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Nunito SemiBold"/>
      <p:regular r:id="rId10"/>
      <p:bold r:id="rId11"/>
      <p:italic r:id="rId12"/>
      <p:boldItalic r:id="rId13"/>
    </p:embeddedFont>
    <p:embeddedFont>
      <p:font typeface="Nuni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NunitoSemiBold-bold.fntdata"/><Relationship Id="rId10" Type="http://schemas.openxmlformats.org/officeDocument/2006/relationships/font" Target="fonts/NunitoSemiBold-regular.fntdata"/><Relationship Id="rId13" Type="http://schemas.openxmlformats.org/officeDocument/2006/relationships/font" Target="fonts/NunitoSemiBold-boldItalic.fntdata"/><Relationship Id="rId12" Type="http://schemas.openxmlformats.org/officeDocument/2006/relationships/font" Target="fonts/NunitoSemiBold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bold.fntdata"/><Relationship Id="rId14" Type="http://schemas.openxmlformats.org/officeDocument/2006/relationships/font" Target="fonts/Nunito-regular.fntdata"/><Relationship Id="rId17" Type="http://schemas.openxmlformats.org/officeDocument/2006/relationships/font" Target="fonts/Nunito-boldItalic.fntdata"/><Relationship Id="rId16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0dd9a42c2e_0_6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0dd9a42c2e_0_6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110f3df37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110f3df3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11227f763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11227f76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jpg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191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/>
              <a:t>IITB Techfest Researcher Discovery Platform Challenge</a:t>
            </a:r>
            <a:endParaRPr b="1" sz="5200"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2487625"/>
            <a:ext cx="53613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TEAM ID  :  </a:t>
            </a:r>
            <a:r>
              <a:rPr lang="en">
                <a:latin typeface="Nunito SemiBold"/>
                <a:ea typeface="Nunito SemiBold"/>
                <a:cs typeface="Nunito SemiBold"/>
                <a:sym typeface="Nunito SemiBold"/>
              </a:rPr>
              <a:t>RD-215318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130" name="Google Shape;130;p13"/>
          <p:cNvSpPr txBox="1"/>
          <p:nvPr>
            <p:ph idx="1" type="subTitle"/>
          </p:nvPr>
        </p:nvSpPr>
        <p:spPr>
          <a:xfrm>
            <a:off x="1858700" y="3043425"/>
            <a:ext cx="53613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TEAMMATES</a:t>
            </a:r>
            <a:r>
              <a:rPr lang="en"/>
              <a:t> :              </a:t>
            </a:r>
            <a:r>
              <a:rPr lang="en">
                <a:latin typeface="Nunito SemiBold"/>
                <a:ea typeface="Nunito SemiBold"/>
                <a:cs typeface="Nunito SemiBold"/>
                <a:sym typeface="Nunito SemiBold"/>
              </a:rPr>
              <a:t>HARSH GANDHI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 SemiBold"/>
                <a:ea typeface="Nunito SemiBold"/>
                <a:cs typeface="Nunito SemiBold"/>
                <a:sym typeface="Nunito SemiBold"/>
              </a:rPr>
              <a:t>ADITYA DHAWARE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 SemiBold"/>
                <a:ea typeface="Nunito SemiBold"/>
                <a:cs typeface="Nunito SemiBold"/>
                <a:sym typeface="Nunito SemiBold"/>
              </a:rPr>
              <a:t>REUBEN COUTINHO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>
            <p:ph type="title"/>
          </p:nvPr>
        </p:nvSpPr>
        <p:spPr>
          <a:xfrm>
            <a:off x="282150" y="131875"/>
            <a:ext cx="2208000" cy="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800" u="sng"/>
              <a:t>FLOWCHART</a:t>
            </a:r>
            <a:endParaRPr b="1" sz="1800" u="sng"/>
          </a:p>
        </p:txBody>
      </p:sp>
      <p:sp>
        <p:nvSpPr>
          <p:cNvPr id="136" name="Google Shape;136;p14"/>
          <p:cNvSpPr/>
          <p:nvPr/>
        </p:nvSpPr>
        <p:spPr>
          <a:xfrm>
            <a:off x="282050" y="548275"/>
            <a:ext cx="2208000" cy="3723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START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R</a:t>
            </a: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un the flask app</a:t>
            </a: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14"/>
          <p:cNvSpPr/>
          <p:nvPr/>
        </p:nvSpPr>
        <p:spPr>
          <a:xfrm>
            <a:off x="282050" y="1846700"/>
            <a:ext cx="2208000" cy="8919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CRAWLING</a:t>
            </a:r>
            <a:endParaRPr sz="7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Web crawling is done based on the user’s input, a query is created and passed as parameter to google module.</a:t>
            </a: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8" name="Google Shape;138;p14"/>
          <p:cNvSpPr/>
          <p:nvPr/>
        </p:nvSpPr>
        <p:spPr>
          <a:xfrm>
            <a:off x="282050" y="2865225"/>
            <a:ext cx="2208000" cy="734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SCRAPING 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The websites obtained after crawling is scraped to extract </a:t>
            </a: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research</a:t>
            </a: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faculty details.</a:t>
            </a: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9" name="Google Shape;139;p14"/>
          <p:cNvSpPr/>
          <p:nvPr/>
        </p:nvSpPr>
        <p:spPr>
          <a:xfrm>
            <a:off x="281900" y="3726250"/>
            <a:ext cx="2208000" cy="5247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NLP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Using NLP, we filter out the unwanted data.</a:t>
            </a: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0" name="Google Shape;140;p14"/>
          <p:cNvSpPr/>
          <p:nvPr/>
        </p:nvSpPr>
        <p:spPr>
          <a:xfrm>
            <a:off x="281900" y="4377575"/>
            <a:ext cx="2208000" cy="5247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Result 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We display the then obtained data on our website in tabular format</a:t>
            </a: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1" name="Google Shape;141;p14"/>
          <p:cNvSpPr/>
          <p:nvPr/>
        </p:nvSpPr>
        <p:spPr>
          <a:xfrm>
            <a:off x="282050" y="1056176"/>
            <a:ext cx="2208000" cy="663900"/>
          </a:xfrm>
          <a:prstGeom prst="parallelogram">
            <a:avLst>
              <a:gd fmla="val 25000" name="adj"/>
            </a:avLst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USER INPUT 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</a:t>
            </a: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ake input from the user from dropdown or input textbox from website.</a:t>
            </a: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42" name="Google Shape;142;p14"/>
          <p:cNvCxnSpPr/>
          <p:nvPr/>
        </p:nvCxnSpPr>
        <p:spPr>
          <a:xfrm>
            <a:off x="1386050" y="920563"/>
            <a:ext cx="0" cy="135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43" name="Google Shape;143;p14"/>
          <p:cNvCxnSpPr/>
          <p:nvPr/>
        </p:nvCxnSpPr>
        <p:spPr>
          <a:xfrm>
            <a:off x="1386050" y="1711088"/>
            <a:ext cx="0" cy="135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44" name="Google Shape;144;p14"/>
          <p:cNvCxnSpPr/>
          <p:nvPr/>
        </p:nvCxnSpPr>
        <p:spPr>
          <a:xfrm>
            <a:off x="1386050" y="2738588"/>
            <a:ext cx="0" cy="135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45" name="Google Shape;145;p14"/>
          <p:cNvCxnSpPr/>
          <p:nvPr/>
        </p:nvCxnSpPr>
        <p:spPr>
          <a:xfrm>
            <a:off x="1385900" y="3599613"/>
            <a:ext cx="0" cy="135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46" name="Google Shape;146;p14"/>
          <p:cNvCxnSpPr/>
          <p:nvPr/>
        </p:nvCxnSpPr>
        <p:spPr>
          <a:xfrm>
            <a:off x="1386150" y="4250938"/>
            <a:ext cx="0" cy="135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147" name="Google Shape;14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6800" y="548275"/>
            <a:ext cx="6130125" cy="39153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8" name="Google Shape;14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6800" y="1108125"/>
            <a:ext cx="6130126" cy="2369038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49" name="Google Shape;149;p14"/>
          <p:cNvGrpSpPr/>
          <p:nvPr/>
        </p:nvGrpSpPr>
        <p:grpSpPr>
          <a:xfrm>
            <a:off x="2672550" y="434450"/>
            <a:ext cx="6130019" cy="3827250"/>
            <a:chOff x="2672550" y="434450"/>
            <a:chExt cx="6130019" cy="3827250"/>
          </a:xfrm>
        </p:grpSpPr>
        <p:sp>
          <p:nvSpPr>
            <p:cNvPr id="150" name="Google Shape;150;p14"/>
            <p:cNvSpPr/>
            <p:nvPr/>
          </p:nvSpPr>
          <p:spPr>
            <a:xfrm>
              <a:off x="2672550" y="434450"/>
              <a:ext cx="1867500" cy="5274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Nunito SemiBold"/>
                  <a:ea typeface="Nunito SemiBold"/>
                  <a:cs typeface="Nunito SemiBold"/>
                  <a:sym typeface="Nunito SemiBold"/>
                </a:rPr>
                <a:t>USER’S  INPUT</a:t>
              </a:r>
              <a:endParaRPr>
                <a:solidFill>
                  <a:schemeClr val="lt1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4540018" y="434450"/>
              <a:ext cx="547800" cy="527400"/>
            </a:xfrm>
            <a:prstGeom prst="mathPlus">
              <a:avLst>
                <a:gd fmla="val 13338" name="adj1"/>
              </a:avLst>
            </a:pr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5087669" y="434450"/>
              <a:ext cx="3714900" cy="5274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Nunito SemiBold"/>
                  <a:ea typeface="Nunito SemiBold"/>
                  <a:cs typeface="Nunito SemiBold"/>
                  <a:sym typeface="Nunito SemiBold"/>
                </a:rPr>
                <a:t>  </a:t>
              </a:r>
              <a:r>
                <a:rPr lang="en">
                  <a:solidFill>
                    <a:schemeClr val="lt1"/>
                  </a:solidFill>
                  <a:latin typeface="Nunito SemiBold"/>
                  <a:ea typeface="Nunito SemiBold"/>
                  <a:cs typeface="Nunito SemiBold"/>
                  <a:sym typeface="Nunito SemiBold"/>
                </a:rPr>
                <a:t>' INDIAN ENGINEERING FACULTY NAMES '​</a:t>
              </a:r>
              <a:endParaRPr>
                <a:solidFill>
                  <a:schemeClr val="lt1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2672550" y="1088475"/>
              <a:ext cx="1867500" cy="5274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Nunito SemiBold"/>
                  <a:ea typeface="Nunito SemiBold"/>
                  <a:cs typeface="Nunito SemiBold"/>
                  <a:sym typeface="Nunito SemiBold"/>
                </a:rPr>
                <a:t>‘ Combustion and Energy Systems ’</a:t>
              </a:r>
              <a:endParaRPr>
                <a:solidFill>
                  <a:schemeClr val="lt1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4540018" y="1088475"/>
              <a:ext cx="547800" cy="527400"/>
            </a:xfrm>
            <a:prstGeom prst="mathPlus">
              <a:avLst>
                <a:gd fmla="val 13338" name="adj1"/>
              </a:avLst>
            </a:pr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5087669" y="1088475"/>
              <a:ext cx="3714900" cy="5274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Nunito SemiBold"/>
                  <a:ea typeface="Nunito SemiBold"/>
                  <a:cs typeface="Nunito SemiBold"/>
                  <a:sym typeface="Nunito SemiBold"/>
                </a:rPr>
                <a:t>  </a:t>
              </a:r>
              <a:r>
                <a:rPr lang="en">
                  <a:solidFill>
                    <a:schemeClr val="lt1"/>
                  </a:solidFill>
                  <a:latin typeface="Nunito SemiBold"/>
                  <a:ea typeface="Nunito SemiBold"/>
                  <a:cs typeface="Nunito SemiBold"/>
                  <a:sym typeface="Nunito SemiBold"/>
                </a:rPr>
                <a:t>' INDIAN ENGINEERING FACULTY NAMES '​</a:t>
              </a:r>
              <a:endParaRPr>
                <a:solidFill>
                  <a:schemeClr val="lt1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4681992" y="1861900"/>
              <a:ext cx="263700" cy="4035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3339812" y="2451500"/>
              <a:ext cx="2948100" cy="1810200"/>
            </a:xfrm>
            <a:prstGeom prst="can">
              <a:avLst>
                <a:gd fmla="val 18857" name="adj"/>
              </a:avLst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Googlesearch Module</a:t>
              </a:r>
              <a:endParaRPr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Using google SEO, it returns top Institute websites links containing research faculty</a:t>
              </a:r>
              <a:r>
                <a:rPr lang="en">
                  <a:highlight>
                    <a:srgbClr val="EDEBE9"/>
                  </a:highlight>
                  <a:latin typeface="Nunito"/>
                  <a:ea typeface="Nunito"/>
                  <a:cs typeface="Nunito"/>
                  <a:sym typeface="Nunito"/>
                </a:rPr>
                <a:t>​.</a:t>
              </a:r>
              <a:endPara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158" name="Google Shape;15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49675" y="455050"/>
            <a:ext cx="5871574" cy="4351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p14"/>
          <p:cNvGrpSpPr/>
          <p:nvPr/>
        </p:nvGrpSpPr>
        <p:grpSpPr>
          <a:xfrm>
            <a:off x="2489900" y="1056175"/>
            <a:ext cx="3747600" cy="3224000"/>
            <a:chOff x="2489900" y="1056175"/>
            <a:chExt cx="3747600" cy="3224000"/>
          </a:xfrm>
        </p:grpSpPr>
        <p:sp>
          <p:nvSpPr>
            <p:cNvPr id="160" name="Google Shape;160;p14"/>
            <p:cNvSpPr/>
            <p:nvPr/>
          </p:nvSpPr>
          <p:spPr>
            <a:xfrm>
              <a:off x="3573750" y="1056175"/>
              <a:ext cx="2623500" cy="122070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chemeClr val="dk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Nunito SemiBold"/>
                  <a:ea typeface="Nunito SemiBold"/>
                  <a:cs typeface="Nunito SemiBold"/>
                  <a:sym typeface="Nunito SemiBold"/>
                </a:rPr>
                <a:t>FACULTY DETAILS STORED IN TABULAR FORMAT</a:t>
              </a:r>
              <a:endParaRPr>
                <a:solidFill>
                  <a:schemeClr val="lt1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3614000" y="2783175"/>
              <a:ext cx="2623500" cy="149700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chemeClr val="dk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Nunito SemiBold"/>
                  <a:ea typeface="Nunito SemiBold"/>
                  <a:cs typeface="Nunito SemiBold"/>
                  <a:sym typeface="Nunito SemiBold"/>
                </a:rPr>
                <a:t>FACULTY DETAILS STORED IN &lt;div&gt; FORMAT</a:t>
              </a:r>
              <a:endParaRPr>
                <a:solidFill>
                  <a:schemeClr val="lt1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( MAXIMUM OCCURING         &lt;div&gt; FREQUENCY METHOD )</a:t>
              </a:r>
              <a:endPara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cxnSp>
          <p:nvCxnSpPr>
            <p:cNvPr id="162" name="Google Shape;162;p14"/>
            <p:cNvCxnSpPr>
              <a:endCxn id="160" idx="2"/>
            </p:cNvCxnSpPr>
            <p:nvPr/>
          </p:nvCxnSpPr>
          <p:spPr>
            <a:xfrm rot="-5400000">
              <a:off x="2248950" y="1907725"/>
              <a:ext cx="1566000" cy="1083600"/>
            </a:xfrm>
            <a:prstGeom prst="curvedConnector2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63" name="Google Shape;163;p14"/>
            <p:cNvCxnSpPr>
              <a:endCxn id="161" idx="2"/>
            </p:cNvCxnSpPr>
            <p:nvPr/>
          </p:nvCxnSpPr>
          <p:spPr>
            <a:xfrm>
              <a:off x="2489900" y="3232275"/>
              <a:ext cx="1124100" cy="299400"/>
            </a:xfrm>
            <a:prstGeom prst="curvedConnector3">
              <a:avLst>
                <a:gd fmla="val 49999" name="adj1"/>
              </a:avLst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164" name="Google Shape;164;p14"/>
          <p:cNvGrpSpPr/>
          <p:nvPr/>
        </p:nvGrpSpPr>
        <p:grpSpPr>
          <a:xfrm>
            <a:off x="4375475" y="734450"/>
            <a:ext cx="2823876" cy="2963863"/>
            <a:chOff x="4375475" y="734450"/>
            <a:chExt cx="2823876" cy="2963863"/>
          </a:xfrm>
        </p:grpSpPr>
        <p:pic>
          <p:nvPicPr>
            <p:cNvPr id="165" name="Google Shape;165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375475" y="1200538"/>
              <a:ext cx="2823876" cy="2497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6" name="Google Shape;166;p14"/>
            <p:cNvSpPr txBox="1"/>
            <p:nvPr/>
          </p:nvSpPr>
          <p:spPr>
            <a:xfrm>
              <a:off x="5587075" y="2693625"/>
              <a:ext cx="7125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300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NLP</a:t>
              </a:r>
              <a:endParaRPr b="1" sz="23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5265025" y="734450"/>
              <a:ext cx="1210500" cy="1055100"/>
            </a:xfrm>
            <a:prstGeom prst="foldedCorner">
              <a:avLst>
                <a:gd fmla="val 16667" name="adj"/>
              </a:avLst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SCRAPED DATA</a:t>
              </a:r>
              <a:endParaRPr b="1"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cxnSp>
          <p:nvCxnSpPr>
            <p:cNvPr id="168" name="Google Shape;168;p14"/>
            <p:cNvCxnSpPr/>
            <p:nvPr/>
          </p:nvCxnSpPr>
          <p:spPr>
            <a:xfrm>
              <a:off x="5265050" y="889575"/>
              <a:ext cx="1201500" cy="3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169" name="Google Shape;169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06800" y="395850"/>
            <a:ext cx="6130125" cy="445542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0" name="Google Shape;170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96925" y="1467400"/>
            <a:ext cx="5949875" cy="165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"/>
          <p:cNvSpPr txBox="1"/>
          <p:nvPr>
            <p:ph type="title"/>
          </p:nvPr>
        </p:nvSpPr>
        <p:spPr>
          <a:xfrm>
            <a:off x="457125" y="565950"/>
            <a:ext cx="4642500" cy="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00"/>
              <a:t>Unique Value Proposition? 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700"/>
          </a:p>
        </p:txBody>
      </p:sp>
      <p:sp>
        <p:nvSpPr>
          <p:cNvPr id="176" name="Google Shape;176;p15"/>
          <p:cNvSpPr txBox="1"/>
          <p:nvPr>
            <p:ph idx="1" type="body"/>
          </p:nvPr>
        </p:nvSpPr>
        <p:spPr>
          <a:xfrm>
            <a:off x="222325" y="1365300"/>
            <a:ext cx="4494600" cy="35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33375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Char char="●"/>
            </a:pPr>
            <a:r>
              <a:rPr lang="en" sz="1650">
                <a:solidFill>
                  <a:schemeClr val="lt1"/>
                </a:solidFill>
              </a:rPr>
              <a:t>Dropdown feature to search faculty department wise​.</a:t>
            </a:r>
            <a:endParaRPr sz="1650">
              <a:solidFill>
                <a:schemeClr val="lt1"/>
              </a:solidFill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lt1"/>
              </a:solidFill>
            </a:endParaRPr>
          </a:p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Input textbox where user can search any research topic if he/she does not know which department his search query will belong to</a:t>
            </a:r>
            <a:endParaRPr sz="1600">
              <a:solidFill>
                <a:schemeClr val="lt1"/>
              </a:solidFill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 sz="1650">
                <a:solidFill>
                  <a:schemeClr val="lt1"/>
                </a:solidFill>
              </a:rPr>
              <a:t>G</a:t>
            </a:r>
            <a:r>
              <a:rPr lang="en" sz="1650">
                <a:solidFill>
                  <a:schemeClr val="lt1"/>
                </a:solidFill>
              </a:rPr>
              <a:t>ooglesearch module helps integrate SEO and helps in crawling </a:t>
            </a:r>
            <a:r>
              <a:rPr lang="en" sz="1650">
                <a:solidFill>
                  <a:schemeClr val="lt1"/>
                </a:solidFill>
              </a:rPr>
              <a:t>thousands of websites and obtain the top 10 links for research faculty institute website.</a:t>
            </a:r>
            <a:endParaRPr sz="1650">
              <a:solidFill>
                <a:schemeClr val="lt1"/>
              </a:solidFill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lt1"/>
              </a:solidFill>
            </a:endParaRPr>
          </a:p>
          <a:p>
            <a:pPr indent="-333375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Char char="●"/>
            </a:pPr>
            <a:r>
              <a:rPr lang="en" sz="1650">
                <a:solidFill>
                  <a:schemeClr val="lt1"/>
                </a:solidFill>
              </a:rPr>
              <a:t>Exporting to CSV</a:t>
            </a:r>
            <a:r>
              <a:rPr lang="en" sz="1650">
                <a:solidFill>
                  <a:schemeClr val="lt1"/>
                </a:solidFill>
              </a:rPr>
              <a:t>.​</a:t>
            </a:r>
            <a:endParaRPr sz="1650">
              <a:solidFill>
                <a:schemeClr val="lt1"/>
              </a:solidFill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lt1"/>
              </a:solidFill>
            </a:endParaRPr>
          </a:p>
          <a:p>
            <a:pPr indent="-333375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Char char="●"/>
            </a:pPr>
            <a:r>
              <a:rPr lang="en" sz="1650">
                <a:solidFill>
                  <a:schemeClr val="lt1"/>
                </a:solidFill>
              </a:rPr>
              <a:t>NLP (Spacy) to increase the accuracy ​</a:t>
            </a:r>
            <a:r>
              <a:rPr lang="en" sz="1500">
                <a:solidFill>
                  <a:srgbClr val="000000"/>
                </a:solidFill>
                <a:highlight>
                  <a:srgbClr val="EDEBE9"/>
                </a:highlight>
              </a:rPr>
              <a:t>​</a:t>
            </a:r>
            <a:endParaRPr sz="1500">
              <a:solidFill>
                <a:srgbClr val="000000"/>
              </a:solidFill>
              <a:highlight>
                <a:srgbClr val="EDEBE9"/>
              </a:highlight>
            </a:endParaRPr>
          </a:p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cxnSp>
        <p:nvCxnSpPr>
          <p:cNvPr id="177" name="Google Shape;177;p15"/>
          <p:cNvCxnSpPr/>
          <p:nvPr/>
        </p:nvCxnSpPr>
        <p:spPr>
          <a:xfrm>
            <a:off x="4789225" y="197850"/>
            <a:ext cx="20700" cy="474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78" name="Google Shape;178;p15"/>
          <p:cNvSpPr/>
          <p:nvPr/>
        </p:nvSpPr>
        <p:spPr>
          <a:xfrm>
            <a:off x="411175" y="565950"/>
            <a:ext cx="4116900" cy="551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5"/>
          <p:cNvSpPr txBox="1"/>
          <p:nvPr/>
        </p:nvSpPr>
        <p:spPr>
          <a:xfrm>
            <a:off x="4882225" y="1365300"/>
            <a:ext cx="3935400" cy="16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Adequate amount of research </a:t>
            </a:r>
            <a:r>
              <a:rPr lang="en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faculty </a:t>
            </a:r>
            <a:r>
              <a:rPr lang="en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for any given research topic.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NLP to eliminate negative true’s.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❏"/>
            </a:pPr>
            <a:r>
              <a:rPr lang="en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Fetching  of the link depends upon the college SEO.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❏"/>
            </a:pPr>
            <a:r>
              <a:rPr lang="en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Time complexity.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5"/>
          <p:cNvSpPr/>
          <p:nvPr/>
        </p:nvSpPr>
        <p:spPr>
          <a:xfrm>
            <a:off x="4972075" y="565950"/>
            <a:ext cx="3845400" cy="551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Pros and cons of </a:t>
            </a:r>
            <a:r>
              <a:rPr lang="en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approach</a:t>
            </a:r>
            <a:r>
              <a:rPr lang="en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5"/>
          <p:cNvSpPr txBox="1"/>
          <p:nvPr/>
        </p:nvSpPr>
        <p:spPr>
          <a:xfrm>
            <a:off x="4972075" y="3958875"/>
            <a:ext cx="3845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User-friendly web application.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Easily scalable model.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5"/>
          <p:cNvSpPr/>
          <p:nvPr/>
        </p:nvSpPr>
        <p:spPr>
          <a:xfrm>
            <a:off x="4972075" y="3283625"/>
            <a:ext cx="3585900" cy="551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Design choices made?</a:t>
            </a: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"/>
          <p:cNvSpPr txBox="1"/>
          <p:nvPr>
            <p:ph type="title"/>
          </p:nvPr>
        </p:nvSpPr>
        <p:spPr>
          <a:xfrm>
            <a:off x="734425" y="270300"/>
            <a:ext cx="5172900" cy="4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What elements are present in the solution?</a:t>
            </a:r>
            <a:endParaRPr sz="1800"/>
          </a:p>
        </p:txBody>
      </p:sp>
      <p:sp>
        <p:nvSpPr>
          <p:cNvPr id="188" name="Google Shape;188;p16"/>
          <p:cNvSpPr txBox="1"/>
          <p:nvPr>
            <p:ph idx="1" type="body"/>
          </p:nvPr>
        </p:nvSpPr>
        <p:spPr>
          <a:xfrm>
            <a:off x="1143925" y="629225"/>
            <a:ext cx="7586400" cy="4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We are getting faculty name, phone no, email address, research interest specialization.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9" name="Google Shape;189;p16"/>
          <p:cNvSpPr txBox="1"/>
          <p:nvPr>
            <p:ph type="title"/>
          </p:nvPr>
        </p:nvSpPr>
        <p:spPr>
          <a:xfrm>
            <a:off x="783475" y="1944900"/>
            <a:ext cx="3530400" cy="4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3.   What challenge we faced?</a:t>
            </a:r>
            <a:endParaRPr sz="1800"/>
          </a:p>
        </p:txBody>
      </p:sp>
      <p:sp>
        <p:nvSpPr>
          <p:cNvPr id="190" name="Google Shape;190;p16"/>
          <p:cNvSpPr txBox="1"/>
          <p:nvPr>
            <p:ph type="title"/>
          </p:nvPr>
        </p:nvSpPr>
        <p:spPr>
          <a:xfrm>
            <a:off x="808225" y="1115263"/>
            <a:ext cx="3480900" cy="40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20"/>
              <a:t>2.   How far solution reached?</a:t>
            </a:r>
            <a:endParaRPr sz="1820"/>
          </a:p>
        </p:txBody>
      </p:sp>
      <p:sp>
        <p:nvSpPr>
          <p:cNvPr id="191" name="Google Shape;191;p16"/>
          <p:cNvSpPr txBox="1"/>
          <p:nvPr>
            <p:ph idx="1" type="body"/>
          </p:nvPr>
        </p:nvSpPr>
        <p:spPr>
          <a:xfrm>
            <a:off x="1143925" y="1468825"/>
            <a:ext cx="7369200" cy="4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Currently, we have achieved 70% of the solution.</a:t>
            </a:r>
            <a:r>
              <a:rPr lang="en" sz="1500">
                <a:solidFill>
                  <a:srgbClr val="000000"/>
                </a:solidFill>
                <a:highlight>
                  <a:srgbClr val="EDEBE9"/>
                </a:highlight>
                <a:latin typeface="Nunito"/>
                <a:ea typeface="Nunito"/>
                <a:cs typeface="Nunito"/>
                <a:sym typeface="Nunito"/>
              </a:rPr>
              <a:t>​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2" name="Google Shape;192;p16"/>
          <p:cNvSpPr txBox="1"/>
          <p:nvPr>
            <p:ph idx="1" type="body"/>
          </p:nvPr>
        </p:nvSpPr>
        <p:spPr>
          <a:xfrm>
            <a:off x="1143925" y="2320125"/>
            <a:ext cx="7586400" cy="6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It was challenging for us to dynamically fetch the links of different institute website to scrape the data.</a:t>
            </a:r>
            <a:endParaRPr sz="15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3" name="Google Shape;193;p16"/>
          <p:cNvSpPr txBox="1"/>
          <p:nvPr>
            <p:ph type="title"/>
          </p:nvPr>
        </p:nvSpPr>
        <p:spPr>
          <a:xfrm>
            <a:off x="870925" y="3192563"/>
            <a:ext cx="1885800" cy="4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4.  </a:t>
            </a:r>
            <a:r>
              <a:rPr lang="en" sz="1800"/>
              <a:t>Next steps?</a:t>
            </a:r>
            <a:endParaRPr sz="1800"/>
          </a:p>
        </p:txBody>
      </p:sp>
      <p:sp>
        <p:nvSpPr>
          <p:cNvPr id="194" name="Google Shape;194;p16"/>
          <p:cNvSpPr txBox="1"/>
          <p:nvPr>
            <p:ph idx="1" type="body"/>
          </p:nvPr>
        </p:nvSpPr>
        <p:spPr>
          <a:xfrm>
            <a:off x="1007425" y="3539275"/>
            <a:ext cx="7232700" cy="12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unito"/>
              <a:buChar char="●"/>
            </a:pPr>
            <a:r>
              <a:rPr lang="en" sz="1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Improvement in NLP/ML model to increase the accuracy and reduce irrelevancy of data.</a:t>
            </a:r>
            <a:endParaRPr sz="15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unito"/>
              <a:buChar char="●"/>
            </a:pPr>
            <a:r>
              <a:rPr lang="en" sz="1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More efficient  </a:t>
            </a:r>
            <a:r>
              <a:rPr lang="en" sz="1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technique</a:t>
            </a:r>
            <a:r>
              <a:rPr lang="en" sz="1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to scrape institute website scraping technique.</a:t>
            </a:r>
            <a:endParaRPr sz="15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unito"/>
              <a:buChar char="●"/>
            </a:pPr>
            <a:r>
              <a:rPr lang="en" sz="1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Decrease Time complexity</a:t>
            </a:r>
            <a:endParaRPr sz="15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95" name="Google Shape;195;p16"/>
          <p:cNvCxnSpPr/>
          <p:nvPr/>
        </p:nvCxnSpPr>
        <p:spPr>
          <a:xfrm>
            <a:off x="201750" y="1131038"/>
            <a:ext cx="87405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96" name="Google Shape;196;p16"/>
          <p:cNvCxnSpPr/>
          <p:nvPr/>
        </p:nvCxnSpPr>
        <p:spPr>
          <a:xfrm>
            <a:off x="201750" y="1919125"/>
            <a:ext cx="87405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97" name="Google Shape;197;p16"/>
          <p:cNvCxnSpPr/>
          <p:nvPr/>
        </p:nvCxnSpPr>
        <p:spPr>
          <a:xfrm>
            <a:off x="201750" y="3120175"/>
            <a:ext cx="87405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