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60" r:id="rId5"/>
    <p:sldId id="279" r:id="rId6"/>
    <p:sldId id="262" r:id="rId7"/>
    <p:sldId id="289" r:id="rId8"/>
    <p:sldId id="263" r:id="rId9"/>
    <p:sldId id="264" r:id="rId10"/>
    <p:sldId id="265" r:id="rId11"/>
    <p:sldId id="267" r:id="rId12"/>
    <p:sldId id="276" r:id="rId13"/>
    <p:sldId id="270" r:id="rId14"/>
    <p:sldId id="271" r:id="rId15"/>
    <p:sldId id="278" r:id="rId16"/>
    <p:sldId id="272" r:id="rId17"/>
    <p:sldId id="273" r:id="rId18"/>
    <p:sldId id="275" r:id="rId19"/>
    <p:sldId id="285" r:id="rId20"/>
    <p:sldId id="292" r:id="rId21"/>
    <p:sldId id="291" r:id="rId22"/>
    <p:sldId id="287" r:id="rId23"/>
    <p:sldId id="288" r:id="rId24"/>
    <p:sldId id="284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7"/>
    <p:restoredTop sz="95928"/>
  </p:normalViewPr>
  <p:slideViewPr>
    <p:cSldViewPr snapToGrid="0">
      <p:cViewPr>
        <p:scale>
          <a:sx n="100" d="100"/>
          <a:sy n="100" d="100"/>
        </p:scale>
        <p:origin x="122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A1CF0-3B75-4F9F-B3B6-26A560565B3A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C221CFCA-52EC-4175-AE8C-86C649FF8B21}">
      <dgm:prSet/>
      <dgm:spPr/>
      <dgm:t>
        <a:bodyPr/>
        <a:lstStyle/>
        <a:p>
          <a:r>
            <a:rPr kumimoji="1" lang="ja-JP"/>
            <a:t>「</a:t>
          </a:r>
          <a:r>
            <a:rPr kumimoji="1" lang="ja-JP" b="1"/>
            <a:t>学び合い</a:t>
          </a:r>
          <a:r>
            <a:rPr kumimoji="1" lang="ja-JP"/>
            <a:t>」から生まれるコミュニケーション</a:t>
          </a:r>
          <a:endParaRPr lang="en-US"/>
        </a:p>
      </dgm:t>
    </dgm:pt>
    <dgm:pt modelId="{CFC3D201-FB38-4830-B107-3C2DEAECDE9B}" type="parTrans" cxnId="{4C5585CE-B552-4737-857F-F538E60C0D65}">
      <dgm:prSet/>
      <dgm:spPr/>
      <dgm:t>
        <a:bodyPr/>
        <a:lstStyle/>
        <a:p>
          <a:endParaRPr lang="en-US"/>
        </a:p>
      </dgm:t>
    </dgm:pt>
    <dgm:pt modelId="{C59977EE-BEF8-4EDF-838E-703EC6573C27}" type="sibTrans" cxnId="{4C5585CE-B552-4737-857F-F538E60C0D65}">
      <dgm:prSet/>
      <dgm:spPr/>
      <dgm:t>
        <a:bodyPr/>
        <a:lstStyle/>
        <a:p>
          <a:endParaRPr lang="en-US"/>
        </a:p>
      </dgm:t>
    </dgm:pt>
    <dgm:pt modelId="{382CBDAE-9585-42D7-84BD-EC0D01BD39C4}">
      <dgm:prSet/>
      <dgm:spPr/>
      <dgm:t>
        <a:bodyPr/>
        <a:lstStyle/>
        <a:p>
          <a:r>
            <a:rPr kumimoji="1" lang="ja-JP"/>
            <a:t>「</a:t>
          </a:r>
          <a:r>
            <a:rPr kumimoji="1" lang="ja-JP" b="1"/>
            <a:t>教わる</a:t>
          </a:r>
          <a:r>
            <a:rPr kumimoji="1" lang="ja-JP"/>
            <a:t>」ことで新しい発見</a:t>
          </a:r>
          <a:endParaRPr lang="en-US"/>
        </a:p>
      </dgm:t>
    </dgm:pt>
    <dgm:pt modelId="{AC04847E-04BC-49EF-AD4A-BE9BA1085C3B}" type="parTrans" cxnId="{99A01554-968B-4CAA-B80E-59EC4F2B5338}">
      <dgm:prSet/>
      <dgm:spPr/>
      <dgm:t>
        <a:bodyPr/>
        <a:lstStyle/>
        <a:p>
          <a:endParaRPr lang="en-US"/>
        </a:p>
      </dgm:t>
    </dgm:pt>
    <dgm:pt modelId="{7D9D9219-28A0-423C-A5AA-84F8ABD9F3F7}" type="sibTrans" cxnId="{99A01554-968B-4CAA-B80E-59EC4F2B5338}">
      <dgm:prSet/>
      <dgm:spPr/>
      <dgm:t>
        <a:bodyPr/>
        <a:lstStyle/>
        <a:p>
          <a:endParaRPr lang="en-US"/>
        </a:p>
      </dgm:t>
    </dgm:pt>
    <dgm:pt modelId="{EC3654FD-D7E2-48C7-8568-6CD1B2241905}">
      <dgm:prSet/>
      <dgm:spPr/>
      <dgm:t>
        <a:bodyPr/>
        <a:lstStyle/>
        <a:p>
          <a:r>
            <a:rPr kumimoji="1" lang="ja-JP"/>
            <a:t>「</a:t>
          </a:r>
          <a:r>
            <a:rPr kumimoji="1" lang="ja-JP" b="1"/>
            <a:t>教える</a:t>
          </a:r>
          <a:r>
            <a:rPr kumimoji="1" lang="ja-JP"/>
            <a:t>」ことで知識の理解が深まる</a:t>
          </a:r>
          <a:endParaRPr lang="en-US"/>
        </a:p>
      </dgm:t>
    </dgm:pt>
    <dgm:pt modelId="{7773BEC2-14E5-4039-970A-8FFC56B8CC55}" type="parTrans" cxnId="{4600D970-8FFD-42CF-A9A1-AB5C7277E88C}">
      <dgm:prSet/>
      <dgm:spPr/>
      <dgm:t>
        <a:bodyPr/>
        <a:lstStyle/>
        <a:p>
          <a:endParaRPr lang="en-US"/>
        </a:p>
      </dgm:t>
    </dgm:pt>
    <dgm:pt modelId="{D0C61346-1060-476B-BC56-1126180CDEB2}" type="sibTrans" cxnId="{4600D970-8FFD-42CF-A9A1-AB5C7277E88C}">
      <dgm:prSet/>
      <dgm:spPr/>
      <dgm:t>
        <a:bodyPr/>
        <a:lstStyle/>
        <a:p>
          <a:endParaRPr lang="en-US"/>
        </a:p>
      </dgm:t>
    </dgm:pt>
    <dgm:pt modelId="{E2D15D7E-6CD9-E443-A52F-E305B7879220}" type="pres">
      <dgm:prSet presAssocID="{FDAA1CF0-3B75-4F9F-B3B6-26A560565B3A}" presName="linear" presStyleCnt="0">
        <dgm:presLayoutVars>
          <dgm:animLvl val="lvl"/>
          <dgm:resizeHandles val="exact"/>
        </dgm:presLayoutVars>
      </dgm:prSet>
      <dgm:spPr/>
    </dgm:pt>
    <dgm:pt modelId="{3F4F6006-686A-604F-8045-F2BAFE4FDC62}" type="pres">
      <dgm:prSet presAssocID="{C221CFCA-52EC-4175-AE8C-86C649FF8B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0D0DC5-07C8-EC4C-AD1D-AA63057E0A08}" type="pres">
      <dgm:prSet presAssocID="{C59977EE-BEF8-4EDF-838E-703EC6573C27}" presName="spacer" presStyleCnt="0"/>
      <dgm:spPr/>
    </dgm:pt>
    <dgm:pt modelId="{DAC8727F-AA94-FA4B-8078-C2B9371092AF}" type="pres">
      <dgm:prSet presAssocID="{382CBDAE-9585-42D7-84BD-EC0D01BD39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5E9040A-EE0E-E845-A496-B14E149F0D50}" type="pres">
      <dgm:prSet presAssocID="{7D9D9219-28A0-423C-A5AA-84F8ABD9F3F7}" presName="spacer" presStyleCnt="0"/>
      <dgm:spPr/>
    </dgm:pt>
    <dgm:pt modelId="{17124EA1-F1B1-5447-BC00-CCE82B78A709}" type="pres">
      <dgm:prSet presAssocID="{EC3654FD-D7E2-48C7-8568-6CD1B224190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F0C8C14-DB5E-354C-9788-583FA6AEB0F9}" type="presOf" srcId="{FDAA1CF0-3B75-4F9F-B3B6-26A560565B3A}" destId="{E2D15D7E-6CD9-E443-A52F-E305B7879220}" srcOrd="0" destOrd="0" presId="urn:microsoft.com/office/officeart/2005/8/layout/vList2"/>
    <dgm:cxn modelId="{99A01554-968B-4CAA-B80E-59EC4F2B5338}" srcId="{FDAA1CF0-3B75-4F9F-B3B6-26A560565B3A}" destId="{382CBDAE-9585-42D7-84BD-EC0D01BD39C4}" srcOrd="1" destOrd="0" parTransId="{AC04847E-04BC-49EF-AD4A-BE9BA1085C3B}" sibTransId="{7D9D9219-28A0-423C-A5AA-84F8ABD9F3F7}"/>
    <dgm:cxn modelId="{1A913567-98FE-4942-80F2-0B6101572C8F}" type="presOf" srcId="{C221CFCA-52EC-4175-AE8C-86C649FF8B21}" destId="{3F4F6006-686A-604F-8045-F2BAFE4FDC62}" srcOrd="0" destOrd="0" presId="urn:microsoft.com/office/officeart/2005/8/layout/vList2"/>
    <dgm:cxn modelId="{4600D970-8FFD-42CF-A9A1-AB5C7277E88C}" srcId="{FDAA1CF0-3B75-4F9F-B3B6-26A560565B3A}" destId="{EC3654FD-D7E2-48C7-8568-6CD1B2241905}" srcOrd="2" destOrd="0" parTransId="{7773BEC2-14E5-4039-970A-8FFC56B8CC55}" sibTransId="{D0C61346-1060-476B-BC56-1126180CDEB2}"/>
    <dgm:cxn modelId="{162FF591-7D3E-A748-8AF2-FE7FC8F73532}" type="presOf" srcId="{EC3654FD-D7E2-48C7-8568-6CD1B2241905}" destId="{17124EA1-F1B1-5447-BC00-CCE82B78A709}" srcOrd="0" destOrd="0" presId="urn:microsoft.com/office/officeart/2005/8/layout/vList2"/>
    <dgm:cxn modelId="{D3A6D7C9-C9A4-4342-B91D-AC4AB67BB58B}" type="presOf" srcId="{382CBDAE-9585-42D7-84BD-EC0D01BD39C4}" destId="{DAC8727F-AA94-FA4B-8078-C2B9371092AF}" srcOrd="0" destOrd="0" presId="urn:microsoft.com/office/officeart/2005/8/layout/vList2"/>
    <dgm:cxn modelId="{4C5585CE-B552-4737-857F-F538E60C0D65}" srcId="{FDAA1CF0-3B75-4F9F-B3B6-26A560565B3A}" destId="{C221CFCA-52EC-4175-AE8C-86C649FF8B21}" srcOrd="0" destOrd="0" parTransId="{CFC3D201-FB38-4830-B107-3C2DEAECDE9B}" sibTransId="{C59977EE-BEF8-4EDF-838E-703EC6573C27}"/>
    <dgm:cxn modelId="{CE3FA95F-C51F-474D-9EA5-5A021B5B1E52}" type="presParOf" srcId="{E2D15D7E-6CD9-E443-A52F-E305B7879220}" destId="{3F4F6006-686A-604F-8045-F2BAFE4FDC62}" srcOrd="0" destOrd="0" presId="urn:microsoft.com/office/officeart/2005/8/layout/vList2"/>
    <dgm:cxn modelId="{9B23909D-4CFA-4848-9BB3-5CC11CDAA589}" type="presParOf" srcId="{E2D15D7E-6CD9-E443-A52F-E305B7879220}" destId="{810D0DC5-07C8-EC4C-AD1D-AA63057E0A08}" srcOrd="1" destOrd="0" presId="urn:microsoft.com/office/officeart/2005/8/layout/vList2"/>
    <dgm:cxn modelId="{FCABE9DE-35CE-A349-BD15-07B62C2EC8C2}" type="presParOf" srcId="{E2D15D7E-6CD9-E443-A52F-E305B7879220}" destId="{DAC8727F-AA94-FA4B-8078-C2B9371092AF}" srcOrd="2" destOrd="0" presId="urn:microsoft.com/office/officeart/2005/8/layout/vList2"/>
    <dgm:cxn modelId="{EA87F7F5-A644-0D4B-929F-E35951EEE7AC}" type="presParOf" srcId="{E2D15D7E-6CD9-E443-A52F-E305B7879220}" destId="{05E9040A-EE0E-E845-A496-B14E149F0D50}" srcOrd="3" destOrd="0" presId="urn:microsoft.com/office/officeart/2005/8/layout/vList2"/>
    <dgm:cxn modelId="{DC53C48C-F6E8-F945-93DC-8A1C6A9885EF}" type="presParOf" srcId="{E2D15D7E-6CD9-E443-A52F-E305B7879220}" destId="{17124EA1-F1B1-5447-BC00-CCE82B78A70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12751-4A64-4674-9E5F-04AF695044D1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96D054B-54DF-46CD-B789-1055C98FED0F}">
      <dgm:prSet/>
      <dgm:spPr/>
      <dgm:t>
        <a:bodyPr/>
        <a:lstStyle/>
        <a:p>
          <a:r>
            <a:rPr kumimoji="1" lang="ja-JP"/>
            <a:t>ペアプロ相手を見つけるのが大変</a:t>
          </a:r>
          <a:endParaRPr lang="en-US"/>
        </a:p>
      </dgm:t>
    </dgm:pt>
    <dgm:pt modelId="{DBB6AA44-13F4-4938-8A06-D549FF781306}" type="parTrans" cxnId="{DBE3FE5D-7BB3-49A9-B799-3229462C3F9B}">
      <dgm:prSet/>
      <dgm:spPr/>
      <dgm:t>
        <a:bodyPr/>
        <a:lstStyle/>
        <a:p>
          <a:endParaRPr lang="en-US"/>
        </a:p>
      </dgm:t>
    </dgm:pt>
    <dgm:pt modelId="{B6E49A10-0000-4D1D-A576-63BFD51A94C8}" type="sibTrans" cxnId="{DBE3FE5D-7BB3-49A9-B799-3229462C3F9B}">
      <dgm:prSet/>
      <dgm:spPr/>
      <dgm:t>
        <a:bodyPr/>
        <a:lstStyle/>
        <a:p>
          <a:endParaRPr lang="en-US"/>
        </a:p>
      </dgm:t>
    </dgm:pt>
    <dgm:pt modelId="{A0D77549-1E3B-400F-8699-A294E9607B83}">
      <dgm:prSet/>
      <dgm:spPr/>
      <dgm:t>
        <a:bodyPr/>
        <a:lstStyle/>
        <a:p>
          <a:r>
            <a:rPr kumimoji="1" lang="ja-JP"/>
            <a:t>相互の求める技術がマッチしない</a:t>
          </a:r>
          <a:endParaRPr lang="en-US" dirty="0"/>
        </a:p>
      </dgm:t>
    </dgm:pt>
    <dgm:pt modelId="{82094A72-59D9-4061-898B-36AABC340BC9}" type="parTrans" cxnId="{0616A81C-3D15-413A-99CB-6CAD1730D8B3}">
      <dgm:prSet/>
      <dgm:spPr/>
      <dgm:t>
        <a:bodyPr/>
        <a:lstStyle/>
        <a:p>
          <a:endParaRPr lang="en-US"/>
        </a:p>
      </dgm:t>
    </dgm:pt>
    <dgm:pt modelId="{41EBEF30-C61D-423C-A138-20B9697C09F4}" type="sibTrans" cxnId="{0616A81C-3D15-413A-99CB-6CAD1730D8B3}">
      <dgm:prSet/>
      <dgm:spPr/>
      <dgm:t>
        <a:bodyPr/>
        <a:lstStyle/>
        <a:p>
          <a:endParaRPr lang="en-US"/>
        </a:p>
      </dgm:t>
    </dgm:pt>
    <dgm:pt modelId="{454EF805-C63E-7C44-9D4E-79F00038BA96}">
      <dgm:prSet/>
      <dgm:spPr/>
      <dgm:t>
        <a:bodyPr/>
        <a:lstStyle/>
        <a:p>
          <a:r>
            <a:rPr lang="en-US" dirty="0"/>
            <a:t>ペアプロを実践するまでのハードルが高い</a:t>
          </a:r>
        </a:p>
      </dgm:t>
    </dgm:pt>
    <dgm:pt modelId="{C50B2140-BC17-464F-8073-AD4D93AFBCB3}" type="parTrans" cxnId="{F79842AE-96DA-C845-B3D8-3A8B7430C4E3}">
      <dgm:prSet/>
      <dgm:spPr/>
      <dgm:t>
        <a:bodyPr/>
        <a:lstStyle/>
        <a:p>
          <a:endParaRPr kumimoji="1" lang="ja-JP" altLang="en-US"/>
        </a:p>
      </dgm:t>
    </dgm:pt>
    <dgm:pt modelId="{13EC3383-CDDB-8045-BA08-C514E9A31FCB}" type="sibTrans" cxnId="{F79842AE-96DA-C845-B3D8-3A8B7430C4E3}">
      <dgm:prSet/>
      <dgm:spPr/>
      <dgm:t>
        <a:bodyPr/>
        <a:lstStyle/>
        <a:p>
          <a:endParaRPr kumimoji="1" lang="ja-JP" altLang="en-US"/>
        </a:p>
      </dgm:t>
    </dgm:pt>
    <dgm:pt modelId="{CE5E50BF-E1CC-6248-81B3-896CD7FA99E2}" type="pres">
      <dgm:prSet presAssocID="{D0612751-4A64-4674-9E5F-04AF695044D1}" presName="linear" presStyleCnt="0">
        <dgm:presLayoutVars>
          <dgm:dir/>
          <dgm:animLvl val="lvl"/>
          <dgm:resizeHandles val="exact"/>
        </dgm:presLayoutVars>
      </dgm:prSet>
      <dgm:spPr/>
    </dgm:pt>
    <dgm:pt modelId="{58350C0E-04E8-AC47-932B-5D2A699DCCF5}" type="pres">
      <dgm:prSet presAssocID="{496D054B-54DF-46CD-B789-1055C98FED0F}" presName="parentLin" presStyleCnt="0"/>
      <dgm:spPr/>
    </dgm:pt>
    <dgm:pt modelId="{B92D037A-37A0-C346-9562-EB3E6109A4F2}" type="pres">
      <dgm:prSet presAssocID="{496D054B-54DF-46CD-B789-1055C98FED0F}" presName="parentLeftMargin" presStyleLbl="node1" presStyleIdx="0" presStyleCnt="3"/>
      <dgm:spPr/>
    </dgm:pt>
    <dgm:pt modelId="{6DAED1EA-1D75-0B44-A686-D5D72496E371}" type="pres">
      <dgm:prSet presAssocID="{496D054B-54DF-46CD-B789-1055C98FED0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4F5DDF3-449A-664D-A787-A82CB3396F3B}" type="pres">
      <dgm:prSet presAssocID="{496D054B-54DF-46CD-B789-1055C98FED0F}" presName="negativeSpace" presStyleCnt="0"/>
      <dgm:spPr/>
    </dgm:pt>
    <dgm:pt modelId="{E7F21AD4-7088-1744-B9E7-4E929DACE4C9}" type="pres">
      <dgm:prSet presAssocID="{496D054B-54DF-46CD-B789-1055C98FED0F}" presName="childText" presStyleLbl="conFgAcc1" presStyleIdx="0" presStyleCnt="3">
        <dgm:presLayoutVars>
          <dgm:bulletEnabled val="1"/>
        </dgm:presLayoutVars>
      </dgm:prSet>
      <dgm:spPr/>
    </dgm:pt>
    <dgm:pt modelId="{255B9A67-8A37-3B4B-B319-87C3503DA75F}" type="pres">
      <dgm:prSet presAssocID="{B6E49A10-0000-4D1D-A576-63BFD51A94C8}" presName="spaceBetweenRectangles" presStyleCnt="0"/>
      <dgm:spPr/>
    </dgm:pt>
    <dgm:pt modelId="{DC465858-9027-C149-ACD0-40BE0B9C4C0C}" type="pres">
      <dgm:prSet presAssocID="{A0D77549-1E3B-400F-8699-A294E9607B83}" presName="parentLin" presStyleCnt="0"/>
      <dgm:spPr/>
    </dgm:pt>
    <dgm:pt modelId="{830D28CD-75BA-004F-9F07-DD7F4D18CF22}" type="pres">
      <dgm:prSet presAssocID="{A0D77549-1E3B-400F-8699-A294E9607B83}" presName="parentLeftMargin" presStyleLbl="node1" presStyleIdx="0" presStyleCnt="3"/>
      <dgm:spPr/>
    </dgm:pt>
    <dgm:pt modelId="{564BBB35-B622-EE4F-8465-2A4DDA03E6F5}" type="pres">
      <dgm:prSet presAssocID="{A0D77549-1E3B-400F-8699-A294E9607B8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C52E10-D02A-2B40-BE9D-D94E25015258}" type="pres">
      <dgm:prSet presAssocID="{A0D77549-1E3B-400F-8699-A294E9607B83}" presName="negativeSpace" presStyleCnt="0"/>
      <dgm:spPr/>
    </dgm:pt>
    <dgm:pt modelId="{EA31313C-369F-C548-9CBB-61977D628D61}" type="pres">
      <dgm:prSet presAssocID="{A0D77549-1E3B-400F-8699-A294E9607B83}" presName="childText" presStyleLbl="conFgAcc1" presStyleIdx="1" presStyleCnt="3">
        <dgm:presLayoutVars>
          <dgm:bulletEnabled val="1"/>
        </dgm:presLayoutVars>
      </dgm:prSet>
      <dgm:spPr/>
    </dgm:pt>
    <dgm:pt modelId="{41EEFE30-6310-5248-A65B-00C4D75011BA}" type="pres">
      <dgm:prSet presAssocID="{41EBEF30-C61D-423C-A138-20B9697C09F4}" presName="spaceBetweenRectangles" presStyleCnt="0"/>
      <dgm:spPr/>
    </dgm:pt>
    <dgm:pt modelId="{45EB39D2-B06F-F847-AE51-F833AB532D75}" type="pres">
      <dgm:prSet presAssocID="{454EF805-C63E-7C44-9D4E-79F00038BA96}" presName="parentLin" presStyleCnt="0"/>
      <dgm:spPr/>
    </dgm:pt>
    <dgm:pt modelId="{71E33257-083F-8B4B-AEC4-84377E14ADA1}" type="pres">
      <dgm:prSet presAssocID="{454EF805-C63E-7C44-9D4E-79F00038BA96}" presName="parentLeftMargin" presStyleLbl="node1" presStyleIdx="1" presStyleCnt="3"/>
      <dgm:spPr/>
    </dgm:pt>
    <dgm:pt modelId="{B3E0D1C3-9628-FB42-92E5-7C8DF982829E}" type="pres">
      <dgm:prSet presAssocID="{454EF805-C63E-7C44-9D4E-79F00038BA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2138DF8-17F9-0140-A81A-4F51EA9221B2}" type="pres">
      <dgm:prSet presAssocID="{454EF805-C63E-7C44-9D4E-79F00038BA96}" presName="negativeSpace" presStyleCnt="0"/>
      <dgm:spPr/>
    </dgm:pt>
    <dgm:pt modelId="{E5399028-6E63-AF44-850B-7CFD87101541}" type="pres">
      <dgm:prSet presAssocID="{454EF805-C63E-7C44-9D4E-79F00038BA9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BBA1B01-8156-7C49-A5D2-262EC5CCD4CF}" type="presOf" srcId="{496D054B-54DF-46CD-B789-1055C98FED0F}" destId="{B92D037A-37A0-C346-9562-EB3E6109A4F2}" srcOrd="0" destOrd="0" presId="urn:microsoft.com/office/officeart/2005/8/layout/list1"/>
    <dgm:cxn modelId="{9002DC03-F4D9-7B4C-9A8A-BE709006F9B0}" type="presOf" srcId="{A0D77549-1E3B-400F-8699-A294E9607B83}" destId="{830D28CD-75BA-004F-9F07-DD7F4D18CF22}" srcOrd="0" destOrd="0" presId="urn:microsoft.com/office/officeart/2005/8/layout/list1"/>
    <dgm:cxn modelId="{77B5EB0B-B9FE-3C40-A7DD-8F90412434B3}" type="presOf" srcId="{A0D77549-1E3B-400F-8699-A294E9607B83}" destId="{564BBB35-B622-EE4F-8465-2A4DDA03E6F5}" srcOrd="1" destOrd="0" presId="urn:microsoft.com/office/officeart/2005/8/layout/list1"/>
    <dgm:cxn modelId="{0616A81C-3D15-413A-99CB-6CAD1730D8B3}" srcId="{D0612751-4A64-4674-9E5F-04AF695044D1}" destId="{A0D77549-1E3B-400F-8699-A294E9607B83}" srcOrd="1" destOrd="0" parTransId="{82094A72-59D9-4061-898B-36AABC340BC9}" sibTransId="{41EBEF30-C61D-423C-A138-20B9697C09F4}"/>
    <dgm:cxn modelId="{F3880722-6FEA-8C40-82EA-22575F59700A}" type="presOf" srcId="{454EF805-C63E-7C44-9D4E-79F00038BA96}" destId="{71E33257-083F-8B4B-AEC4-84377E14ADA1}" srcOrd="0" destOrd="0" presId="urn:microsoft.com/office/officeart/2005/8/layout/list1"/>
    <dgm:cxn modelId="{DBE3FE5D-7BB3-49A9-B799-3229462C3F9B}" srcId="{D0612751-4A64-4674-9E5F-04AF695044D1}" destId="{496D054B-54DF-46CD-B789-1055C98FED0F}" srcOrd="0" destOrd="0" parTransId="{DBB6AA44-13F4-4938-8A06-D549FF781306}" sibTransId="{B6E49A10-0000-4D1D-A576-63BFD51A94C8}"/>
    <dgm:cxn modelId="{AF52E29B-7415-9C4C-9466-58A35E32FF0D}" type="presOf" srcId="{D0612751-4A64-4674-9E5F-04AF695044D1}" destId="{CE5E50BF-E1CC-6248-81B3-896CD7FA99E2}" srcOrd="0" destOrd="0" presId="urn:microsoft.com/office/officeart/2005/8/layout/list1"/>
    <dgm:cxn modelId="{F79842AE-96DA-C845-B3D8-3A8B7430C4E3}" srcId="{D0612751-4A64-4674-9E5F-04AF695044D1}" destId="{454EF805-C63E-7C44-9D4E-79F00038BA96}" srcOrd="2" destOrd="0" parTransId="{C50B2140-BC17-464F-8073-AD4D93AFBCB3}" sibTransId="{13EC3383-CDDB-8045-BA08-C514E9A31FCB}"/>
    <dgm:cxn modelId="{AA25B4D6-1ED7-9046-82CE-23CC4EAFF7C9}" type="presOf" srcId="{454EF805-C63E-7C44-9D4E-79F00038BA96}" destId="{B3E0D1C3-9628-FB42-92E5-7C8DF982829E}" srcOrd="1" destOrd="0" presId="urn:microsoft.com/office/officeart/2005/8/layout/list1"/>
    <dgm:cxn modelId="{3EF21EFA-BECE-8E49-A619-499CCE965AAF}" type="presOf" srcId="{496D054B-54DF-46CD-B789-1055C98FED0F}" destId="{6DAED1EA-1D75-0B44-A686-D5D72496E371}" srcOrd="1" destOrd="0" presId="urn:microsoft.com/office/officeart/2005/8/layout/list1"/>
    <dgm:cxn modelId="{9090F4B5-52A5-D841-A4E3-409148038C0A}" type="presParOf" srcId="{CE5E50BF-E1CC-6248-81B3-896CD7FA99E2}" destId="{58350C0E-04E8-AC47-932B-5D2A699DCCF5}" srcOrd="0" destOrd="0" presId="urn:microsoft.com/office/officeart/2005/8/layout/list1"/>
    <dgm:cxn modelId="{D9A135B5-7427-4B41-A0DA-CA7D5D64FAF0}" type="presParOf" srcId="{58350C0E-04E8-AC47-932B-5D2A699DCCF5}" destId="{B92D037A-37A0-C346-9562-EB3E6109A4F2}" srcOrd="0" destOrd="0" presId="urn:microsoft.com/office/officeart/2005/8/layout/list1"/>
    <dgm:cxn modelId="{F8C0F542-1D8E-9043-BB3C-9E20483427F0}" type="presParOf" srcId="{58350C0E-04E8-AC47-932B-5D2A699DCCF5}" destId="{6DAED1EA-1D75-0B44-A686-D5D72496E371}" srcOrd="1" destOrd="0" presId="urn:microsoft.com/office/officeart/2005/8/layout/list1"/>
    <dgm:cxn modelId="{AE243EAA-FA8F-3849-894D-DCC7CAC6718A}" type="presParOf" srcId="{CE5E50BF-E1CC-6248-81B3-896CD7FA99E2}" destId="{64F5DDF3-449A-664D-A787-A82CB3396F3B}" srcOrd="1" destOrd="0" presId="urn:microsoft.com/office/officeart/2005/8/layout/list1"/>
    <dgm:cxn modelId="{583248F7-A77B-6247-8A77-766F0CAD4BEE}" type="presParOf" srcId="{CE5E50BF-E1CC-6248-81B3-896CD7FA99E2}" destId="{E7F21AD4-7088-1744-B9E7-4E929DACE4C9}" srcOrd="2" destOrd="0" presId="urn:microsoft.com/office/officeart/2005/8/layout/list1"/>
    <dgm:cxn modelId="{55250512-B030-824B-934A-23665D050993}" type="presParOf" srcId="{CE5E50BF-E1CC-6248-81B3-896CD7FA99E2}" destId="{255B9A67-8A37-3B4B-B319-87C3503DA75F}" srcOrd="3" destOrd="0" presId="urn:microsoft.com/office/officeart/2005/8/layout/list1"/>
    <dgm:cxn modelId="{A23557DA-1443-A449-97E7-9CA562E6B83F}" type="presParOf" srcId="{CE5E50BF-E1CC-6248-81B3-896CD7FA99E2}" destId="{DC465858-9027-C149-ACD0-40BE0B9C4C0C}" srcOrd="4" destOrd="0" presId="urn:microsoft.com/office/officeart/2005/8/layout/list1"/>
    <dgm:cxn modelId="{74CBF8EB-755E-2E45-A9F5-2ED7C2A6F3F3}" type="presParOf" srcId="{DC465858-9027-C149-ACD0-40BE0B9C4C0C}" destId="{830D28CD-75BA-004F-9F07-DD7F4D18CF22}" srcOrd="0" destOrd="0" presId="urn:microsoft.com/office/officeart/2005/8/layout/list1"/>
    <dgm:cxn modelId="{173CF3D8-385C-BF41-A3DE-34E00CB522AC}" type="presParOf" srcId="{DC465858-9027-C149-ACD0-40BE0B9C4C0C}" destId="{564BBB35-B622-EE4F-8465-2A4DDA03E6F5}" srcOrd="1" destOrd="0" presId="urn:microsoft.com/office/officeart/2005/8/layout/list1"/>
    <dgm:cxn modelId="{8A265F24-5E06-424C-B299-3168B7B98CED}" type="presParOf" srcId="{CE5E50BF-E1CC-6248-81B3-896CD7FA99E2}" destId="{83C52E10-D02A-2B40-BE9D-D94E25015258}" srcOrd="5" destOrd="0" presId="urn:microsoft.com/office/officeart/2005/8/layout/list1"/>
    <dgm:cxn modelId="{4D5EF7E0-DED9-1D47-8885-7000AE1FD1E1}" type="presParOf" srcId="{CE5E50BF-E1CC-6248-81B3-896CD7FA99E2}" destId="{EA31313C-369F-C548-9CBB-61977D628D61}" srcOrd="6" destOrd="0" presId="urn:microsoft.com/office/officeart/2005/8/layout/list1"/>
    <dgm:cxn modelId="{6780DB3C-7A38-884C-B55B-4F3E8C1BF64D}" type="presParOf" srcId="{CE5E50BF-E1CC-6248-81B3-896CD7FA99E2}" destId="{41EEFE30-6310-5248-A65B-00C4D75011BA}" srcOrd="7" destOrd="0" presId="urn:microsoft.com/office/officeart/2005/8/layout/list1"/>
    <dgm:cxn modelId="{FB9F89AD-74E6-D449-A5FD-ED1DFE89E94B}" type="presParOf" srcId="{CE5E50BF-E1CC-6248-81B3-896CD7FA99E2}" destId="{45EB39D2-B06F-F847-AE51-F833AB532D75}" srcOrd="8" destOrd="0" presId="urn:microsoft.com/office/officeart/2005/8/layout/list1"/>
    <dgm:cxn modelId="{6A9B3AAF-D933-D84E-85A2-DAEF73CDB343}" type="presParOf" srcId="{45EB39D2-B06F-F847-AE51-F833AB532D75}" destId="{71E33257-083F-8B4B-AEC4-84377E14ADA1}" srcOrd="0" destOrd="0" presId="urn:microsoft.com/office/officeart/2005/8/layout/list1"/>
    <dgm:cxn modelId="{5F0B436C-DB5A-7441-B7FC-D72E15E8C928}" type="presParOf" srcId="{45EB39D2-B06F-F847-AE51-F833AB532D75}" destId="{B3E0D1C3-9628-FB42-92E5-7C8DF982829E}" srcOrd="1" destOrd="0" presId="urn:microsoft.com/office/officeart/2005/8/layout/list1"/>
    <dgm:cxn modelId="{B886E198-A202-374B-8771-CB78E8177BB0}" type="presParOf" srcId="{CE5E50BF-E1CC-6248-81B3-896CD7FA99E2}" destId="{22138DF8-17F9-0140-A81A-4F51EA9221B2}" srcOrd="9" destOrd="0" presId="urn:microsoft.com/office/officeart/2005/8/layout/list1"/>
    <dgm:cxn modelId="{6AF8CFAF-D24A-B844-B26B-900C10FD7546}" type="presParOf" srcId="{CE5E50BF-E1CC-6248-81B3-896CD7FA99E2}" destId="{E5399028-6E63-AF44-850B-7CFD8710154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0BDD4F-DE10-4FDD-85C0-04A8B776D6E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D60425-3397-40CC-A0DE-39270EBC079A}">
      <dgm:prSet/>
      <dgm:spPr/>
      <dgm:t>
        <a:bodyPr/>
        <a:lstStyle/>
        <a:p>
          <a:r>
            <a:rPr kumimoji="1" lang="ja-JP"/>
            <a:t>マッチングからチャット、</a:t>
          </a:r>
          <a:endParaRPr kumimoji="1" lang="en-US" altLang="ja-JP" dirty="0"/>
        </a:p>
        <a:p>
          <a:r>
            <a:rPr kumimoji="1" lang="ja-JP"/>
            <a:t>ビデオ通話まで一気通貫して行える</a:t>
          </a:r>
          <a:endParaRPr lang="en-US" dirty="0"/>
        </a:p>
      </dgm:t>
    </dgm:pt>
    <dgm:pt modelId="{50BAE650-1858-4430-8330-4B64FEBCDBBF}" type="parTrans" cxnId="{ACD2CD43-F800-4F0C-B44E-B2A609BDFBF7}">
      <dgm:prSet/>
      <dgm:spPr/>
      <dgm:t>
        <a:bodyPr/>
        <a:lstStyle/>
        <a:p>
          <a:endParaRPr lang="en-US"/>
        </a:p>
      </dgm:t>
    </dgm:pt>
    <dgm:pt modelId="{B4A8BE94-631A-4B44-AF93-EF04CA10C223}" type="sibTrans" cxnId="{ACD2CD43-F800-4F0C-B44E-B2A609BDFBF7}">
      <dgm:prSet/>
      <dgm:spPr/>
      <dgm:t>
        <a:bodyPr/>
        <a:lstStyle/>
        <a:p>
          <a:endParaRPr lang="en-US"/>
        </a:p>
      </dgm:t>
    </dgm:pt>
    <dgm:pt modelId="{AEF973A8-8D91-439A-9143-A5795E9F5F36}">
      <dgm:prSet/>
      <dgm:spPr/>
      <dgm:t>
        <a:bodyPr/>
        <a:lstStyle/>
        <a:p>
          <a:r>
            <a:rPr kumimoji="1" lang="ja-JP"/>
            <a:t>コミュニティに閉じているが故の「心理的安全性」</a:t>
          </a:r>
          <a:endParaRPr lang="en-US" dirty="0"/>
        </a:p>
      </dgm:t>
    </dgm:pt>
    <dgm:pt modelId="{90827AB6-2FD3-45D7-89BD-9B0716F6BF49}" type="parTrans" cxnId="{EBE714B7-691B-41D0-B347-035E242BF0FE}">
      <dgm:prSet/>
      <dgm:spPr/>
      <dgm:t>
        <a:bodyPr/>
        <a:lstStyle/>
        <a:p>
          <a:endParaRPr lang="en-US"/>
        </a:p>
      </dgm:t>
    </dgm:pt>
    <dgm:pt modelId="{605CCDC3-7288-411D-BAD5-399A45F10795}" type="sibTrans" cxnId="{EBE714B7-691B-41D0-B347-035E242BF0FE}">
      <dgm:prSet/>
      <dgm:spPr/>
      <dgm:t>
        <a:bodyPr/>
        <a:lstStyle/>
        <a:p>
          <a:endParaRPr lang="en-US"/>
        </a:p>
      </dgm:t>
    </dgm:pt>
    <dgm:pt modelId="{AA6AA556-3BAB-AC47-BEF1-A33F71E7C3DD}">
      <dgm:prSet/>
      <dgm:spPr/>
      <dgm:t>
        <a:bodyPr/>
        <a:lstStyle/>
        <a:p>
          <a:r>
            <a:rPr kumimoji="1" lang="ja-JP" altLang="en-US"/>
            <a:t>マッチングポイントによる教える側、教えられる側のバランス</a:t>
          </a:r>
          <a:endParaRPr lang="en-US" dirty="0"/>
        </a:p>
      </dgm:t>
    </dgm:pt>
    <dgm:pt modelId="{81E6E3F5-9972-ED44-8707-DF61B9D2D699}" type="parTrans" cxnId="{DD6E7E41-379D-6844-9AAD-B395455BF7D4}">
      <dgm:prSet/>
      <dgm:spPr/>
      <dgm:t>
        <a:bodyPr/>
        <a:lstStyle/>
        <a:p>
          <a:endParaRPr kumimoji="1" lang="ja-JP" altLang="en-US"/>
        </a:p>
      </dgm:t>
    </dgm:pt>
    <dgm:pt modelId="{77CEEAC5-DDEA-6B47-95EA-62CB9F164E08}" type="sibTrans" cxnId="{DD6E7E41-379D-6844-9AAD-B395455BF7D4}">
      <dgm:prSet/>
      <dgm:spPr/>
      <dgm:t>
        <a:bodyPr/>
        <a:lstStyle/>
        <a:p>
          <a:endParaRPr kumimoji="1" lang="ja-JP" altLang="en-US"/>
        </a:p>
      </dgm:t>
    </dgm:pt>
    <dgm:pt modelId="{16DA791D-239C-6B44-8052-79DC9D40F0CD}">
      <dgm:prSet/>
      <dgm:spPr/>
      <dgm:t>
        <a:bodyPr/>
        <a:lstStyle/>
        <a:p>
          <a:r>
            <a:rPr kumimoji="1" lang="ja-JP"/>
            <a:t>過去のペアプロ履歴による</a:t>
          </a:r>
          <a:br>
            <a:rPr kumimoji="1" lang="en-US" altLang="ja-JP"/>
          </a:br>
          <a:r>
            <a:rPr kumimoji="1" lang="ja-JP"/>
            <a:t>統計データを表示</a:t>
          </a:r>
          <a:endParaRPr lang="en-US" dirty="0"/>
        </a:p>
      </dgm:t>
    </dgm:pt>
    <dgm:pt modelId="{8255E854-A13F-2648-B61A-3AA25DEABE13}" type="parTrans" cxnId="{F115B704-67C6-8347-B0A6-6522AB1EAEE2}">
      <dgm:prSet/>
      <dgm:spPr/>
      <dgm:t>
        <a:bodyPr/>
        <a:lstStyle/>
        <a:p>
          <a:endParaRPr kumimoji="1" lang="ja-JP" altLang="en-US"/>
        </a:p>
      </dgm:t>
    </dgm:pt>
    <dgm:pt modelId="{A84D2AA0-E795-E248-824C-F46A70C62514}" type="sibTrans" cxnId="{F115B704-67C6-8347-B0A6-6522AB1EAEE2}">
      <dgm:prSet/>
      <dgm:spPr/>
      <dgm:t>
        <a:bodyPr/>
        <a:lstStyle/>
        <a:p>
          <a:endParaRPr kumimoji="1" lang="ja-JP" altLang="en-US"/>
        </a:p>
      </dgm:t>
    </dgm:pt>
    <dgm:pt modelId="{042F0B3D-CC17-F34B-9743-A2CB1D7826C0}" type="pres">
      <dgm:prSet presAssocID="{420BDD4F-DE10-4FDD-85C0-04A8B776D6E2}" presName="linear" presStyleCnt="0">
        <dgm:presLayoutVars>
          <dgm:animLvl val="lvl"/>
          <dgm:resizeHandles val="exact"/>
        </dgm:presLayoutVars>
      </dgm:prSet>
      <dgm:spPr/>
    </dgm:pt>
    <dgm:pt modelId="{0450A166-3231-DF44-B04F-D993071C21AA}" type="pres">
      <dgm:prSet presAssocID="{33D60425-3397-40CC-A0DE-39270EBC07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FB683F-66AD-5444-B702-1A7E6E6FA33D}" type="pres">
      <dgm:prSet presAssocID="{B4A8BE94-631A-4B44-AF93-EF04CA10C223}" presName="spacer" presStyleCnt="0"/>
      <dgm:spPr/>
    </dgm:pt>
    <dgm:pt modelId="{48E610C2-0DDE-574C-B4C5-00981F134102}" type="pres">
      <dgm:prSet presAssocID="{AEF973A8-8D91-439A-9143-A5795E9F5F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17C725-7A19-EF49-893E-249AF7C01F57}" type="pres">
      <dgm:prSet presAssocID="{605CCDC3-7288-411D-BAD5-399A45F10795}" presName="spacer" presStyleCnt="0"/>
      <dgm:spPr/>
    </dgm:pt>
    <dgm:pt modelId="{54D6728A-67AA-9D40-BB9B-F9C6CCDD63A4}" type="pres">
      <dgm:prSet presAssocID="{AA6AA556-3BAB-AC47-BEF1-A33F71E7C3D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20F679-06FE-F441-BA73-BBDBC2E8E950}" type="pres">
      <dgm:prSet presAssocID="{77CEEAC5-DDEA-6B47-95EA-62CB9F164E08}" presName="spacer" presStyleCnt="0"/>
      <dgm:spPr/>
    </dgm:pt>
    <dgm:pt modelId="{A27C0CB7-6B0A-6B45-8753-EEB08D69BFBE}" type="pres">
      <dgm:prSet presAssocID="{16DA791D-239C-6B44-8052-79DC9D40F0C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115B704-67C6-8347-B0A6-6522AB1EAEE2}" srcId="{420BDD4F-DE10-4FDD-85C0-04A8B776D6E2}" destId="{16DA791D-239C-6B44-8052-79DC9D40F0CD}" srcOrd="3" destOrd="0" parTransId="{8255E854-A13F-2648-B61A-3AA25DEABE13}" sibTransId="{A84D2AA0-E795-E248-824C-F46A70C62514}"/>
    <dgm:cxn modelId="{2DD36729-6387-3541-8FDC-416C7FC0F2EA}" type="presOf" srcId="{420BDD4F-DE10-4FDD-85C0-04A8B776D6E2}" destId="{042F0B3D-CC17-F34B-9743-A2CB1D7826C0}" srcOrd="0" destOrd="0" presId="urn:microsoft.com/office/officeart/2005/8/layout/vList2"/>
    <dgm:cxn modelId="{E55E272D-E60F-5A49-B828-C5AE81958C1B}" type="presOf" srcId="{AEF973A8-8D91-439A-9143-A5795E9F5F36}" destId="{48E610C2-0DDE-574C-B4C5-00981F134102}" srcOrd="0" destOrd="0" presId="urn:microsoft.com/office/officeart/2005/8/layout/vList2"/>
    <dgm:cxn modelId="{7208523F-1203-F34B-A0E2-58E72E5099FF}" type="presOf" srcId="{33D60425-3397-40CC-A0DE-39270EBC079A}" destId="{0450A166-3231-DF44-B04F-D993071C21AA}" srcOrd="0" destOrd="0" presId="urn:microsoft.com/office/officeart/2005/8/layout/vList2"/>
    <dgm:cxn modelId="{DD6E7E41-379D-6844-9AAD-B395455BF7D4}" srcId="{420BDD4F-DE10-4FDD-85C0-04A8B776D6E2}" destId="{AA6AA556-3BAB-AC47-BEF1-A33F71E7C3DD}" srcOrd="2" destOrd="0" parTransId="{81E6E3F5-9972-ED44-8707-DF61B9D2D699}" sibTransId="{77CEEAC5-DDEA-6B47-95EA-62CB9F164E08}"/>
    <dgm:cxn modelId="{BC98CB41-6EFF-3243-8B33-2FE7039591D2}" type="presOf" srcId="{16DA791D-239C-6B44-8052-79DC9D40F0CD}" destId="{A27C0CB7-6B0A-6B45-8753-EEB08D69BFBE}" srcOrd="0" destOrd="0" presId="urn:microsoft.com/office/officeart/2005/8/layout/vList2"/>
    <dgm:cxn modelId="{ACD2CD43-F800-4F0C-B44E-B2A609BDFBF7}" srcId="{420BDD4F-DE10-4FDD-85C0-04A8B776D6E2}" destId="{33D60425-3397-40CC-A0DE-39270EBC079A}" srcOrd="0" destOrd="0" parTransId="{50BAE650-1858-4430-8330-4B64FEBCDBBF}" sibTransId="{B4A8BE94-631A-4B44-AF93-EF04CA10C223}"/>
    <dgm:cxn modelId="{EBE714B7-691B-41D0-B347-035E242BF0FE}" srcId="{420BDD4F-DE10-4FDD-85C0-04A8B776D6E2}" destId="{AEF973A8-8D91-439A-9143-A5795E9F5F36}" srcOrd="1" destOrd="0" parTransId="{90827AB6-2FD3-45D7-89BD-9B0716F6BF49}" sibTransId="{605CCDC3-7288-411D-BAD5-399A45F10795}"/>
    <dgm:cxn modelId="{76D7B3FE-3C94-4943-B4F7-06A312457A61}" type="presOf" srcId="{AA6AA556-3BAB-AC47-BEF1-A33F71E7C3DD}" destId="{54D6728A-67AA-9D40-BB9B-F9C6CCDD63A4}" srcOrd="0" destOrd="0" presId="urn:microsoft.com/office/officeart/2005/8/layout/vList2"/>
    <dgm:cxn modelId="{BA1F4974-6994-6845-849E-3A893542E3D8}" type="presParOf" srcId="{042F0B3D-CC17-F34B-9743-A2CB1D7826C0}" destId="{0450A166-3231-DF44-B04F-D993071C21AA}" srcOrd="0" destOrd="0" presId="urn:microsoft.com/office/officeart/2005/8/layout/vList2"/>
    <dgm:cxn modelId="{0E2DBA77-96BB-C343-BEA4-A5035F249C92}" type="presParOf" srcId="{042F0B3D-CC17-F34B-9743-A2CB1D7826C0}" destId="{2EFB683F-66AD-5444-B702-1A7E6E6FA33D}" srcOrd="1" destOrd="0" presId="urn:microsoft.com/office/officeart/2005/8/layout/vList2"/>
    <dgm:cxn modelId="{43DA9015-DC29-6E4A-A245-7C95159B7D48}" type="presParOf" srcId="{042F0B3D-CC17-F34B-9743-A2CB1D7826C0}" destId="{48E610C2-0DDE-574C-B4C5-00981F134102}" srcOrd="2" destOrd="0" presId="urn:microsoft.com/office/officeart/2005/8/layout/vList2"/>
    <dgm:cxn modelId="{E6ABD045-2700-FB4D-88E9-89F004C029A3}" type="presParOf" srcId="{042F0B3D-CC17-F34B-9743-A2CB1D7826C0}" destId="{8617C725-7A19-EF49-893E-249AF7C01F57}" srcOrd="3" destOrd="0" presId="urn:microsoft.com/office/officeart/2005/8/layout/vList2"/>
    <dgm:cxn modelId="{16482235-B47B-6140-895B-769AA7B3004E}" type="presParOf" srcId="{042F0B3D-CC17-F34B-9743-A2CB1D7826C0}" destId="{54D6728A-67AA-9D40-BB9B-F9C6CCDD63A4}" srcOrd="4" destOrd="0" presId="urn:microsoft.com/office/officeart/2005/8/layout/vList2"/>
    <dgm:cxn modelId="{43E6EA3F-379F-504C-B17B-F0EFFA2B08AA}" type="presParOf" srcId="{042F0B3D-CC17-F34B-9743-A2CB1D7826C0}" destId="{6120F679-06FE-F441-BA73-BBDBC2E8E950}" srcOrd="5" destOrd="0" presId="urn:microsoft.com/office/officeart/2005/8/layout/vList2"/>
    <dgm:cxn modelId="{18AB33A2-5170-E442-8764-23A8D67BB394}" type="presParOf" srcId="{042F0B3D-CC17-F34B-9743-A2CB1D7826C0}" destId="{A27C0CB7-6B0A-6B45-8753-EEB08D69BFB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6593E5-A070-4481-87DC-35479A7D0E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2D9EC9-C1BB-4D3D-81BA-6566C4752961}">
      <dgm:prSet/>
      <dgm:spPr/>
      <dgm:t>
        <a:bodyPr/>
        <a:lstStyle/>
        <a:p>
          <a:r>
            <a:rPr kumimoji="1" lang="ja-JP"/>
            <a:t>マッチング</a:t>
          </a:r>
          <a:r>
            <a:rPr kumimoji="1" lang="ja-JP" altLang="en-US"/>
            <a:t>の範囲</a:t>
          </a:r>
          <a:r>
            <a:rPr kumimoji="1" lang="ja-JP"/>
            <a:t>をコミュニティの中</a:t>
          </a:r>
          <a:r>
            <a:rPr kumimoji="1" lang="ja-JP" altLang="en-US"/>
            <a:t>に</a:t>
          </a:r>
          <a:r>
            <a:rPr kumimoji="1" lang="ja-JP"/>
            <a:t>閉じ</a:t>
          </a:r>
          <a:r>
            <a:rPr kumimoji="1" lang="ja-JP" altLang="en-US"/>
            <a:t>る</a:t>
          </a:r>
          <a:endParaRPr lang="en-US" dirty="0"/>
        </a:p>
      </dgm:t>
    </dgm:pt>
    <dgm:pt modelId="{997767F0-B82B-463B-9FE1-7A30E426DC3A}" type="parTrans" cxnId="{5477B287-F610-46D4-B4D0-B001E3C750CD}">
      <dgm:prSet/>
      <dgm:spPr/>
      <dgm:t>
        <a:bodyPr/>
        <a:lstStyle/>
        <a:p>
          <a:endParaRPr lang="en-US"/>
        </a:p>
      </dgm:t>
    </dgm:pt>
    <dgm:pt modelId="{61DFE1DC-2D61-42CC-971F-C01D13059061}" type="sibTrans" cxnId="{5477B287-F610-46D4-B4D0-B001E3C750CD}">
      <dgm:prSet/>
      <dgm:spPr/>
      <dgm:t>
        <a:bodyPr/>
        <a:lstStyle/>
        <a:p>
          <a:endParaRPr lang="en-US"/>
        </a:p>
      </dgm:t>
    </dgm:pt>
    <dgm:pt modelId="{F13AF0D0-59D4-0A49-8883-30790A2EB1F8}">
      <dgm:prSet/>
      <dgm:spPr/>
      <dgm:t>
        <a:bodyPr/>
        <a:lstStyle/>
        <a:p>
          <a:r>
            <a:rPr lang="en-US" dirty="0"/>
            <a:t>コミュニティのメンバーはユーザが管理できる</a:t>
          </a:r>
        </a:p>
      </dgm:t>
    </dgm:pt>
    <dgm:pt modelId="{3D78B1F1-0717-AA4A-92C1-436F8C82FB84}" type="parTrans" cxnId="{EF3C6EB6-F007-584B-99E2-0AD965AFB61B}">
      <dgm:prSet/>
      <dgm:spPr/>
      <dgm:t>
        <a:bodyPr/>
        <a:lstStyle/>
        <a:p>
          <a:endParaRPr kumimoji="1" lang="ja-JP" altLang="en-US"/>
        </a:p>
      </dgm:t>
    </dgm:pt>
    <dgm:pt modelId="{0866911F-2967-FA4B-9083-9B57EB096485}" type="sibTrans" cxnId="{EF3C6EB6-F007-584B-99E2-0AD965AFB61B}">
      <dgm:prSet/>
      <dgm:spPr/>
      <dgm:t>
        <a:bodyPr/>
        <a:lstStyle/>
        <a:p>
          <a:endParaRPr kumimoji="1" lang="ja-JP" altLang="en-US"/>
        </a:p>
      </dgm:t>
    </dgm:pt>
    <dgm:pt modelId="{8C56F3B2-8A5A-4D4B-A778-18352AC792CE}" type="pres">
      <dgm:prSet presAssocID="{6C6593E5-A070-4481-87DC-35479A7D0E98}" presName="linear" presStyleCnt="0">
        <dgm:presLayoutVars>
          <dgm:animLvl val="lvl"/>
          <dgm:resizeHandles val="exact"/>
        </dgm:presLayoutVars>
      </dgm:prSet>
      <dgm:spPr/>
    </dgm:pt>
    <dgm:pt modelId="{CAF00160-CAF0-384C-899A-08603A0BB523}" type="pres">
      <dgm:prSet presAssocID="{142D9EC9-C1BB-4D3D-81BA-6566C475296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6A4789-B081-DE4B-8817-028806CF1821}" type="pres">
      <dgm:prSet presAssocID="{61DFE1DC-2D61-42CC-971F-C01D13059061}" presName="spacer" presStyleCnt="0"/>
      <dgm:spPr/>
    </dgm:pt>
    <dgm:pt modelId="{A12B76F7-2A04-1E4B-8AB2-4CB85E7B966A}" type="pres">
      <dgm:prSet presAssocID="{F13AF0D0-59D4-0A49-8883-30790A2EB1F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C77FC72-1BE2-694D-A273-D3346F66E05F}" type="presOf" srcId="{142D9EC9-C1BB-4D3D-81BA-6566C4752961}" destId="{CAF00160-CAF0-384C-899A-08603A0BB523}" srcOrd="0" destOrd="0" presId="urn:microsoft.com/office/officeart/2005/8/layout/vList2"/>
    <dgm:cxn modelId="{5477B287-F610-46D4-B4D0-B001E3C750CD}" srcId="{6C6593E5-A070-4481-87DC-35479A7D0E98}" destId="{142D9EC9-C1BB-4D3D-81BA-6566C4752961}" srcOrd="0" destOrd="0" parTransId="{997767F0-B82B-463B-9FE1-7A30E426DC3A}" sibTransId="{61DFE1DC-2D61-42CC-971F-C01D13059061}"/>
    <dgm:cxn modelId="{EF3C6EB6-F007-584B-99E2-0AD965AFB61B}" srcId="{6C6593E5-A070-4481-87DC-35479A7D0E98}" destId="{F13AF0D0-59D4-0A49-8883-30790A2EB1F8}" srcOrd="1" destOrd="0" parTransId="{3D78B1F1-0717-AA4A-92C1-436F8C82FB84}" sibTransId="{0866911F-2967-FA4B-9083-9B57EB096485}"/>
    <dgm:cxn modelId="{ED6EDEDA-27AE-9744-AC47-D95D94DF35A7}" type="presOf" srcId="{6C6593E5-A070-4481-87DC-35479A7D0E98}" destId="{8C56F3B2-8A5A-4D4B-A778-18352AC792CE}" srcOrd="0" destOrd="0" presId="urn:microsoft.com/office/officeart/2005/8/layout/vList2"/>
    <dgm:cxn modelId="{43286CF8-696C-3242-87D3-1BABF7E861C8}" type="presOf" srcId="{F13AF0D0-59D4-0A49-8883-30790A2EB1F8}" destId="{A12B76F7-2A04-1E4B-8AB2-4CB85E7B966A}" srcOrd="0" destOrd="0" presId="urn:microsoft.com/office/officeart/2005/8/layout/vList2"/>
    <dgm:cxn modelId="{9157CC11-5C81-0C43-8B66-C4EB54DAB6F0}" type="presParOf" srcId="{8C56F3B2-8A5A-4D4B-A778-18352AC792CE}" destId="{CAF00160-CAF0-384C-899A-08603A0BB523}" srcOrd="0" destOrd="0" presId="urn:microsoft.com/office/officeart/2005/8/layout/vList2"/>
    <dgm:cxn modelId="{7B7F96BB-6DF9-264E-B7C7-014DC7346CC2}" type="presParOf" srcId="{8C56F3B2-8A5A-4D4B-A778-18352AC792CE}" destId="{196A4789-B081-DE4B-8817-028806CF1821}" srcOrd="1" destOrd="0" presId="urn:microsoft.com/office/officeart/2005/8/layout/vList2"/>
    <dgm:cxn modelId="{7823296B-613D-C64E-912A-3408ECD9BF4C}" type="presParOf" srcId="{8C56F3B2-8A5A-4D4B-A778-18352AC792CE}" destId="{A12B76F7-2A04-1E4B-8AB2-4CB85E7B966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94D0BF-F2D3-4AAD-A431-A22661CA92E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970274-9A6E-456D-B6D0-839856023EDF}">
      <dgm:prSet/>
      <dgm:spPr/>
      <dgm:t>
        <a:bodyPr/>
        <a:lstStyle/>
        <a:p>
          <a:r>
            <a:rPr kumimoji="1" lang="ja-JP"/>
            <a:t>企業で使用した場合</a:t>
          </a:r>
          <a:endParaRPr lang="en-US"/>
        </a:p>
      </dgm:t>
    </dgm:pt>
    <dgm:pt modelId="{46848909-7391-46C7-AF13-8EA1C5510612}" type="parTrans" cxnId="{EA759A9F-0579-4A27-B3CF-5277A1FBBFE2}">
      <dgm:prSet/>
      <dgm:spPr/>
      <dgm:t>
        <a:bodyPr/>
        <a:lstStyle/>
        <a:p>
          <a:endParaRPr lang="en-US"/>
        </a:p>
      </dgm:t>
    </dgm:pt>
    <dgm:pt modelId="{D2A9C445-DF25-40C4-91CB-AB9CBB60C141}" type="sibTrans" cxnId="{EA759A9F-0579-4A27-B3CF-5277A1FBBFE2}">
      <dgm:prSet/>
      <dgm:spPr/>
      <dgm:t>
        <a:bodyPr/>
        <a:lstStyle/>
        <a:p>
          <a:endParaRPr lang="en-US"/>
        </a:p>
      </dgm:t>
    </dgm:pt>
    <dgm:pt modelId="{BAA1E38D-7456-4A83-A242-F39ACD1621A7}">
      <dgm:prSet custT="1"/>
      <dgm:spPr/>
      <dgm:t>
        <a:bodyPr/>
        <a:lstStyle/>
        <a:p>
          <a:r>
            <a:rPr kumimoji="1" lang="ja-JP" sz="2400"/>
            <a:t>ペアプロ回数など</a:t>
          </a:r>
          <a:r>
            <a:rPr kumimoji="1" lang="ja-JP" altLang="en-US" sz="2400"/>
            <a:t>の</a:t>
          </a:r>
          <a:br>
            <a:rPr kumimoji="1" lang="en-US" altLang="ja-JP" sz="2400" dirty="0"/>
          </a:br>
          <a:r>
            <a:rPr kumimoji="1" lang="ja-JP" sz="2400"/>
            <a:t>統計データを社内の</a:t>
          </a:r>
          <a:br>
            <a:rPr kumimoji="1" lang="en-US" altLang="ja-JP" sz="2400" dirty="0"/>
          </a:br>
          <a:r>
            <a:rPr kumimoji="1" lang="ja-JP" sz="2400"/>
            <a:t>コミュニティ貢献度として</a:t>
          </a:r>
          <a:br>
            <a:rPr kumimoji="1" lang="en-US" altLang="ja-JP" sz="2400" dirty="0"/>
          </a:br>
          <a:r>
            <a:rPr kumimoji="1" lang="ja-JP" sz="2400"/>
            <a:t>評価すること</a:t>
          </a:r>
          <a:r>
            <a:rPr kumimoji="1" lang="ja-JP" altLang="en-US" sz="2400"/>
            <a:t>が</a:t>
          </a:r>
          <a:r>
            <a:rPr kumimoji="1" lang="ja-JP" sz="2400"/>
            <a:t>できる</a:t>
          </a:r>
          <a:endParaRPr lang="en-US" sz="2400" dirty="0"/>
        </a:p>
      </dgm:t>
    </dgm:pt>
    <dgm:pt modelId="{261A259D-2663-4FE9-B2C5-DB1A32F2E1B2}" type="parTrans" cxnId="{0249A45D-E07E-47A8-9886-F028E0A9C90F}">
      <dgm:prSet/>
      <dgm:spPr/>
      <dgm:t>
        <a:bodyPr/>
        <a:lstStyle/>
        <a:p>
          <a:endParaRPr lang="en-US"/>
        </a:p>
      </dgm:t>
    </dgm:pt>
    <dgm:pt modelId="{E5D371D1-5703-4B40-B4C1-27C09BE723E7}" type="sibTrans" cxnId="{0249A45D-E07E-47A8-9886-F028E0A9C90F}">
      <dgm:prSet/>
      <dgm:spPr/>
      <dgm:t>
        <a:bodyPr/>
        <a:lstStyle/>
        <a:p>
          <a:endParaRPr lang="en-US"/>
        </a:p>
      </dgm:t>
    </dgm:pt>
    <dgm:pt modelId="{7C48D8B4-E475-496A-9F5E-F1121D38B617}">
      <dgm:prSet custT="1"/>
      <dgm:spPr/>
      <dgm:t>
        <a:bodyPr/>
        <a:lstStyle/>
        <a:p>
          <a:r>
            <a:rPr kumimoji="1" lang="ja-JP" sz="2400"/>
            <a:t>新しいコミュニケーションのきっかけを創る</a:t>
          </a:r>
          <a:endParaRPr lang="en-US" sz="2400" dirty="0"/>
        </a:p>
      </dgm:t>
    </dgm:pt>
    <dgm:pt modelId="{62C57545-945C-458D-AFF5-03FE2BE6CEE9}" type="parTrans" cxnId="{37C9DD74-E2E7-49A5-BF71-29CCEED44174}">
      <dgm:prSet/>
      <dgm:spPr/>
      <dgm:t>
        <a:bodyPr/>
        <a:lstStyle/>
        <a:p>
          <a:endParaRPr lang="en-US"/>
        </a:p>
      </dgm:t>
    </dgm:pt>
    <dgm:pt modelId="{14EB3CFF-0571-4B6D-AE74-0D00E146C460}" type="sibTrans" cxnId="{37C9DD74-E2E7-49A5-BF71-29CCEED44174}">
      <dgm:prSet/>
      <dgm:spPr/>
      <dgm:t>
        <a:bodyPr/>
        <a:lstStyle/>
        <a:p>
          <a:endParaRPr lang="en-US"/>
        </a:p>
      </dgm:t>
    </dgm:pt>
    <dgm:pt modelId="{7759EE65-D539-4A58-AB15-36F67BE00B59}">
      <dgm:prSet custT="1"/>
      <dgm:spPr/>
      <dgm:t>
        <a:bodyPr/>
        <a:lstStyle/>
        <a:p>
          <a:r>
            <a:rPr kumimoji="1" lang="ja-JP" sz="2400"/>
            <a:t>社内に「学び合い」の文化を</a:t>
          </a:r>
          <a:br>
            <a:rPr kumimoji="1" lang="en-US" altLang="ja-JP" sz="2400" dirty="0"/>
          </a:br>
          <a:r>
            <a:rPr kumimoji="1" lang="ja-JP" sz="2400"/>
            <a:t>創ることができる</a:t>
          </a:r>
          <a:endParaRPr lang="en-US" sz="2400" dirty="0"/>
        </a:p>
      </dgm:t>
    </dgm:pt>
    <dgm:pt modelId="{9AAD33D4-73F9-4B6A-A3D9-7605469C440B}" type="parTrans" cxnId="{A8A0DDE3-6222-478B-8375-D55DF49A2A8B}">
      <dgm:prSet/>
      <dgm:spPr/>
      <dgm:t>
        <a:bodyPr/>
        <a:lstStyle/>
        <a:p>
          <a:endParaRPr lang="en-US"/>
        </a:p>
      </dgm:t>
    </dgm:pt>
    <dgm:pt modelId="{FCB859E2-9F2D-4E15-B154-E3CAAF75CE6D}" type="sibTrans" cxnId="{A8A0DDE3-6222-478B-8375-D55DF49A2A8B}">
      <dgm:prSet/>
      <dgm:spPr/>
      <dgm:t>
        <a:bodyPr/>
        <a:lstStyle/>
        <a:p>
          <a:endParaRPr lang="en-US"/>
        </a:p>
      </dgm:t>
    </dgm:pt>
    <dgm:pt modelId="{D7D67869-550E-934B-A7D7-EE796570493E}" type="pres">
      <dgm:prSet presAssocID="{2B94D0BF-F2D3-4AAD-A431-A22661CA92EA}" presName="linear" presStyleCnt="0">
        <dgm:presLayoutVars>
          <dgm:dir/>
          <dgm:animLvl val="lvl"/>
          <dgm:resizeHandles val="exact"/>
        </dgm:presLayoutVars>
      </dgm:prSet>
      <dgm:spPr/>
    </dgm:pt>
    <dgm:pt modelId="{1D9A6EB9-5C34-F247-9814-BEC67170D870}" type="pres">
      <dgm:prSet presAssocID="{41970274-9A6E-456D-B6D0-839856023EDF}" presName="parentLin" presStyleCnt="0"/>
      <dgm:spPr/>
    </dgm:pt>
    <dgm:pt modelId="{CC09476D-BB81-754E-8A9C-B13B0E856817}" type="pres">
      <dgm:prSet presAssocID="{41970274-9A6E-456D-B6D0-839856023EDF}" presName="parentLeftMargin" presStyleLbl="node1" presStyleIdx="0" presStyleCnt="1"/>
      <dgm:spPr/>
    </dgm:pt>
    <dgm:pt modelId="{64E3F35C-6C23-A140-BF5C-8D73A638604B}" type="pres">
      <dgm:prSet presAssocID="{41970274-9A6E-456D-B6D0-839856023ED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0E15E31-0BA8-E64B-9E20-0E4C7200547E}" type="pres">
      <dgm:prSet presAssocID="{41970274-9A6E-456D-B6D0-839856023EDF}" presName="negativeSpace" presStyleCnt="0"/>
      <dgm:spPr/>
    </dgm:pt>
    <dgm:pt modelId="{81346BC9-BB56-AC48-B60A-D9661135272D}" type="pres">
      <dgm:prSet presAssocID="{41970274-9A6E-456D-B6D0-839856023ED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AA99FB0B-4C39-3045-AC25-3926A7BDEC4A}" type="presOf" srcId="{BAA1E38D-7456-4A83-A242-F39ACD1621A7}" destId="{81346BC9-BB56-AC48-B60A-D9661135272D}" srcOrd="0" destOrd="0" presId="urn:microsoft.com/office/officeart/2005/8/layout/list1"/>
    <dgm:cxn modelId="{F14CAE16-47D9-6046-A3D7-DA603AFD5181}" type="presOf" srcId="{2B94D0BF-F2D3-4AAD-A431-A22661CA92EA}" destId="{D7D67869-550E-934B-A7D7-EE796570493E}" srcOrd="0" destOrd="0" presId="urn:microsoft.com/office/officeart/2005/8/layout/list1"/>
    <dgm:cxn modelId="{D9B50621-8953-BB41-8EBD-2D736599D0A7}" type="presOf" srcId="{7759EE65-D539-4A58-AB15-36F67BE00B59}" destId="{81346BC9-BB56-AC48-B60A-D9661135272D}" srcOrd="0" destOrd="2" presId="urn:microsoft.com/office/officeart/2005/8/layout/list1"/>
    <dgm:cxn modelId="{2E24E542-D058-1643-BA39-827A9812A6D9}" type="presOf" srcId="{41970274-9A6E-456D-B6D0-839856023EDF}" destId="{64E3F35C-6C23-A140-BF5C-8D73A638604B}" srcOrd="1" destOrd="0" presId="urn:microsoft.com/office/officeart/2005/8/layout/list1"/>
    <dgm:cxn modelId="{0249A45D-E07E-47A8-9886-F028E0A9C90F}" srcId="{41970274-9A6E-456D-B6D0-839856023EDF}" destId="{BAA1E38D-7456-4A83-A242-F39ACD1621A7}" srcOrd="0" destOrd="0" parTransId="{261A259D-2663-4FE9-B2C5-DB1A32F2E1B2}" sibTransId="{E5D371D1-5703-4B40-B4C1-27C09BE723E7}"/>
    <dgm:cxn modelId="{37C9DD74-E2E7-49A5-BF71-29CCEED44174}" srcId="{41970274-9A6E-456D-B6D0-839856023EDF}" destId="{7C48D8B4-E475-496A-9F5E-F1121D38B617}" srcOrd="1" destOrd="0" parTransId="{62C57545-945C-458D-AFF5-03FE2BE6CEE9}" sibTransId="{14EB3CFF-0571-4B6D-AE74-0D00E146C460}"/>
    <dgm:cxn modelId="{C52CB49C-108F-DD44-A79C-8C7DDD4CDBA6}" type="presOf" srcId="{41970274-9A6E-456D-B6D0-839856023EDF}" destId="{CC09476D-BB81-754E-8A9C-B13B0E856817}" srcOrd="0" destOrd="0" presId="urn:microsoft.com/office/officeart/2005/8/layout/list1"/>
    <dgm:cxn modelId="{EA759A9F-0579-4A27-B3CF-5277A1FBBFE2}" srcId="{2B94D0BF-F2D3-4AAD-A431-A22661CA92EA}" destId="{41970274-9A6E-456D-B6D0-839856023EDF}" srcOrd="0" destOrd="0" parTransId="{46848909-7391-46C7-AF13-8EA1C5510612}" sibTransId="{D2A9C445-DF25-40C4-91CB-AB9CBB60C141}"/>
    <dgm:cxn modelId="{A874A5A1-3FED-F647-AB68-37F3BA5D8777}" type="presOf" srcId="{7C48D8B4-E475-496A-9F5E-F1121D38B617}" destId="{81346BC9-BB56-AC48-B60A-D9661135272D}" srcOrd="0" destOrd="1" presId="urn:microsoft.com/office/officeart/2005/8/layout/list1"/>
    <dgm:cxn modelId="{A8A0DDE3-6222-478B-8375-D55DF49A2A8B}" srcId="{41970274-9A6E-456D-B6D0-839856023EDF}" destId="{7759EE65-D539-4A58-AB15-36F67BE00B59}" srcOrd="2" destOrd="0" parTransId="{9AAD33D4-73F9-4B6A-A3D9-7605469C440B}" sibTransId="{FCB859E2-9F2D-4E15-B154-E3CAAF75CE6D}"/>
    <dgm:cxn modelId="{2C7C12E6-B2A0-4B4E-BC1B-8A6258AEA2C1}" type="presParOf" srcId="{D7D67869-550E-934B-A7D7-EE796570493E}" destId="{1D9A6EB9-5C34-F247-9814-BEC67170D870}" srcOrd="0" destOrd="0" presId="urn:microsoft.com/office/officeart/2005/8/layout/list1"/>
    <dgm:cxn modelId="{B6BF822A-1931-6F44-AD06-2688B795ED21}" type="presParOf" srcId="{1D9A6EB9-5C34-F247-9814-BEC67170D870}" destId="{CC09476D-BB81-754E-8A9C-B13B0E856817}" srcOrd="0" destOrd="0" presId="urn:microsoft.com/office/officeart/2005/8/layout/list1"/>
    <dgm:cxn modelId="{40D455E1-0252-E944-9640-343A0187C275}" type="presParOf" srcId="{1D9A6EB9-5C34-F247-9814-BEC67170D870}" destId="{64E3F35C-6C23-A140-BF5C-8D73A638604B}" srcOrd="1" destOrd="0" presId="urn:microsoft.com/office/officeart/2005/8/layout/list1"/>
    <dgm:cxn modelId="{9038E0D8-1F97-A140-8B6D-5A5411D83582}" type="presParOf" srcId="{D7D67869-550E-934B-A7D7-EE796570493E}" destId="{D0E15E31-0BA8-E64B-9E20-0E4C7200547E}" srcOrd="1" destOrd="0" presId="urn:microsoft.com/office/officeart/2005/8/layout/list1"/>
    <dgm:cxn modelId="{30055C8A-446B-3246-950D-45954F8ABF23}" type="presParOf" srcId="{D7D67869-550E-934B-A7D7-EE796570493E}" destId="{81346BC9-BB56-AC48-B60A-D9661135272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F6006-686A-604F-8045-F2BAFE4FDC62}">
      <dsp:nvSpPr>
        <dsp:cNvPr id="0" name=""/>
        <dsp:cNvSpPr/>
      </dsp:nvSpPr>
      <dsp:spPr>
        <a:xfrm>
          <a:off x="0" y="89608"/>
          <a:ext cx="10677144" cy="95589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800" kern="1200"/>
            <a:t>「</a:t>
          </a:r>
          <a:r>
            <a:rPr kumimoji="1" lang="ja-JP" sz="3800" b="1" kern="1200"/>
            <a:t>学び合い</a:t>
          </a:r>
          <a:r>
            <a:rPr kumimoji="1" lang="ja-JP" sz="3800" kern="1200"/>
            <a:t>」から生まれるコミュニケーション</a:t>
          </a:r>
          <a:endParaRPr lang="en-US" sz="3800" kern="1200"/>
        </a:p>
      </dsp:txBody>
      <dsp:txXfrm>
        <a:off x="46663" y="136271"/>
        <a:ext cx="10583818" cy="862564"/>
      </dsp:txXfrm>
    </dsp:sp>
    <dsp:sp modelId="{DAC8727F-AA94-FA4B-8078-C2B9371092AF}">
      <dsp:nvSpPr>
        <dsp:cNvPr id="0" name=""/>
        <dsp:cNvSpPr/>
      </dsp:nvSpPr>
      <dsp:spPr>
        <a:xfrm>
          <a:off x="0" y="1154938"/>
          <a:ext cx="10677144" cy="95589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800" kern="1200"/>
            <a:t>「</a:t>
          </a:r>
          <a:r>
            <a:rPr kumimoji="1" lang="ja-JP" sz="3800" b="1" kern="1200"/>
            <a:t>教わる</a:t>
          </a:r>
          <a:r>
            <a:rPr kumimoji="1" lang="ja-JP" sz="3800" kern="1200"/>
            <a:t>」ことで新しい発見</a:t>
          </a:r>
          <a:endParaRPr lang="en-US" sz="3800" kern="1200"/>
        </a:p>
      </dsp:txBody>
      <dsp:txXfrm>
        <a:off x="46663" y="1201601"/>
        <a:ext cx="10583818" cy="862564"/>
      </dsp:txXfrm>
    </dsp:sp>
    <dsp:sp modelId="{17124EA1-F1B1-5447-BC00-CCE82B78A709}">
      <dsp:nvSpPr>
        <dsp:cNvPr id="0" name=""/>
        <dsp:cNvSpPr/>
      </dsp:nvSpPr>
      <dsp:spPr>
        <a:xfrm>
          <a:off x="0" y="2220268"/>
          <a:ext cx="10677144" cy="95589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800" kern="1200"/>
            <a:t>「</a:t>
          </a:r>
          <a:r>
            <a:rPr kumimoji="1" lang="ja-JP" sz="3800" b="1" kern="1200"/>
            <a:t>教える</a:t>
          </a:r>
          <a:r>
            <a:rPr kumimoji="1" lang="ja-JP" sz="3800" kern="1200"/>
            <a:t>」ことで知識の理解が深まる</a:t>
          </a:r>
          <a:endParaRPr lang="en-US" sz="3800" kern="1200"/>
        </a:p>
      </dsp:txBody>
      <dsp:txXfrm>
        <a:off x="46663" y="2266931"/>
        <a:ext cx="10583818" cy="862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21AD4-7088-1744-B9E7-4E929DACE4C9}">
      <dsp:nvSpPr>
        <dsp:cNvPr id="0" name=""/>
        <dsp:cNvSpPr/>
      </dsp:nvSpPr>
      <dsp:spPr>
        <a:xfrm>
          <a:off x="0" y="486787"/>
          <a:ext cx="11144251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ED1EA-1D75-0B44-A686-D5D72496E371}">
      <dsp:nvSpPr>
        <dsp:cNvPr id="0" name=""/>
        <dsp:cNvSpPr/>
      </dsp:nvSpPr>
      <dsp:spPr>
        <a:xfrm>
          <a:off x="557212" y="58747"/>
          <a:ext cx="7800975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8" tIns="0" rIns="29485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900" kern="1200"/>
            <a:t>ペアプロ相手を見つけるのが大変</a:t>
          </a:r>
          <a:endParaRPr lang="en-US" sz="2900" kern="1200"/>
        </a:p>
      </dsp:txBody>
      <dsp:txXfrm>
        <a:off x="599002" y="100537"/>
        <a:ext cx="7717395" cy="772500"/>
      </dsp:txXfrm>
    </dsp:sp>
    <dsp:sp modelId="{EA31313C-369F-C548-9CBB-61977D628D61}">
      <dsp:nvSpPr>
        <dsp:cNvPr id="0" name=""/>
        <dsp:cNvSpPr/>
      </dsp:nvSpPr>
      <dsp:spPr>
        <a:xfrm>
          <a:off x="0" y="1802227"/>
          <a:ext cx="11144251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BBB35-B622-EE4F-8465-2A4DDA03E6F5}">
      <dsp:nvSpPr>
        <dsp:cNvPr id="0" name=""/>
        <dsp:cNvSpPr/>
      </dsp:nvSpPr>
      <dsp:spPr>
        <a:xfrm>
          <a:off x="557212" y="1374187"/>
          <a:ext cx="7800975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8" tIns="0" rIns="29485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900" kern="1200"/>
            <a:t>相互の求める技術がマッチしない</a:t>
          </a:r>
          <a:endParaRPr lang="en-US" sz="2900" kern="1200" dirty="0"/>
        </a:p>
      </dsp:txBody>
      <dsp:txXfrm>
        <a:off x="599002" y="1415977"/>
        <a:ext cx="7717395" cy="772500"/>
      </dsp:txXfrm>
    </dsp:sp>
    <dsp:sp modelId="{E5399028-6E63-AF44-850B-7CFD87101541}">
      <dsp:nvSpPr>
        <dsp:cNvPr id="0" name=""/>
        <dsp:cNvSpPr/>
      </dsp:nvSpPr>
      <dsp:spPr>
        <a:xfrm>
          <a:off x="0" y="3117666"/>
          <a:ext cx="11144251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0D1C3-9628-FB42-92E5-7C8DF982829E}">
      <dsp:nvSpPr>
        <dsp:cNvPr id="0" name=""/>
        <dsp:cNvSpPr/>
      </dsp:nvSpPr>
      <dsp:spPr>
        <a:xfrm>
          <a:off x="557212" y="2689627"/>
          <a:ext cx="7800975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8" tIns="0" rIns="29485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ペアプロを実践するまでのハードルが高い</a:t>
          </a:r>
        </a:p>
      </dsp:txBody>
      <dsp:txXfrm>
        <a:off x="599002" y="2731417"/>
        <a:ext cx="7717395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0A166-3231-DF44-B04F-D993071C21AA}">
      <dsp:nvSpPr>
        <dsp:cNvPr id="0" name=""/>
        <dsp:cNvSpPr/>
      </dsp:nvSpPr>
      <dsp:spPr>
        <a:xfrm>
          <a:off x="0" y="83607"/>
          <a:ext cx="5664038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400" kern="1200"/>
            <a:t>マッチングからチャット、</a:t>
          </a:r>
          <a:endParaRPr kumimoji="1" lang="en-US" altLang="ja-JP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400" kern="1200"/>
            <a:t>ビデオ通話まで一気通貫して行える</a:t>
          </a:r>
          <a:endParaRPr lang="en-US" sz="2400" kern="1200" dirty="0"/>
        </a:p>
      </dsp:txBody>
      <dsp:txXfrm>
        <a:off x="56201" y="139808"/>
        <a:ext cx="5551636" cy="1038877"/>
      </dsp:txXfrm>
    </dsp:sp>
    <dsp:sp modelId="{48E610C2-0DDE-574C-B4C5-00981F134102}">
      <dsp:nvSpPr>
        <dsp:cNvPr id="0" name=""/>
        <dsp:cNvSpPr/>
      </dsp:nvSpPr>
      <dsp:spPr>
        <a:xfrm>
          <a:off x="0" y="1304007"/>
          <a:ext cx="5664038" cy="1151279"/>
        </a:xfrm>
        <a:prstGeom prst="roundRect">
          <a:avLst/>
        </a:prstGeom>
        <a:solidFill>
          <a:schemeClr val="accent5">
            <a:hueOff val="-494144"/>
            <a:satOff val="171"/>
            <a:lumOff val="-3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400" kern="1200"/>
            <a:t>コミュニティに閉じているが故の「心理的安全性」</a:t>
          </a:r>
          <a:endParaRPr lang="en-US" sz="2400" kern="1200" dirty="0"/>
        </a:p>
      </dsp:txBody>
      <dsp:txXfrm>
        <a:off x="56201" y="1360208"/>
        <a:ext cx="5551636" cy="1038877"/>
      </dsp:txXfrm>
    </dsp:sp>
    <dsp:sp modelId="{54D6728A-67AA-9D40-BB9B-F9C6CCDD63A4}">
      <dsp:nvSpPr>
        <dsp:cNvPr id="0" name=""/>
        <dsp:cNvSpPr/>
      </dsp:nvSpPr>
      <dsp:spPr>
        <a:xfrm>
          <a:off x="0" y="2524407"/>
          <a:ext cx="5664038" cy="1151279"/>
        </a:xfrm>
        <a:prstGeom prst="roundRect">
          <a:avLst/>
        </a:prstGeom>
        <a:solidFill>
          <a:schemeClr val="accent5">
            <a:hueOff val="-988287"/>
            <a:satOff val="341"/>
            <a:lumOff val="-71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/>
            <a:t>マッチングポイントによる教える側、教えられる側のバランス</a:t>
          </a:r>
          <a:endParaRPr lang="en-US" sz="2400" kern="1200" dirty="0"/>
        </a:p>
      </dsp:txBody>
      <dsp:txXfrm>
        <a:off x="56201" y="2580608"/>
        <a:ext cx="5551636" cy="1038877"/>
      </dsp:txXfrm>
    </dsp:sp>
    <dsp:sp modelId="{A27C0CB7-6B0A-6B45-8753-EEB08D69BFBE}">
      <dsp:nvSpPr>
        <dsp:cNvPr id="0" name=""/>
        <dsp:cNvSpPr/>
      </dsp:nvSpPr>
      <dsp:spPr>
        <a:xfrm>
          <a:off x="0" y="3744807"/>
          <a:ext cx="5664038" cy="1151279"/>
        </a:xfrm>
        <a:prstGeom prst="roundRect">
          <a:avLst/>
        </a:prstGeom>
        <a:solidFill>
          <a:schemeClr val="accent5">
            <a:hueOff val="-1482431"/>
            <a:satOff val="512"/>
            <a:lumOff val="-10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400" kern="1200"/>
            <a:t>過去のペアプロ履歴による</a:t>
          </a:r>
          <a:br>
            <a:rPr kumimoji="1" lang="en-US" altLang="ja-JP" sz="2400" kern="1200"/>
          </a:br>
          <a:r>
            <a:rPr kumimoji="1" lang="ja-JP" sz="2400" kern="1200"/>
            <a:t>統計データを表示</a:t>
          </a:r>
          <a:endParaRPr lang="en-US" sz="2400" kern="1200" dirty="0"/>
        </a:p>
      </dsp:txBody>
      <dsp:txXfrm>
        <a:off x="56201" y="3801008"/>
        <a:ext cx="5551636" cy="10388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00160-CAF0-384C-899A-08603A0BB523}">
      <dsp:nvSpPr>
        <dsp:cNvPr id="0" name=""/>
        <dsp:cNvSpPr/>
      </dsp:nvSpPr>
      <dsp:spPr>
        <a:xfrm>
          <a:off x="0" y="109080"/>
          <a:ext cx="8321167" cy="7294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900" kern="1200"/>
            <a:t>マッチング</a:t>
          </a:r>
          <a:r>
            <a:rPr kumimoji="1" lang="ja-JP" altLang="en-US" sz="2900" kern="1200"/>
            <a:t>の範囲</a:t>
          </a:r>
          <a:r>
            <a:rPr kumimoji="1" lang="ja-JP" sz="2900" kern="1200"/>
            <a:t>をコミュニティの中</a:t>
          </a:r>
          <a:r>
            <a:rPr kumimoji="1" lang="ja-JP" altLang="en-US" sz="2900" kern="1200"/>
            <a:t>に</a:t>
          </a:r>
          <a:r>
            <a:rPr kumimoji="1" lang="ja-JP" sz="2900" kern="1200"/>
            <a:t>閉じ</a:t>
          </a:r>
          <a:r>
            <a:rPr kumimoji="1" lang="ja-JP" altLang="en-US" sz="2900" kern="1200"/>
            <a:t>る</a:t>
          </a:r>
          <a:endParaRPr lang="en-US" sz="2900" kern="1200" dirty="0"/>
        </a:p>
      </dsp:txBody>
      <dsp:txXfrm>
        <a:off x="35611" y="144691"/>
        <a:ext cx="8249945" cy="658273"/>
      </dsp:txXfrm>
    </dsp:sp>
    <dsp:sp modelId="{A12B76F7-2A04-1E4B-8AB2-4CB85E7B966A}">
      <dsp:nvSpPr>
        <dsp:cNvPr id="0" name=""/>
        <dsp:cNvSpPr/>
      </dsp:nvSpPr>
      <dsp:spPr>
        <a:xfrm>
          <a:off x="0" y="922096"/>
          <a:ext cx="8321167" cy="7294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コミュニティのメンバーはユーザが管理できる</a:t>
          </a:r>
        </a:p>
      </dsp:txBody>
      <dsp:txXfrm>
        <a:off x="35611" y="957707"/>
        <a:ext cx="8249945" cy="6582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46BC9-BB56-AC48-B60A-D9661135272D}">
      <dsp:nvSpPr>
        <dsp:cNvPr id="0" name=""/>
        <dsp:cNvSpPr/>
      </dsp:nvSpPr>
      <dsp:spPr>
        <a:xfrm>
          <a:off x="0" y="814452"/>
          <a:ext cx="5664038" cy="3808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592" tIns="645668" rIns="43959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sz="2400" kern="1200"/>
            <a:t>ペアプロ回数など</a:t>
          </a:r>
          <a:r>
            <a:rPr kumimoji="1" lang="ja-JP" altLang="en-US" sz="2400" kern="1200"/>
            <a:t>の</a:t>
          </a:r>
          <a:br>
            <a:rPr kumimoji="1" lang="en-US" altLang="ja-JP" sz="2400" kern="1200" dirty="0"/>
          </a:br>
          <a:r>
            <a:rPr kumimoji="1" lang="ja-JP" sz="2400" kern="1200"/>
            <a:t>統計データを社内の</a:t>
          </a:r>
          <a:br>
            <a:rPr kumimoji="1" lang="en-US" altLang="ja-JP" sz="2400" kern="1200" dirty="0"/>
          </a:br>
          <a:r>
            <a:rPr kumimoji="1" lang="ja-JP" sz="2400" kern="1200"/>
            <a:t>コミュニティ貢献度として</a:t>
          </a:r>
          <a:br>
            <a:rPr kumimoji="1" lang="en-US" altLang="ja-JP" sz="2400" kern="1200" dirty="0"/>
          </a:br>
          <a:r>
            <a:rPr kumimoji="1" lang="ja-JP" sz="2400" kern="1200"/>
            <a:t>評価すること</a:t>
          </a:r>
          <a:r>
            <a:rPr kumimoji="1" lang="ja-JP" altLang="en-US" sz="2400" kern="1200"/>
            <a:t>が</a:t>
          </a:r>
          <a:r>
            <a:rPr kumimoji="1" lang="ja-JP" sz="2400" kern="1200"/>
            <a:t>できる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sz="2400" kern="1200"/>
            <a:t>新しいコミュニケーションのきっかけを創る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sz="2400" kern="1200"/>
            <a:t>社内に「学び合い」の文化を</a:t>
          </a:r>
          <a:br>
            <a:rPr kumimoji="1" lang="en-US" altLang="ja-JP" sz="2400" kern="1200" dirty="0"/>
          </a:br>
          <a:r>
            <a:rPr kumimoji="1" lang="ja-JP" sz="2400" kern="1200"/>
            <a:t>創ることができる</a:t>
          </a:r>
          <a:endParaRPr lang="en-US" sz="2400" kern="1200" dirty="0"/>
        </a:p>
      </dsp:txBody>
      <dsp:txXfrm>
        <a:off x="0" y="814452"/>
        <a:ext cx="5664038" cy="3808350"/>
      </dsp:txXfrm>
    </dsp:sp>
    <dsp:sp modelId="{64E3F35C-6C23-A140-BF5C-8D73A638604B}">
      <dsp:nvSpPr>
        <dsp:cNvPr id="0" name=""/>
        <dsp:cNvSpPr/>
      </dsp:nvSpPr>
      <dsp:spPr>
        <a:xfrm>
          <a:off x="283201" y="356892"/>
          <a:ext cx="3964826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861" tIns="0" rIns="149861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100" kern="1200"/>
            <a:t>企業で使用した場合</a:t>
          </a:r>
          <a:endParaRPr lang="en-US" sz="3100" kern="1200"/>
        </a:p>
      </dsp:txBody>
      <dsp:txXfrm>
        <a:off x="327873" y="401564"/>
        <a:ext cx="3875482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9/13/22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12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0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6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81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2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4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8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5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4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9/13/22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8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網目と節点でできた球">
            <a:extLst>
              <a:ext uri="{FF2B5EF4-FFF2-40B4-BE49-F238E27FC236}">
                <a16:creationId xmlns:a16="http://schemas.microsoft.com/office/drawing/2014/main" id="{C4FADAB4-662D-DF0B-89F3-6AC8BD6D9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10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DBCB291-B61A-76DB-EFDC-9639C3B36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128811"/>
            <a:ext cx="4570286" cy="3342290"/>
          </a:xfrm>
        </p:spPr>
        <p:txBody>
          <a:bodyPr anchor="b">
            <a:normAutofit/>
          </a:bodyPr>
          <a:lstStyle/>
          <a:p>
            <a:r>
              <a:rPr kumimoji="1" lang="ja-JP" altLang="en-US" sz="5400"/>
              <a:t>ぺあぷろ！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686DCCE-8161-8FFA-FE5F-36F1AF842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53" y="4660288"/>
            <a:ext cx="3447287" cy="1126364"/>
          </a:xfrm>
        </p:spPr>
        <p:txBody>
          <a:bodyPr anchor="t">
            <a:normAutofit/>
          </a:bodyPr>
          <a:lstStyle/>
          <a:p>
            <a:r>
              <a:rPr kumimoji="1" lang="en-US" altLang="ja-JP" dirty="0"/>
              <a:t>42Tokyo</a:t>
            </a:r>
            <a:endParaRPr kumimoji="1" lang="ja-JP" alt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BB1297-13F4-43AD-71BA-87893139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57" y="6166806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24E4FA-1D0A-2EED-A681-1E8F7BCB761C}"/>
              </a:ext>
            </a:extLst>
          </p:cNvPr>
          <p:cNvSpPr txBox="1"/>
          <p:nvPr/>
        </p:nvSpPr>
        <p:spPr>
          <a:xfrm>
            <a:off x="10005967" y="6215849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42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椅子に座って悩む人物/考え事をする人-無料イラスト">
            <a:extLst>
              <a:ext uri="{FF2B5EF4-FFF2-40B4-BE49-F238E27FC236}">
                <a16:creationId xmlns:a16="http://schemas.microsoft.com/office/drawing/2014/main" id="{F378F827-ECCF-712F-97EC-EB73CD8D3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751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0828E5B-9EDE-4D1D-8C59-333EDC952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097AC7C-BBA8-6CB3-9CB7-839C2030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3513151"/>
            <a:ext cx="8714346" cy="1334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ja-JP" altLang="en-US" sz="4200">
                <a:solidFill>
                  <a:srgbClr val="FFFFFF"/>
                </a:solidFill>
              </a:rPr>
              <a:t>ユーザはどんな環境なら安心して使えるか？</a:t>
            </a:r>
            <a:endParaRPr lang="en-US" altLang="ja-JP" sz="4200" dirty="0">
              <a:solidFill>
                <a:srgbClr val="FFFFFF"/>
              </a:solidFill>
            </a:endParaRP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C56E7048-86CF-445D-8846-414F144F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75209" y="5016207"/>
            <a:ext cx="8618129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79D67-B1B9-C1B8-8BE8-4235E9FC4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34" y="6200970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D96C28-79E1-B93F-DBE5-530509C560E1}"/>
              </a:ext>
            </a:extLst>
          </p:cNvPr>
          <p:cNvSpPr txBox="1"/>
          <p:nvPr/>
        </p:nvSpPr>
        <p:spPr>
          <a:xfrm>
            <a:off x="10008644" y="6250013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@pairpro2022</a:t>
            </a:r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04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8C329EF-1AA9-8C48-9FFE-D35564A2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551" y="820795"/>
            <a:ext cx="9920898" cy="1855475"/>
          </a:xfrm>
        </p:spPr>
        <p:txBody>
          <a:bodyPr anchor="ctr">
            <a:normAutofit/>
          </a:bodyPr>
          <a:lstStyle/>
          <a:p>
            <a:pPr lvl="0"/>
            <a:r>
              <a:rPr kumimoji="1" lang="ja-JP" altLang="en-US" sz="4000" b="1"/>
              <a:t>マッチング範囲を</a:t>
            </a:r>
            <a:r>
              <a:rPr kumimoji="1" lang="ja-JP" altLang="ja-JP" sz="4000" b="1"/>
              <a:t>コミュニティ</a:t>
            </a:r>
            <a:br>
              <a:rPr kumimoji="1" lang="en-US" altLang="ja-JP" sz="4000" b="1" dirty="0"/>
            </a:br>
            <a:r>
              <a:rPr kumimoji="1" lang="en-US" altLang="ja-JP" sz="4000" b="1" dirty="0"/>
              <a:t>	(</a:t>
            </a:r>
            <a:r>
              <a:rPr kumimoji="1" lang="ja-JP" altLang="en-US" sz="4000" b="1"/>
              <a:t>会社、サークル</a:t>
            </a:r>
            <a:r>
              <a:rPr kumimoji="1" lang="en-US" altLang="ja-JP" sz="4000" b="1" dirty="0"/>
              <a:t>)</a:t>
            </a:r>
            <a:r>
              <a:rPr kumimoji="1" lang="ja-JP" altLang="ja-JP" sz="4000" b="1"/>
              <a:t>に</a:t>
            </a:r>
            <a:r>
              <a:rPr kumimoji="1" lang="ja-JP" altLang="en-US" sz="4000" b="1"/>
              <a:t>限定し、</a:t>
            </a:r>
            <a:br>
              <a:rPr kumimoji="1" lang="en-US" altLang="ja-JP" sz="4000" b="1" dirty="0"/>
            </a:br>
            <a:r>
              <a:rPr kumimoji="1" lang="en-US" altLang="ja-JP" sz="4000" b="1" dirty="0"/>
              <a:t>		</a:t>
            </a:r>
            <a:r>
              <a:rPr kumimoji="1" lang="ja-JP" altLang="ja-JP" sz="4000" b="1"/>
              <a:t>「心理的安全性</a:t>
            </a:r>
            <a:r>
              <a:rPr kumimoji="1" lang="ja-JP" altLang="en-US" sz="4000" b="1"/>
              <a:t>」を保証する</a:t>
            </a:r>
            <a:endParaRPr lang="en-US" altLang="ja-JP" sz="4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D593FB-2EA4-4795-AC37-1F9E8954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81200" y="2936160"/>
            <a:ext cx="82296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コンテンツ プレースホルダー 2">
            <a:extLst>
              <a:ext uri="{FF2B5EF4-FFF2-40B4-BE49-F238E27FC236}">
                <a16:creationId xmlns:a16="http://schemas.microsoft.com/office/drawing/2014/main" id="{9B526B62-3909-C758-8AB6-29238F45A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935810"/>
              </p:ext>
            </p:extLst>
          </p:nvPr>
        </p:nvGraphicFramePr>
        <p:xfrm>
          <a:off x="1935417" y="3257895"/>
          <a:ext cx="8321167" cy="176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" name="ストライプ矢印 3">
            <a:extLst>
              <a:ext uri="{FF2B5EF4-FFF2-40B4-BE49-F238E27FC236}">
                <a16:creationId xmlns:a16="http://schemas.microsoft.com/office/drawing/2014/main" id="{BFA1EAD4-4CD5-8FA7-BEAB-C0E65A520BE5}"/>
              </a:ext>
            </a:extLst>
          </p:cNvPr>
          <p:cNvSpPr/>
          <p:nvPr/>
        </p:nvSpPr>
        <p:spPr>
          <a:xfrm>
            <a:off x="1935418" y="5465187"/>
            <a:ext cx="1243718" cy="94619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1480CA-8DC7-55E5-B322-6DFED42BC5A6}"/>
              </a:ext>
            </a:extLst>
          </p:cNvPr>
          <p:cNvSpPr txBox="1"/>
          <p:nvPr/>
        </p:nvSpPr>
        <p:spPr>
          <a:xfrm>
            <a:off x="3660941" y="5522534"/>
            <a:ext cx="7641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信頼できる人たちの範囲で</a:t>
            </a:r>
            <a:endParaRPr kumimoji="1" lang="en-US" altLang="ja-JP" sz="2400" dirty="0"/>
          </a:p>
          <a:p>
            <a:r>
              <a:rPr kumimoji="1" lang="ja-JP" altLang="en-US" sz="2400"/>
              <a:t>マッチングが行われるから安心！</a:t>
            </a: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EFED4E40-10D6-6001-7D21-B8446ED2D155}"/>
              </a:ext>
            </a:extLst>
          </p:cNvPr>
          <p:cNvSpPr/>
          <p:nvPr/>
        </p:nvSpPr>
        <p:spPr>
          <a:xfrm>
            <a:off x="9202188" y="215875"/>
            <a:ext cx="2692400" cy="15946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1C1228-1642-80AA-859F-6E4D04386B9E}"/>
              </a:ext>
            </a:extLst>
          </p:cNvPr>
          <p:cNvSpPr txBox="1"/>
          <p:nvPr/>
        </p:nvSpPr>
        <p:spPr>
          <a:xfrm>
            <a:off x="9405388" y="68888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誰とでもマッチングできたら怖い</a:t>
            </a:r>
            <a:r>
              <a:rPr lang="en-US" altLang="ja-JP" dirty="0"/>
              <a:t>…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76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512B132-5EFF-980B-D61A-B9F8A522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kumimoji="1" lang="ja-JP" altLang="en-US" sz="2900"/>
              <a:t>マッチングポイントによる</a:t>
            </a:r>
            <a:br>
              <a:rPr kumimoji="1" lang="en-US" altLang="ja-JP" sz="2900" dirty="0"/>
            </a:br>
            <a:r>
              <a:rPr kumimoji="1" lang="ja-JP" altLang="en-US" sz="2900"/>
              <a:t>教える側、教えられる側</a:t>
            </a:r>
            <a:br>
              <a:rPr kumimoji="1" lang="en-US" altLang="ja-JP" sz="2900" dirty="0"/>
            </a:br>
            <a:r>
              <a:rPr kumimoji="1" lang="ja-JP" altLang="en-US" sz="2900"/>
              <a:t>のバランス</a:t>
            </a:r>
            <a:br>
              <a:rPr lang="en-US" altLang="ja-JP" sz="2900" dirty="0"/>
            </a:br>
            <a:endParaRPr kumimoji="1" lang="ja-JP" altLang="en-US" sz="29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E28E80-59C7-4175-93FA-B5F52391B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215066" cy="68580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82A0FC96-AD50-6F4D-9A8F-C19342BE6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76" y="1731476"/>
            <a:ext cx="3434963" cy="34349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2050" name="Picture 2" descr="エンジニア・プログラマーのイラスト | Loose Drawing | 無料で ...">
            <a:extLst>
              <a:ext uri="{FF2B5EF4-FFF2-40B4-BE49-F238E27FC236}">
                <a16:creationId xmlns:a16="http://schemas.microsoft.com/office/drawing/2014/main" id="{05076A69-3EB7-ED47-EC8D-0A39DC5A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09" y="3058813"/>
            <a:ext cx="1909103" cy="19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エンジニア・プログラマーのイラスト | Loose Drawing | 無料で商用利用可なフリーイラスト">
            <a:extLst>
              <a:ext uri="{FF2B5EF4-FFF2-40B4-BE49-F238E27FC236}">
                <a16:creationId xmlns:a16="http://schemas.microsoft.com/office/drawing/2014/main" id="{F8BDD41F-59D1-843A-D74E-EA517837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32" y="5035361"/>
            <a:ext cx="2043112" cy="20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AB8E8D9-D703-97AF-EE34-E80D0A3AEEB3}"/>
              </a:ext>
            </a:extLst>
          </p:cNvPr>
          <p:cNvCxnSpPr>
            <a:cxnSpLocks/>
          </p:cNvCxnSpPr>
          <p:nvPr/>
        </p:nvCxnSpPr>
        <p:spPr>
          <a:xfrm flipH="1">
            <a:off x="7147481" y="4238749"/>
            <a:ext cx="2323217" cy="1089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FFA5E5-E66E-958C-D86B-0C08A156FF61}"/>
              </a:ext>
            </a:extLst>
          </p:cNvPr>
          <p:cNvSpPr txBox="1"/>
          <p:nvPr/>
        </p:nvSpPr>
        <p:spPr>
          <a:xfrm>
            <a:off x="4878336" y="61931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教える側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B04930-D2EC-C92C-30E6-CE0F97A154ED}"/>
              </a:ext>
            </a:extLst>
          </p:cNvPr>
          <p:cNvSpPr txBox="1"/>
          <p:nvPr/>
        </p:nvSpPr>
        <p:spPr>
          <a:xfrm>
            <a:off x="10404956" y="459858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教えられる側</a:t>
            </a: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F8DF7624-72C4-82C4-F185-7E6901B88EED}"/>
              </a:ext>
            </a:extLst>
          </p:cNvPr>
          <p:cNvSpPr/>
          <p:nvPr/>
        </p:nvSpPr>
        <p:spPr>
          <a:xfrm>
            <a:off x="8034873" y="4427637"/>
            <a:ext cx="640355" cy="6403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MP</a:t>
            </a:r>
            <a:endParaRPr kumimoji="1" lang="ja-JP" altLang="en-US" sz="1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F3FAB4-B0D1-6F2E-C0C2-6B6C79AB9AE7}"/>
              </a:ext>
            </a:extLst>
          </p:cNvPr>
          <p:cNvSpPr txBox="1"/>
          <p:nvPr/>
        </p:nvSpPr>
        <p:spPr>
          <a:xfrm>
            <a:off x="5550075" y="3768005"/>
            <a:ext cx="3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教えてもらうには</a:t>
            </a:r>
            <a:r>
              <a:rPr kumimoji="1" lang="en-US" altLang="ja-JP" dirty="0"/>
              <a:t>MP</a:t>
            </a:r>
            <a:r>
              <a:rPr kumimoji="1" lang="ja-JP" altLang="en-US"/>
              <a:t>が必要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77EB4E-C1ED-C4C1-B298-7B9B6065B7DE}"/>
              </a:ext>
            </a:extLst>
          </p:cNvPr>
          <p:cNvSpPr txBox="1"/>
          <p:nvPr/>
        </p:nvSpPr>
        <p:spPr>
          <a:xfrm>
            <a:off x="8355050" y="5598898"/>
            <a:ext cx="3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教えることで</a:t>
            </a:r>
            <a:r>
              <a:rPr lang="en-US" altLang="ja-JP" dirty="0"/>
              <a:t>MP</a:t>
            </a:r>
            <a:r>
              <a:rPr lang="ja-JP" altLang="en-US"/>
              <a:t>を稼ぐ！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2280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1DD141-95F0-BCE3-2B35-CC6485D9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kumimoji="1" lang="ja-JP" altLang="ja-JP" sz="2900"/>
              <a:t>過去のペアプロ履歴による</a:t>
            </a:r>
            <a:br>
              <a:rPr kumimoji="1" lang="en-US" altLang="ja-JP" sz="2900" dirty="0"/>
            </a:br>
            <a:r>
              <a:rPr kumimoji="1" lang="ja-JP" altLang="ja-JP" sz="2900"/>
              <a:t>統計データを表示</a:t>
            </a:r>
            <a:br>
              <a:rPr lang="en-US" altLang="ja-JP" sz="2900" dirty="0"/>
            </a:br>
            <a:endParaRPr kumimoji="1" lang="ja-JP" altLang="en-US" sz="29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E28E80-59C7-4175-93FA-B5F52391B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215066" cy="68580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ar chart">
            <a:extLst>
              <a:ext uri="{FF2B5EF4-FFF2-40B4-BE49-F238E27FC236}">
                <a16:creationId xmlns:a16="http://schemas.microsoft.com/office/drawing/2014/main" id="{D2D8D929-35F8-E7C8-CE04-4E47810A1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276" y="1731476"/>
            <a:ext cx="3434963" cy="34349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11E5B1-3F06-80D5-D633-4D6044542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532" y="3309582"/>
            <a:ext cx="5669426" cy="24851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/>
              <a:t>自分が最も使用した言語</a:t>
            </a:r>
            <a:endParaRPr kumimoji="1" lang="en-US" altLang="ja-JP" sz="2400" dirty="0"/>
          </a:p>
          <a:p>
            <a:pPr>
              <a:lnSpc>
                <a:spcPct val="150000"/>
              </a:lnSpc>
            </a:pPr>
            <a:r>
              <a:rPr kumimoji="1" lang="ja-JP" altLang="en-US" sz="2400"/>
              <a:t>コミュニティ内で最もペアプロ</a:t>
            </a:r>
            <a:br>
              <a:rPr kumimoji="1" lang="en-US" altLang="ja-JP" sz="2400" dirty="0"/>
            </a:br>
            <a:r>
              <a:rPr kumimoji="1" lang="ja-JP" altLang="en-US" sz="2400"/>
              <a:t>を実践したユーザ</a:t>
            </a:r>
            <a:endParaRPr kumimoji="1" lang="en-US" altLang="ja-JP" sz="2400" dirty="0"/>
          </a:p>
          <a:p>
            <a:pPr>
              <a:lnSpc>
                <a:spcPct val="150000"/>
              </a:lnSpc>
            </a:pPr>
            <a:r>
              <a:rPr kumimoji="1" lang="ja-JP" altLang="en-US" sz="2400"/>
              <a:t>コミュニティ内で最も使用された言語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EDA709-51CA-BD4B-F356-2485A2A7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227353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DC29DB-B75E-8A8E-DC39-C445B514DCA6}"/>
              </a:ext>
            </a:extLst>
          </p:cNvPr>
          <p:cNvSpPr txBox="1"/>
          <p:nvPr/>
        </p:nvSpPr>
        <p:spPr>
          <a:xfrm>
            <a:off x="9891132" y="6276396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03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etters magnified through eyeglasses">
            <a:extLst>
              <a:ext uri="{FF2B5EF4-FFF2-40B4-BE49-F238E27FC236}">
                <a16:creationId xmlns:a16="http://schemas.microsoft.com/office/drawing/2014/main" id="{5B67DBA3-51CE-0595-698F-CBFF083B9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7771" b="7960"/>
          <a:stretch/>
        </p:blipFill>
        <p:spPr>
          <a:xfrm>
            <a:off x="20" y="12710"/>
            <a:ext cx="12191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1FC648F-B955-F1CC-900A-A65BB52D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52" y="2316665"/>
            <a:ext cx="10354049" cy="22246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7200" b="1"/>
              <a:t>モチベーション向上と</a:t>
            </a:r>
            <a:br>
              <a:rPr kumimoji="1" lang="en-US" altLang="ja-JP" sz="7200" b="1" dirty="0"/>
            </a:br>
            <a:r>
              <a:rPr kumimoji="1" lang="ja-JP" altLang="en-US" sz="7200" b="1"/>
              <a:t>コミュニティの活性化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2EB1B-3C45-8900-2296-CB422530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95730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624033-DDDC-298A-E337-2DB9136C791C}"/>
              </a:ext>
            </a:extLst>
          </p:cNvPr>
          <p:cNvSpPr txBox="1"/>
          <p:nvPr/>
        </p:nvSpPr>
        <p:spPr>
          <a:xfrm>
            <a:off x="9891132" y="6244773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188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98EA89-BF65-BBED-7DB2-D2D2BB77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143000"/>
            <a:ext cx="5920896" cy="98688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1" lang="ja-JP" altLang="en-US" sz="72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全ての機能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チェック マーク">
            <a:extLst>
              <a:ext uri="{FF2B5EF4-FFF2-40B4-BE49-F238E27FC236}">
                <a16:creationId xmlns:a16="http://schemas.microsoft.com/office/drawing/2014/main" id="{5D44BA79-BD96-8439-297A-77EEA4714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0073" y="1613916"/>
            <a:ext cx="3630167" cy="3630167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6E6847-CAC8-29E8-6293-3DEC47DF4A2D}"/>
              </a:ext>
            </a:extLst>
          </p:cNvPr>
          <p:cNvSpPr txBox="1"/>
          <p:nvPr/>
        </p:nvSpPr>
        <p:spPr>
          <a:xfrm>
            <a:off x="1837945" y="2129883"/>
            <a:ext cx="60551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募集とマッチング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募集内容修正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マッチング時のメール通知</a:t>
            </a:r>
            <a:r>
              <a:rPr lang="en-US" altLang="ja-JP" dirty="0"/>
              <a:t>(</a:t>
            </a:r>
            <a:r>
              <a:rPr lang="ja-JP" altLang="en-US"/>
              <a:t>通知解除</a:t>
            </a:r>
            <a:r>
              <a:rPr lang="en-US" altLang="ja-JP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チャット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プロフィール編集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GitHub OAuth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新規チャットがある際の通知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コミュニティ作成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コミュニティ名変更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コミュニティにメンバーを追加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メンバー一覧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統計</a:t>
            </a:r>
            <a:r>
              <a:rPr kumimoji="1" lang="en-US" altLang="ja-JP" dirty="0"/>
              <a:t>(</a:t>
            </a:r>
            <a:r>
              <a:rPr kumimoji="1" lang="ja-JP" altLang="en-US"/>
              <a:t>ランキング</a:t>
            </a:r>
            <a:r>
              <a:rPr kumimoji="1" lang="en-US" altLang="ja-JP" dirty="0"/>
              <a:t>)</a:t>
            </a:r>
            <a:r>
              <a:rPr kumimoji="1" lang="ja-JP" altLang="en-US"/>
              <a:t>表示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ペアプロ数が多いユーザ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最も使われている言語　など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ビデオ通話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画面共有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DE779-6CFE-890C-139D-5AB88A4F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95730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12B897-0462-EBF3-E95E-6EB44FAA30C9}"/>
              </a:ext>
            </a:extLst>
          </p:cNvPr>
          <p:cNvSpPr txBox="1"/>
          <p:nvPr/>
        </p:nvSpPr>
        <p:spPr>
          <a:xfrm>
            <a:off x="9891132" y="6244773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09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B3A839F-4B84-DC9C-614B-D2BBCFDC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6" y="788533"/>
            <a:ext cx="9267968" cy="2732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ja-JP" altLang="en-US" sz="7200"/>
              <a:t>技術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3FB7FD-3883-4AFF-8349-2E3BBDA7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B3BE00DD-5F52-49B1-A83B-F2E555A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8D732-BF2F-B8F7-88D6-ACD70336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3" y="6184339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421A3A-15C4-CCE4-62AF-008991083F48}"/>
              </a:ext>
            </a:extLst>
          </p:cNvPr>
          <p:cNvSpPr txBox="1"/>
          <p:nvPr/>
        </p:nvSpPr>
        <p:spPr>
          <a:xfrm>
            <a:off x="9891133" y="6233382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81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9B7A25D-F633-3883-DED1-68127725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フロントエンド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028" name="Picture 4" descr="Reactとは何か？3分で理解する | Test-Hack | 3分で理解するIT/テスト技術">
            <a:extLst>
              <a:ext uri="{FF2B5EF4-FFF2-40B4-BE49-F238E27FC236}">
                <a16:creationId xmlns:a16="http://schemas.microsoft.com/office/drawing/2014/main" id="{644E1845-9870-2313-EC24-05067320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3" y="2798447"/>
            <a:ext cx="3200400" cy="17735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需要急上昇で学習コスパ最強!TypeScript(タイプスクリプト)の特徴と将来性 | エンジニア採用の羅針盤｜HRmedia">
            <a:extLst>
              <a:ext uri="{FF2B5EF4-FFF2-40B4-BE49-F238E27FC236}">
                <a16:creationId xmlns:a16="http://schemas.microsoft.com/office/drawing/2014/main" id="{8F54DB12-AAF1-1DCA-45EB-3FD2A0C9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84" y="2798447"/>
            <a:ext cx="2837688" cy="17735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phQLの準備ができたらApollo Clientをはじめよう - hogehoge diary">
            <a:extLst>
              <a:ext uri="{FF2B5EF4-FFF2-40B4-BE49-F238E27FC236}">
                <a16:creationId xmlns:a16="http://schemas.microsoft.com/office/drawing/2014/main" id="{374BC833-6DD4-9201-292A-7745630B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33" y="2798447"/>
            <a:ext cx="3619500" cy="2247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ct RouterでReactアプリをルーティングする！ルートの階層構造とページ遷移。 │ Ugo">
            <a:extLst>
              <a:ext uri="{FF2B5EF4-FFF2-40B4-BE49-F238E27FC236}">
                <a16:creationId xmlns:a16="http://schemas.microsoft.com/office/drawing/2014/main" id="{45DF4410-2AC4-B163-90E4-BC3B80886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r="17180"/>
          <a:stretch/>
        </p:blipFill>
        <p:spPr bwMode="auto">
          <a:xfrm>
            <a:off x="1121701" y="4725389"/>
            <a:ext cx="1939644" cy="9621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UIのDashboard TemplateをReactアプリに導入してみた | DevelopersIO">
            <a:extLst>
              <a:ext uri="{FF2B5EF4-FFF2-40B4-BE49-F238E27FC236}">
                <a16:creationId xmlns:a16="http://schemas.microsoft.com/office/drawing/2014/main" id="{C477F927-8C36-F9D5-C7AD-D7E0F764B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r="18710"/>
          <a:stretch/>
        </p:blipFill>
        <p:spPr bwMode="auto">
          <a:xfrm>
            <a:off x="3318458" y="5397856"/>
            <a:ext cx="1516885" cy="12908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ate FNS: Modern JavaScript Date Utility Library | Bypeople">
            <a:extLst>
              <a:ext uri="{FF2B5EF4-FFF2-40B4-BE49-F238E27FC236}">
                <a16:creationId xmlns:a16="http://schemas.microsoft.com/office/drawing/2014/main" id="{60B5221A-3C6A-60EE-F344-949FCFA9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85" y="5129900"/>
            <a:ext cx="1939644" cy="9698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act Hook Formでフォームに初期値を非同期で与える | DevelopersIO">
            <a:extLst>
              <a:ext uri="{FF2B5EF4-FFF2-40B4-BE49-F238E27FC236}">
                <a16:creationId xmlns:a16="http://schemas.microsoft.com/office/drawing/2014/main" id="{1C235974-82A8-4AE0-E24B-E968251C8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r="18710"/>
          <a:stretch/>
        </p:blipFill>
        <p:spPr bwMode="auto">
          <a:xfrm>
            <a:off x="9896512" y="5267099"/>
            <a:ext cx="1650382" cy="14044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iteの読み方を初めて知った">
            <a:extLst>
              <a:ext uri="{FF2B5EF4-FFF2-40B4-BE49-F238E27FC236}">
                <a16:creationId xmlns:a16="http://schemas.microsoft.com/office/drawing/2014/main" id="{43116C87-30E5-A79A-D8CE-9DCBD5A64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9027" r="9714" b="10013"/>
          <a:stretch/>
        </p:blipFill>
        <p:spPr bwMode="auto">
          <a:xfrm>
            <a:off x="7133871" y="5498218"/>
            <a:ext cx="2332132" cy="1173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49F3795-5A56-062F-098B-82DEFF6A2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0" y="5895815"/>
            <a:ext cx="2707578" cy="8122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9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FAD6876-2D51-53E9-EC77-52C5272B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工夫した点</a:t>
            </a:r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0BE59B-0609-2743-DD43-2C17846B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8412480" cy="3994982"/>
          </a:xfrm>
        </p:spPr>
        <p:txBody>
          <a:bodyPr>
            <a:normAutofit/>
          </a:bodyPr>
          <a:lstStyle/>
          <a:p>
            <a:r>
              <a:rPr kumimoji="1" lang="ja-JP" altLang="en-US"/>
              <a:t>レンダリングの最適化</a:t>
            </a:r>
            <a:endParaRPr kumimoji="1" lang="en-US" altLang="ja-JP" dirty="0"/>
          </a:p>
          <a:p>
            <a:r>
              <a:rPr kumimoji="1" lang="en-US" altLang="ja-JP" dirty="0"/>
              <a:t>React Hook Form</a:t>
            </a:r>
            <a:r>
              <a:rPr kumimoji="1" lang="ja-JP" altLang="en-US"/>
              <a:t>を使った非制御な</a:t>
            </a:r>
            <a:r>
              <a:rPr kumimoji="1" lang="en-US" altLang="ja-JP" dirty="0"/>
              <a:t>Form</a:t>
            </a:r>
            <a:r>
              <a:rPr kumimoji="1" lang="ja-JP" altLang="en-US"/>
              <a:t>管理</a:t>
            </a:r>
            <a:endParaRPr kumimoji="1" lang="en-US" altLang="ja-JP" dirty="0"/>
          </a:p>
          <a:p>
            <a:r>
              <a:rPr kumimoji="1" lang="en-US" altLang="ja-JP" dirty="0"/>
              <a:t>React Suspense</a:t>
            </a:r>
            <a:r>
              <a:rPr kumimoji="1" lang="ja-JP" altLang="en-US"/>
              <a:t>と</a:t>
            </a:r>
            <a:r>
              <a:rPr kumimoji="1" lang="en-US" altLang="ja-JP" dirty="0"/>
              <a:t>React lazy</a:t>
            </a:r>
            <a:r>
              <a:rPr kumimoji="1" lang="ja-JP" altLang="en-US"/>
              <a:t>を組み合わせたコード分割</a:t>
            </a:r>
            <a:endParaRPr kumimoji="1" lang="en-US" altLang="ja-JP" dirty="0"/>
          </a:p>
          <a:p>
            <a:r>
              <a:rPr kumimoji="1" lang="ja-JP" altLang="en-US"/>
              <a:t>カラーセットを全体で共通</a:t>
            </a:r>
            <a:r>
              <a:rPr kumimoji="1" lang="en-US" altLang="ja-JP" dirty="0"/>
              <a:t> (</a:t>
            </a:r>
            <a:r>
              <a:rPr kumimoji="1" lang="ja-JP" altLang="en-US"/>
              <a:t>サービスにあった色を選定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Modal</a:t>
            </a:r>
            <a:r>
              <a:rPr kumimoji="1" lang="ja-JP" altLang="en-US"/>
              <a:t>を有効に活用した</a:t>
            </a:r>
            <a:r>
              <a:rPr kumimoji="1" lang="en-US" altLang="ja-JP" dirty="0"/>
              <a:t>UI</a:t>
            </a:r>
          </a:p>
          <a:p>
            <a:r>
              <a:rPr kumimoji="1" lang="ja-JP" altLang="en-US"/>
              <a:t>適切なエラー表示と、</a:t>
            </a:r>
            <a:r>
              <a:rPr kumimoji="1" lang="en-US" altLang="ja-JP" dirty="0"/>
              <a:t>Modal</a:t>
            </a:r>
            <a:r>
              <a:rPr kumimoji="1" lang="ja-JP" altLang="en-US"/>
              <a:t>を活用した注意喚起</a:t>
            </a:r>
            <a:endParaRPr kumimoji="1" lang="en-US" altLang="ja-JP" dirty="0"/>
          </a:p>
          <a:p>
            <a:r>
              <a:rPr kumimoji="1" lang="ja-JP" altLang="en-US"/>
              <a:t>アプリの使用方法を説明</a:t>
            </a:r>
            <a:r>
              <a:rPr kumimoji="1" lang="en-US" altLang="ja-JP" dirty="0"/>
              <a:t> (</a:t>
            </a:r>
            <a:r>
              <a:rPr kumimoji="1" lang="ja-JP" altLang="en-US"/>
              <a:t>ユーザが迷わずに使用できる文言</a:t>
            </a:r>
            <a:r>
              <a:rPr kumimoji="1" lang="en-US" altLang="ja-JP" dirty="0"/>
              <a:t>)</a:t>
            </a:r>
          </a:p>
          <a:p>
            <a:r>
              <a:rPr kumimoji="1" lang="ja-JP" altLang="en-US"/>
              <a:t>データ</a:t>
            </a:r>
            <a:r>
              <a:rPr kumimoji="1" lang="en-US" altLang="ja-JP" dirty="0"/>
              <a:t>fetch</a:t>
            </a:r>
            <a:r>
              <a:rPr kumimoji="1" lang="ja-JP" altLang="en-US"/>
              <a:t>中はローディング表示</a:t>
            </a:r>
            <a:endParaRPr kumimoji="1" lang="en-US" altLang="ja-JP" dirty="0"/>
          </a:p>
          <a:p>
            <a:r>
              <a:rPr kumimoji="1" lang="ja-JP" altLang="en-US"/>
              <a:t>可能な限りレスポンシブに対応</a:t>
            </a:r>
            <a:endParaRPr kumimoji="1" lang="en-US" altLang="ja-JP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3B38FB-150F-0D78-53C6-9C576FE4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70330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63C6A5-6403-6CC5-5DED-CB81DD17E380}"/>
              </a:ext>
            </a:extLst>
          </p:cNvPr>
          <p:cNvSpPr txBox="1"/>
          <p:nvPr/>
        </p:nvSpPr>
        <p:spPr>
          <a:xfrm>
            <a:off x="9891132" y="6219373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95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FAD6876-2D51-53E9-EC77-52C5272B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工夫した点</a:t>
            </a:r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0BE59B-0609-2743-DD43-2C17846B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671176" cy="3994982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/>
              <a:t>フォーム送信を</a:t>
            </a:r>
            <a:r>
              <a:rPr kumimoji="1" lang="en-US" altLang="ja-JP" dirty="0"/>
              <a:t>Ctrl + Enter</a:t>
            </a:r>
            <a:r>
              <a:rPr kumimoji="1" lang="ja-JP" altLang="en-US"/>
              <a:t>にすることで誤送信を防ぐ</a:t>
            </a:r>
            <a:endParaRPr kumimoji="1" lang="en-US" altLang="ja-JP" dirty="0"/>
          </a:p>
          <a:p>
            <a:r>
              <a:rPr kumimoji="1" lang="ja-JP" altLang="en-US"/>
              <a:t>言葉の定義を明確にしてユーザが理解できる説明を追加</a:t>
            </a:r>
            <a:endParaRPr kumimoji="1" lang="en-US" altLang="ja-JP" dirty="0"/>
          </a:p>
          <a:p>
            <a:r>
              <a:rPr kumimoji="1" lang="ja-JP" altLang="en-US"/>
              <a:t>一部ニューモフィズムなデザインを採用</a:t>
            </a:r>
            <a:endParaRPr kumimoji="1" lang="en-US" altLang="ja-JP" dirty="0"/>
          </a:p>
          <a:p>
            <a:r>
              <a:rPr kumimoji="1" lang="en-US" altLang="ja-JP" dirty="0"/>
              <a:t>UX</a:t>
            </a:r>
            <a:r>
              <a:rPr kumimoji="1" lang="ja-JP" altLang="en-US"/>
              <a:t>に関してはユーザアンケートを実施して、改善</a:t>
            </a:r>
            <a:endParaRPr kumimoji="1" lang="en-US" altLang="ja-JP" dirty="0"/>
          </a:p>
          <a:p>
            <a:r>
              <a:rPr kumimoji="1" lang="ja-JP" altLang="en-US"/>
              <a:t>なるべく</a:t>
            </a:r>
            <a:r>
              <a:rPr kumimoji="1" lang="en-US" altLang="ja-JP" dirty="0"/>
              <a:t>View</a:t>
            </a:r>
            <a:r>
              <a:rPr kumimoji="1" lang="ja-JP" altLang="en-US"/>
              <a:t>層にドメインロジックが集まらない意識</a:t>
            </a:r>
            <a:endParaRPr kumimoji="1" lang="en-US" altLang="ja-JP" dirty="0"/>
          </a:p>
          <a:p>
            <a:r>
              <a:rPr kumimoji="1" lang="ja-JP" altLang="en-US"/>
              <a:t>データフェッチ処理などはカスタムフック化して対応</a:t>
            </a:r>
            <a:endParaRPr kumimoji="1" lang="en-US" altLang="ja-JP" dirty="0"/>
          </a:p>
          <a:p>
            <a:r>
              <a:rPr kumimoji="1" lang="ja-JP" altLang="en-US"/>
              <a:t>一部リファクタを実施</a:t>
            </a:r>
            <a:r>
              <a:rPr kumimoji="1" lang="en-US" altLang="ja-JP" dirty="0"/>
              <a:t> (</a:t>
            </a:r>
            <a:r>
              <a:rPr kumimoji="1" lang="ja-JP" altLang="en-US"/>
              <a:t>まだまだリファクタの必要あり</a:t>
            </a:r>
            <a:r>
              <a:rPr kumimoji="1" lang="en-US" altLang="ja-JP" dirty="0"/>
              <a:t>)</a:t>
            </a:r>
          </a:p>
          <a:p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Twilio Video SDK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をを活用し</a:t>
            </a:r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WebRTC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ベースの通話機能を実装した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カメラに加え画面共有、音声、映像ミュート機能をリアルタイムで提供 </a:t>
            </a:r>
            <a:endParaRPr lang="en-US" altLang="ja-JP" b="0" i="0" dirty="0">
              <a:solidFill>
                <a:schemeClr val="tx1"/>
              </a:solidFill>
              <a:effectLst/>
              <a:latin typeface="Whitney"/>
            </a:endParaRPr>
          </a:p>
          <a:p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zoom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や</a:t>
            </a:r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discord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のように見たい画面をピン表示に対応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4DFC0C-960A-05B3-00F1-233D751B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84339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3BC9C6-F9EB-0D71-50A0-167D661389BF}"/>
              </a:ext>
            </a:extLst>
          </p:cNvPr>
          <p:cNvSpPr txBox="1"/>
          <p:nvPr/>
        </p:nvSpPr>
        <p:spPr>
          <a:xfrm>
            <a:off x="9891132" y="6233382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10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拿地球仪的人">
            <a:extLst>
              <a:ext uri="{FF2B5EF4-FFF2-40B4-BE49-F238E27FC236}">
                <a16:creationId xmlns:a16="http://schemas.microsoft.com/office/drawing/2014/main" id="{DFE684B8-C02E-2D87-D0C3-565099CC6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7958417-95D0-4E48-8027-4462B8B8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121" y="2227556"/>
            <a:ext cx="9052560" cy="3546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ja-JP" sz="7200" dirty="0"/>
              <a:t>42Tokyo</a:t>
            </a:r>
            <a:r>
              <a:rPr kumimoji="1" lang="ja-JP" altLang="en-US" sz="7200"/>
              <a:t>の</a:t>
            </a:r>
            <a:br>
              <a:rPr kumimoji="1" lang="en-US" altLang="ja-JP" sz="7200" dirty="0"/>
            </a:br>
            <a:r>
              <a:rPr kumimoji="1" lang="ja-JP" altLang="en-US" sz="7200"/>
              <a:t>「</a:t>
            </a:r>
            <a:r>
              <a:rPr kumimoji="1" lang="ja-JP" altLang="en-US" sz="7200" b="1"/>
              <a:t>学び合い</a:t>
            </a:r>
            <a:r>
              <a:rPr kumimoji="1" lang="ja-JP" altLang="en-US" sz="7200"/>
              <a:t>」文化を世界に</a:t>
            </a:r>
            <a:endParaRPr kumimoji="1" lang="en-US" altLang="ja-JP" sz="72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7E816-7B15-DAEA-D318-AF18D6A2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20816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FE67E7-4EAD-F645-64FD-08885F4018A8}"/>
              </a:ext>
            </a:extLst>
          </p:cNvPr>
          <p:cNvSpPr txBox="1"/>
          <p:nvPr/>
        </p:nvSpPr>
        <p:spPr>
          <a:xfrm>
            <a:off x="9891132" y="6169859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586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9B7A25D-F633-3883-DED1-68127725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バックエンド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030" name="Picture 6" descr="需要急上昇で学習コスパ最強!TypeScript(タイプスクリプト)の特徴と将来性 | エンジニア採用の羅針盤｜HRmedia">
            <a:extLst>
              <a:ext uri="{FF2B5EF4-FFF2-40B4-BE49-F238E27FC236}">
                <a16:creationId xmlns:a16="http://schemas.microsoft.com/office/drawing/2014/main" id="{8F54DB12-AAF1-1DCA-45EB-3FD2A0C9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9" y="2592304"/>
            <a:ext cx="2837688" cy="17735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pollo-clientのerror policy毎の挙動の違いをまとめてみる | VISITS TechBlog">
            <a:extLst>
              <a:ext uri="{FF2B5EF4-FFF2-40B4-BE49-F238E27FC236}">
                <a16:creationId xmlns:a16="http://schemas.microsoft.com/office/drawing/2014/main" id="{DD92BFD3-D878-FE18-059D-53107445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8567" y="2532786"/>
            <a:ext cx="3212141" cy="11099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数年ぶりに Heroku を使って感じたことなど | feedforce Engineers' blog">
            <a:extLst>
              <a:ext uri="{FF2B5EF4-FFF2-40B4-BE49-F238E27FC236}">
                <a16:creationId xmlns:a16="http://schemas.microsoft.com/office/drawing/2014/main" id="{0ACF0F3A-B715-F9C4-0F54-760BBE19B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6908" y="3939159"/>
            <a:ext cx="2630440" cy="11099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raphQLの準備ができたらApollo Clientをはじめよう - hogehoge diary">
            <a:extLst>
              <a:ext uri="{FF2B5EF4-FFF2-40B4-BE49-F238E27FC236}">
                <a16:creationId xmlns:a16="http://schemas.microsoft.com/office/drawing/2014/main" id="{28B8091C-5322-9B82-F9D0-1C7B5425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7696" y="2532786"/>
            <a:ext cx="1898658" cy="11791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ckerの導入について | 株式会社ブリスウェル ベトナム">
            <a:extLst>
              <a:ext uri="{FF2B5EF4-FFF2-40B4-BE49-F238E27FC236}">
                <a16:creationId xmlns:a16="http://schemas.microsoft.com/office/drawing/2014/main" id="{90E15D2A-AD32-3962-E002-ADBCD412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0" y="4883114"/>
            <a:ext cx="2018661" cy="1719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greSQLの機能と便利技トップ10（2016年版）（翻訳）｜TechRacho by BPS株式会社">
            <a:extLst>
              <a:ext uri="{FF2B5EF4-FFF2-40B4-BE49-F238E27FC236}">
                <a16:creationId xmlns:a16="http://schemas.microsoft.com/office/drawing/2014/main" id="{B022D522-1C02-5533-765B-48D4DEEA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49" y="4572002"/>
            <a:ext cx="1779851" cy="19803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tHubの新機能「GitHub Actions」で試すCI/CD | さくらのナレッジ">
            <a:extLst>
              <a:ext uri="{FF2B5EF4-FFF2-40B4-BE49-F238E27FC236}">
                <a16:creationId xmlns:a16="http://schemas.microsoft.com/office/drawing/2014/main" id="{E02E9E4F-A85B-8F7F-6442-A3CC4724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38" y="5295900"/>
            <a:ext cx="1677490" cy="12564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XpertLab - Digital Marketing Company in Junagadh, Website Development  Company">
            <a:extLst>
              <a:ext uri="{FF2B5EF4-FFF2-40B4-BE49-F238E27FC236}">
                <a16:creationId xmlns:a16="http://schemas.microsoft.com/office/drawing/2014/main" id="{F5A6FBE6-FB27-D148-2B15-7F427752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61" y="4999481"/>
            <a:ext cx="3459239" cy="14868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JSON Web Tokens (JWT) | Bryan Avery – Blog">
            <a:extLst>
              <a:ext uri="{FF2B5EF4-FFF2-40B4-BE49-F238E27FC236}">
                <a16:creationId xmlns:a16="http://schemas.microsoft.com/office/drawing/2014/main" id="{A4231576-E4F2-B73D-0F9C-15CA3A580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8" r="31401"/>
          <a:stretch/>
        </p:blipFill>
        <p:spPr bwMode="auto">
          <a:xfrm>
            <a:off x="9694082" y="3198968"/>
            <a:ext cx="1972042" cy="1625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85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FAD6876-2D51-53E9-EC77-52C5272B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工夫した点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0BE59B-0609-2743-DD43-2C17846B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671176" cy="3994982"/>
          </a:xfrm>
        </p:spPr>
        <p:txBody>
          <a:bodyPr>
            <a:normAutofit fontScale="92500" lnSpcReduction="10000"/>
          </a:bodyPr>
          <a:lstStyle/>
          <a:p>
            <a:r>
              <a:rPr lang="en" altLang="ja-JP" b="0" i="0" dirty="0" err="1">
                <a:solidFill>
                  <a:schemeClr val="tx1"/>
                </a:solidFill>
                <a:effectLst/>
                <a:latin typeface="Whitney"/>
              </a:rPr>
              <a:t>GraphQL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を使ってフロントの負担を削減</a:t>
            </a:r>
            <a:endParaRPr lang="en-US" altLang="ja-JP" b="0" i="0" dirty="0">
              <a:solidFill>
                <a:schemeClr val="tx1"/>
              </a:solidFill>
              <a:effectLst/>
              <a:latin typeface="Whitney"/>
            </a:endParaRPr>
          </a:p>
          <a:p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言語を</a:t>
            </a:r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Go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から</a:t>
            </a:r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TypeScript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へ変更し、チーム間で言語についてのナレッジを共有できるようにした</a:t>
            </a:r>
            <a:endParaRPr lang="en-US" altLang="ja-JP" dirty="0">
              <a:solidFill>
                <a:schemeClr val="tx1"/>
              </a:solidFill>
              <a:latin typeface="Whitney"/>
            </a:endParaRPr>
          </a:p>
          <a:p>
            <a:r>
              <a:rPr lang="ja-JP" altLang="en-US" b="0" i="0">
                <a:solidFill>
                  <a:srgbClr val="000000"/>
                </a:solidFill>
                <a:effectLst/>
                <a:latin typeface="inherit"/>
              </a:rPr>
              <a:t>作業効率化とメンバー間でスキーマに対する共通の認識を持つ為に、</a:t>
            </a:r>
            <a:br>
              <a:rPr lang="en-US" altLang="ja-JP" dirty="0">
                <a:solidFill>
                  <a:srgbClr val="000000"/>
                </a:solidFill>
                <a:latin typeface="inherit"/>
              </a:rPr>
            </a:br>
            <a:r>
              <a:rPr lang="ja-JP" altLang="en-US" b="0" i="0">
                <a:solidFill>
                  <a:srgbClr val="000000"/>
                </a:solidFill>
                <a:effectLst/>
                <a:latin typeface="inherit"/>
              </a:rPr>
              <a:t>モダンな</a:t>
            </a:r>
            <a:r>
              <a:rPr lang="en" altLang="ja-JP" b="0" i="0" dirty="0">
                <a:solidFill>
                  <a:srgbClr val="000000"/>
                </a:solidFill>
                <a:effectLst/>
                <a:latin typeface="inherit"/>
              </a:rPr>
              <a:t>ORM Prisma</a:t>
            </a:r>
            <a:r>
              <a:rPr lang="ja-JP" altLang="en-US" b="0" i="0">
                <a:solidFill>
                  <a:srgbClr val="000000"/>
                </a:solidFill>
                <a:effectLst/>
                <a:latin typeface="inherit"/>
              </a:rPr>
              <a:t>を使用</a:t>
            </a:r>
            <a:endParaRPr lang="en-US" altLang="ja-JP" b="0" i="0" dirty="0">
              <a:solidFill>
                <a:srgbClr val="000000"/>
              </a:solidFill>
              <a:effectLst/>
              <a:latin typeface="inherit"/>
            </a:endParaRPr>
          </a:p>
          <a:p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Nexus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と</a:t>
            </a:r>
            <a:r>
              <a:rPr lang="en" altLang="ja-JP" b="0" i="0" dirty="0">
                <a:solidFill>
                  <a:schemeClr val="tx1"/>
                </a:solidFill>
                <a:effectLst/>
                <a:latin typeface="Whitney"/>
              </a:rPr>
              <a:t>TypeScript</a:t>
            </a:r>
            <a:r>
              <a:rPr lang="ja-JP" altLang="en-US" b="0" i="0">
                <a:solidFill>
                  <a:schemeClr val="tx1"/>
                </a:solidFill>
                <a:effectLst/>
                <a:latin typeface="Whitney"/>
              </a:rPr>
              <a:t>を用いて型安全な開発</a:t>
            </a:r>
            <a:endParaRPr lang="en-US" altLang="ja-JP" dirty="0">
              <a:solidFill>
                <a:schemeClr val="tx1"/>
              </a:solidFill>
              <a:latin typeface="Whitney"/>
            </a:endParaRPr>
          </a:p>
          <a:p>
            <a:r>
              <a:rPr lang="ja-JP" altLang="en-US" b="0" i="0">
                <a:solidFill>
                  <a:srgbClr val="000000"/>
                </a:solidFill>
                <a:effectLst/>
                <a:latin typeface="inherit"/>
              </a:rPr>
              <a:t>ホスティングに</a:t>
            </a:r>
            <a:r>
              <a:rPr lang="en" altLang="ja-JP" b="0" i="0" dirty="0" err="1">
                <a:solidFill>
                  <a:srgbClr val="000000"/>
                </a:solidFill>
                <a:effectLst/>
                <a:latin typeface="inherit"/>
              </a:rPr>
              <a:t>heroku</a:t>
            </a:r>
            <a:r>
              <a:rPr lang="ja-JP" altLang="en-US" b="0" i="0">
                <a:solidFill>
                  <a:srgbClr val="000000"/>
                </a:solidFill>
                <a:effectLst/>
                <a:latin typeface="inherit"/>
              </a:rPr>
              <a:t>を用いて、開発からデプロイまでの周期を高速化</a:t>
            </a:r>
            <a:endParaRPr lang="en-US" altLang="ja-JP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" altLang="ja-JP" b="0" i="0" dirty="0">
                <a:solidFill>
                  <a:srgbClr val="24292F"/>
                </a:solidFill>
                <a:effectLst/>
                <a:latin typeface="-apple-system"/>
              </a:rPr>
              <a:t>Docker</a:t>
            </a:r>
            <a:r>
              <a:rPr lang="ja-JP" altLang="en-US" b="0" i="0">
                <a:solidFill>
                  <a:srgbClr val="24292F"/>
                </a:solidFill>
                <a:effectLst/>
                <a:latin typeface="-apple-system"/>
              </a:rPr>
              <a:t>を用いて環境構築をスピーディーに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altLang="ja-JP" b="0" i="0" dirty="0" err="1">
                <a:solidFill>
                  <a:srgbClr val="24292F"/>
                </a:solidFill>
                <a:effectLst/>
                <a:latin typeface="-apple-system"/>
              </a:rPr>
              <a:t>github</a:t>
            </a:r>
            <a:r>
              <a:rPr lang="en" altLang="ja-JP" b="0" i="0" dirty="0">
                <a:solidFill>
                  <a:srgbClr val="24292F"/>
                </a:solidFill>
                <a:effectLst/>
                <a:latin typeface="-apple-system"/>
              </a:rPr>
              <a:t> OAuth</a:t>
            </a:r>
            <a:r>
              <a:rPr lang="ja-JP" altLang="en-US" b="0" i="0">
                <a:solidFill>
                  <a:srgbClr val="24292F"/>
                </a:solidFill>
                <a:effectLst/>
                <a:latin typeface="-apple-system"/>
              </a:rPr>
              <a:t>による認証でアカウント作成を簡単に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altLang="ja-JP" b="0" i="0" dirty="0" err="1">
                <a:solidFill>
                  <a:srgbClr val="24292F"/>
                </a:solidFill>
                <a:effectLst/>
                <a:latin typeface="-apple-system"/>
              </a:rPr>
              <a:t>Github</a:t>
            </a:r>
            <a:r>
              <a:rPr lang="en" altLang="ja-JP" b="0" i="0" dirty="0">
                <a:solidFill>
                  <a:srgbClr val="24292F"/>
                </a:solidFill>
                <a:effectLst/>
                <a:latin typeface="-apple-system"/>
              </a:rPr>
              <a:t> actions </a:t>
            </a:r>
            <a:r>
              <a:rPr lang="ja-JP" altLang="en-US" b="0" i="0">
                <a:solidFill>
                  <a:srgbClr val="24292F"/>
                </a:solidFill>
                <a:effectLst/>
                <a:latin typeface="-apple-system"/>
              </a:rPr>
              <a:t>でデプロイまで自動化</a:t>
            </a:r>
            <a:br>
              <a:rPr lang="ja-JP" altLang="en-US" b="0" i="0">
                <a:solidFill>
                  <a:srgbClr val="000000"/>
                </a:solidFill>
                <a:effectLst/>
                <a:latin typeface="inherit"/>
              </a:rPr>
            </a:br>
            <a:endParaRPr lang="ja-JP" altLang="en-US" b="0" i="0">
              <a:solidFill>
                <a:srgbClr val="000000"/>
              </a:solidFill>
              <a:effectLst/>
              <a:latin typeface="inherit"/>
            </a:endParaRPr>
          </a:p>
          <a:p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AF3128-5E26-1DC6-D6C4-13EB246C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84339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0DF5E8-2FD4-B8DE-2E01-3ABC09135ECF}"/>
              </a:ext>
            </a:extLst>
          </p:cNvPr>
          <p:cNvSpPr txBox="1"/>
          <p:nvPr/>
        </p:nvSpPr>
        <p:spPr>
          <a:xfrm>
            <a:off x="9891132" y="6233382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835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94384C-0D96-B48B-5B05-C78F5F29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6" y="1063255"/>
            <a:ext cx="4472757" cy="48075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ぺあぷろ！</a:t>
            </a:r>
            <a:r>
              <a:rPr kumimoji="1" lang="ja-JP" altLang="en-US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の可能性</a:t>
            </a:r>
            <a:br>
              <a:rPr kumimoji="1" lang="en-US" altLang="ja-JP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kumimoji="1" lang="en-US" altLang="ja-JP" dirty="0"/>
            </a:br>
            <a:r>
              <a:rPr kumimoji="1" lang="ja-JP" altLang="en-US" sz="3600"/>
              <a:t>想定導入事例</a:t>
            </a:r>
            <a:endParaRPr kumimoji="1" lang="ja-JP" altLang="en-US" i="1" kern="1200" spc="1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BB25A96-E96A-4D45-AA98-5275E81FA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31" name="テキスト ボックス 3">
            <a:extLst>
              <a:ext uri="{FF2B5EF4-FFF2-40B4-BE49-F238E27FC236}">
                <a16:creationId xmlns:a16="http://schemas.microsoft.com/office/drawing/2014/main" id="{5676DAE7-109D-9065-C8B1-E881ACA24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75750"/>
              </p:ext>
            </p:extLst>
          </p:nvPr>
        </p:nvGraphicFramePr>
        <p:xfrm>
          <a:off x="5765962" y="972642"/>
          <a:ext cx="5664038" cy="497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410371A-F7A6-3777-7FB2-2F94A05D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57630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19F973-E551-C556-F1AC-F8CF12E27245}"/>
              </a:ext>
            </a:extLst>
          </p:cNvPr>
          <p:cNvSpPr txBox="1"/>
          <p:nvPr/>
        </p:nvSpPr>
        <p:spPr>
          <a:xfrm>
            <a:off x="9891132" y="6206673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20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F40E9EC2-26E2-4404-8A34-C23707D7E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solidFill>
            <a:schemeClr val="tx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91" name="Freeform: Shape 3090">
            <a:extLst>
              <a:ext uri="{FF2B5EF4-FFF2-40B4-BE49-F238E27FC236}">
                <a16:creationId xmlns:a16="http://schemas.microsoft.com/office/drawing/2014/main" id="{A1E904B1-0039-4F19-A56D-FA13698D4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97873" y="0"/>
            <a:ext cx="2748857" cy="2543502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solidFill>
            <a:schemeClr val="tx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093" name="Straight Connector 3092">
            <a:extLst>
              <a:ext uri="{FF2B5EF4-FFF2-40B4-BE49-F238E27FC236}">
                <a16:creationId xmlns:a16="http://schemas.microsoft.com/office/drawing/2014/main" id="{2F3A29E6-88A2-441D-A28F-F02D173A4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18135" y="3383280"/>
            <a:ext cx="0" cy="34747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5" name="Freeform: Shape 3094">
            <a:extLst>
              <a:ext uri="{FF2B5EF4-FFF2-40B4-BE49-F238E27FC236}">
                <a16:creationId xmlns:a16="http://schemas.microsoft.com/office/drawing/2014/main" id="{ABFF65D2-4634-44E4-8193-A72C5F6AF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593" y="0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olidFill>
            <a:schemeClr val="tx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746586E-6CDC-6504-438B-C18543CF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337" y="3383280"/>
            <a:ext cx="4746950" cy="1569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50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ぺあぷろ！</a:t>
            </a:r>
            <a:br>
              <a:rPr kumimoji="1" lang="en-US" altLang="ja-JP" sz="50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kumimoji="1" lang="en-US" altLang="ja-JP" sz="50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kumimoji="1" lang="ja-JP" altLang="en-US" sz="50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の可能性</a:t>
            </a:r>
            <a:endParaRPr kumimoji="1" lang="en-US" altLang="ja-JP" sz="5000" i="1" kern="1200" spc="1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87D51E-6EC2-FB52-C20C-659313644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335" y="5120639"/>
            <a:ext cx="4746948" cy="6660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200"/>
              <a:t>横展開できる領域</a:t>
            </a:r>
          </a:p>
        </p:txBody>
      </p:sp>
      <p:pic>
        <p:nvPicPr>
          <p:cNvPr id="3078" name="Picture 6" descr="合格証を掲げる女性のイラスト｜商用可・フリーイラスト素材｜ソコスト">
            <a:extLst>
              <a:ext uri="{FF2B5EF4-FFF2-40B4-BE49-F238E27FC236}">
                <a16:creationId xmlns:a16="http://schemas.microsoft.com/office/drawing/2014/main" id="{1D5B7C45-2E58-8FC5-9413-AA97F59C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84" y="1828800"/>
            <a:ext cx="2259931" cy="31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英語の教科書のイラスト（参考書）（2カット） - イラストくん">
            <a:extLst>
              <a:ext uri="{FF2B5EF4-FFF2-40B4-BE49-F238E27FC236}">
                <a16:creationId xmlns:a16="http://schemas.microsoft.com/office/drawing/2014/main" id="{C4D21405-F2D9-78D6-63D8-9CB432DE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8160" y="496226"/>
            <a:ext cx="2253032" cy="22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7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1A82A8-2FEF-3498-F486-B1A0C785094E}"/>
              </a:ext>
            </a:extLst>
          </p:cNvPr>
          <p:cNvSpPr txBox="1"/>
          <p:nvPr/>
        </p:nvSpPr>
        <p:spPr>
          <a:xfrm>
            <a:off x="1384983" y="51809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資格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8F7F47-B278-B6DE-EABB-0AA7C19BF905}"/>
              </a:ext>
            </a:extLst>
          </p:cNvPr>
          <p:cNvSpPr txBox="1"/>
          <p:nvPr/>
        </p:nvSpPr>
        <p:spPr>
          <a:xfrm>
            <a:off x="4822975" y="19100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デザイン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C24F9C-56C8-B4A5-5E3B-42D21A526787}"/>
              </a:ext>
            </a:extLst>
          </p:cNvPr>
          <p:cNvSpPr txBox="1"/>
          <p:nvPr/>
        </p:nvSpPr>
        <p:spPr>
          <a:xfrm>
            <a:off x="10521510" y="29762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語学</a:t>
            </a:r>
          </a:p>
        </p:txBody>
      </p:sp>
      <p:pic>
        <p:nvPicPr>
          <p:cNvPr id="3080" name="Picture 8" descr="絵が描けない】とWebデザイナーになれないの？２つのポイント簡単解説 | パソコンスキルと資格のSCワンポイント講座">
            <a:extLst>
              <a:ext uri="{FF2B5EF4-FFF2-40B4-BE49-F238E27FC236}">
                <a16:creationId xmlns:a16="http://schemas.microsoft.com/office/drawing/2014/main" id="{4325EEA1-4B0B-BFB5-70B3-9BF6F528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26" y="3972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4C2A34-2AE6-759E-F1F7-D5D3ABB5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09" y="6188927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5EE845-D92C-5307-C7A9-AA9492231784}"/>
              </a:ext>
            </a:extLst>
          </p:cNvPr>
          <p:cNvSpPr txBox="1"/>
          <p:nvPr/>
        </p:nvSpPr>
        <p:spPr>
          <a:xfrm>
            <a:off x="9891119" y="6237970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595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署名線の上に置いたペン">
            <a:extLst>
              <a:ext uri="{FF2B5EF4-FFF2-40B4-BE49-F238E27FC236}">
                <a16:creationId xmlns:a16="http://schemas.microsoft.com/office/drawing/2014/main" id="{BD956E95-07D2-B804-CE69-DA8DB4EBF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16E781-14C2-4F1D-3A64-3C3432DB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143000"/>
            <a:ext cx="9052560" cy="3546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7200"/>
              <a:t>ぺあぷろ！で</a:t>
            </a:r>
            <a:br>
              <a:rPr kumimoji="1" lang="en-US" altLang="ja-JP" sz="7200" dirty="0"/>
            </a:br>
            <a:r>
              <a:rPr kumimoji="1" lang="ja-JP" altLang="en-US" sz="7200"/>
              <a:t>「学び合い」の</a:t>
            </a:r>
            <a:br>
              <a:rPr kumimoji="1" lang="en-US" altLang="ja-JP" sz="7200" dirty="0"/>
            </a:br>
            <a:r>
              <a:rPr kumimoji="1" lang="ja-JP" altLang="en-US" sz="7200"/>
              <a:t>文化を広げよう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6D8D0-AA2B-C2EF-8346-5ECB90D2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125081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5DE1D4-DC5E-03E0-4A93-4428F4E3122A}"/>
              </a:ext>
            </a:extLst>
          </p:cNvPr>
          <p:cNvSpPr txBox="1"/>
          <p:nvPr/>
        </p:nvSpPr>
        <p:spPr>
          <a:xfrm>
            <a:off x="9891132" y="6174124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7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B8474A9-0391-6AA8-D526-EE2D0F0D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74056"/>
          </a:xfrm>
        </p:spPr>
        <p:txBody>
          <a:bodyPr anchor="b">
            <a:normAutofit/>
          </a:bodyPr>
          <a:lstStyle/>
          <a:p>
            <a:r>
              <a:rPr kumimoji="1" lang="ja-JP" altLang="en-US"/>
              <a:t>ペアプロは素晴らしい文化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" name="コンテンツ プレースホルダー 2">
            <a:extLst>
              <a:ext uri="{FF2B5EF4-FFF2-40B4-BE49-F238E27FC236}">
                <a16:creationId xmlns:a16="http://schemas.microsoft.com/office/drawing/2014/main" id="{F1032D63-D87C-7B2A-76C8-CFE4347B4F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559745"/>
              </p:ext>
            </p:extLst>
          </p:nvPr>
        </p:nvGraphicFramePr>
        <p:xfrm>
          <a:off x="752857" y="2436128"/>
          <a:ext cx="10677144" cy="326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298427B-C464-5F58-FCC9-3DF8F797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3" y="6210471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BA2852-A96C-BF18-1BDA-27D3C95435EC}"/>
              </a:ext>
            </a:extLst>
          </p:cNvPr>
          <p:cNvSpPr txBox="1"/>
          <p:nvPr/>
        </p:nvSpPr>
        <p:spPr>
          <a:xfrm>
            <a:off x="9891133" y="6259514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34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06DE2EE-ADA9-93C0-A223-5B7A43ED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74056"/>
          </a:xfrm>
        </p:spPr>
        <p:txBody>
          <a:bodyPr anchor="b">
            <a:normAutofit/>
          </a:bodyPr>
          <a:lstStyle/>
          <a:p>
            <a:r>
              <a:rPr kumimoji="1" lang="ja-JP" altLang="en-US"/>
              <a:t>課題</a:t>
            </a: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" name="コンテンツ プレースホルダー 2">
            <a:extLst>
              <a:ext uri="{FF2B5EF4-FFF2-40B4-BE49-F238E27FC236}">
                <a16:creationId xmlns:a16="http://schemas.microsoft.com/office/drawing/2014/main" id="{698E359E-E637-A6E5-09CF-C1C27D00B8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742420"/>
              </p:ext>
            </p:extLst>
          </p:nvPr>
        </p:nvGraphicFramePr>
        <p:xfrm>
          <a:off x="520825" y="2095765"/>
          <a:ext cx="11144251" cy="3907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CB19AC-4956-9158-049D-1976CF8C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3" y="6203666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D6BF09-5C45-D93E-81FC-21983F8C8278}"/>
              </a:ext>
            </a:extLst>
          </p:cNvPr>
          <p:cNvSpPr txBox="1"/>
          <p:nvPr/>
        </p:nvSpPr>
        <p:spPr>
          <a:xfrm>
            <a:off x="9891133" y="6252709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15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電球のアイデアの概念">
            <a:extLst>
              <a:ext uri="{FF2B5EF4-FFF2-40B4-BE49-F238E27FC236}">
                <a16:creationId xmlns:a16="http://schemas.microsoft.com/office/drawing/2014/main" id="{063A050C-8442-A8DA-5849-61487B3D9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FFDB1AC-CE56-B98B-200F-32D9F16F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442" y="4069080"/>
            <a:ext cx="9052560" cy="3546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7200" b="1"/>
              <a:t>そこで</a:t>
            </a:r>
            <a:br>
              <a:rPr kumimoji="1" lang="en-US" altLang="ja-JP" sz="7200" b="1" dirty="0"/>
            </a:br>
            <a:r>
              <a:rPr kumimoji="1" lang="ja-JP" altLang="en-US" sz="7200" b="1"/>
              <a:t>「ぺあぷろ！」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22F2C28-8DE0-34A2-5105-098FCDAD9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6" y="788533"/>
            <a:ext cx="9267968" cy="2732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ja-JP" altLang="en-US" sz="7200"/>
              <a:t>デモ</a:t>
            </a:r>
            <a:endParaRPr kumimoji="1" lang="en-US" altLang="ja-JP" sz="7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3FB7FD-3883-4AFF-8349-2E3BBDA7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B3BE00DD-5F52-49B1-A83B-F2E555A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7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技育展" descr="技育展">
            <a:hlinkClick r:id="" action="ppaction://media"/>
            <a:extLst>
              <a:ext uri="{FF2B5EF4-FFF2-40B4-BE49-F238E27FC236}">
                <a16:creationId xmlns:a16="http://schemas.microsoft.com/office/drawing/2014/main" id="{28154975-62CA-47F1-315F-050558C2B02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9888"/>
            <a:ext cx="12192000" cy="6118225"/>
          </a:xfrm>
        </p:spPr>
      </p:pic>
    </p:spTree>
    <p:extLst>
      <p:ext uri="{BB962C8B-B14F-4D97-AF65-F5344CB8AC3E}">
        <p14:creationId xmlns:p14="http://schemas.microsoft.com/office/powerpoint/2010/main" val="7241079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2BBBECC-9BF8-5FE2-C3B7-322FCFDF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2443922"/>
            <a:ext cx="4697447" cy="20371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ぺあぷろ！の特徴</a:t>
            </a:r>
          </a:p>
        </p:txBody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34">
            <a:extLst>
              <a:ext uri="{FF2B5EF4-FFF2-40B4-BE49-F238E27FC236}">
                <a16:creationId xmlns:a16="http://schemas.microsoft.com/office/drawing/2014/main" id="{7BB25A96-E96A-4D45-AA98-5275E81FA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43" name="テキスト ボックス 3">
            <a:extLst>
              <a:ext uri="{FF2B5EF4-FFF2-40B4-BE49-F238E27FC236}">
                <a16:creationId xmlns:a16="http://schemas.microsoft.com/office/drawing/2014/main" id="{20E25733-17A0-BF79-2A11-683A3C94B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292620"/>
              </p:ext>
            </p:extLst>
          </p:nvPr>
        </p:nvGraphicFramePr>
        <p:xfrm>
          <a:off x="5765962" y="972642"/>
          <a:ext cx="5664038" cy="497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1DE914F-D99C-5827-F289-4B188320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213733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19527-9EF2-C2F9-0141-0128029528B0}"/>
              </a:ext>
            </a:extLst>
          </p:cNvPr>
          <p:cNvSpPr txBox="1"/>
          <p:nvPr/>
        </p:nvSpPr>
        <p:spPr>
          <a:xfrm>
            <a:off x="9891132" y="6262776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451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E2D271B9-9BA2-4AF0-AE69-43E7D26B5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097AC7C-BBA8-6CB3-9CB7-839C2030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1" y="3928374"/>
            <a:ext cx="10351007" cy="13464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kumimoji="1" lang="ja-JP" altLang="en-US" sz="45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マッチングからチャット、</a:t>
            </a:r>
            <a:br>
              <a:rPr kumimoji="1" lang="en-US" altLang="ja-JP" sz="45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45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ビデオ通話まで一気通貫して行える</a:t>
            </a:r>
            <a:endParaRPr kumimoji="1" lang="en-US" altLang="ja-JP" sz="4500" i="1" kern="1200" spc="1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チャット・会話のシルエット | 無料のAi・PNG白黒シルエットイラスト">
            <a:extLst>
              <a:ext uri="{FF2B5EF4-FFF2-40B4-BE49-F238E27FC236}">
                <a16:creationId xmlns:a16="http://schemas.microsoft.com/office/drawing/2014/main" id="{B6D559CE-FFEC-3EA6-5EC8-AB5E27CA2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330" y="926747"/>
            <a:ext cx="2619340" cy="261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握手のイラストアイコン素材 3 | 商用可の無料(フリー)のアイコン素材をダウンロードできるサイト『icon rainbow』">
            <a:extLst>
              <a:ext uri="{FF2B5EF4-FFF2-40B4-BE49-F238E27FC236}">
                <a16:creationId xmlns:a16="http://schemas.microsoft.com/office/drawing/2014/main" id="{D0D7CD03-5B04-FE66-1045-AE030ED2A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" y="1033069"/>
            <a:ext cx="2624328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ビデオ通話のシルエット02 | 無料のAi・PNG白黒シルエットイラスト">
            <a:extLst>
              <a:ext uri="{FF2B5EF4-FFF2-40B4-BE49-F238E27FC236}">
                <a16:creationId xmlns:a16="http://schemas.microsoft.com/office/drawing/2014/main" id="{8E127356-83DB-37FB-AA5C-7542E91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1216" y="926747"/>
            <a:ext cx="2624328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Freeform 6">
            <a:extLst>
              <a:ext uri="{FF2B5EF4-FFF2-40B4-BE49-F238E27FC236}">
                <a16:creationId xmlns:a16="http://schemas.microsoft.com/office/drawing/2014/main" id="{4C81B9CA-1414-4F8E-878C-2D9B6603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07847-0154-DDB1-F283-AE3DB421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22" y="6200970"/>
            <a:ext cx="586310" cy="4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E54BA1-8187-6229-9750-2550D424242F}"/>
              </a:ext>
            </a:extLst>
          </p:cNvPr>
          <p:cNvSpPr txBox="1"/>
          <p:nvPr/>
        </p:nvSpPr>
        <p:spPr>
          <a:xfrm>
            <a:off x="9891132" y="6250013"/>
            <a:ext cx="18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@pairpro2022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725675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DarkSeedLeftStep">
      <a:dk1>
        <a:srgbClr val="000000"/>
      </a:dk1>
      <a:lt1>
        <a:srgbClr val="FFFFFF"/>
      </a:lt1>
      <a:dk2>
        <a:srgbClr val="1C2B32"/>
      </a:dk2>
      <a:lt2>
        <a:srgbClr val="E2E8E2"/>
      </a:lt2>
      <a:accent1>
        <a:srgbClr val="D838D6"/>
      </a:accent1>
      <a:accent2>
        <a:srgbClr val="8526C6"/>
      </a:accent2>
      <a:accent3>
        <a:srgbClr val="5538D8"/>
      </a:accent3>
      <a:accent4>
        <a:srgbClr val="264CC6"/>
      </a:accent4>
      <a:accent5>
        <a:srgbClr val="38A1D8"/>
      </a:accent5>
      <a:accent6>
        <a:srgbClr val="23B6AC"/>
      </a:accent6>
      <a:hlink>
        <a:srgbClr val="3F7DBF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10593</TotalTime>
  <Words>744</Words>
  <Application>Microsoft Macintosh PowerPoint</Application>
  <PresentationFormat>ワイド画面</PresentationFormat>
  <Paragraphs>116</Paragraphs>
  <Slides>24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-apple-system</vt:lpstr>
      <vt:lpstr>inherit</vt:lpstr>
      <vt:lpstr>Whitney</vt:lpstr>
      <vt:lpstr>Arial</vt:lpstr>
      <vt:lpstr>Avenir Next LT Pro</vt:lpstr>
      <vt:lpstr>Sitka Banner</vt:lpstr>
      <vt:lpstr>HeadlinesVTI</vt:lpstr>
      <vt:lpstr>ぺあぷろ！</vt:lpstr>
      <vt:lpstr>42Tokyoの 「学び合い」文化を世界に</vt:lpstr>
      <vt:lpstr>ペアプロは素晴らしい文化</vt:lpstr>
      <vt:lpstr>課題</vt:lpstr>
      <vt:lpstr>そこで 「ぺあぷろ！」</vt:lpstr>
      <vt:lpstr>デモ</vt:lpstr>
      <vt:lpstr>PowerPoint プレゼンテーション</vt:lpstr>
      <vt:lpstr>ぺあぷろ！の特徴</vt:lpstr>
      <vt:lpstr>マッチングからチャット、 ビデオ通話まで一気通貫して行える</vt:lpstr>
      <vt:lpstr>ユーザはどんな環境なら安心して使えるか？</vt:lpstr>
      <vt:lpstr>マッチング範囲をコミュニティ  (会社、サークル)に限定し、   「心理的安全性」を保証する</vt:lpstr>
      <vt:lpstr>マッチングポイントによる 教える側、教えられる側 のバランス </vt:lpstr>
      <vt:lpstr>過去のペアプロ履歴による 統計データを表示 </vt:lpstr>
      <vt:lpstr>モチベーション向上と コミュニティの活性化</vt:lpstr>
      <vt:lpstr>全ての機能</vt:lpstr>
      <vt:lpstr>技術</vt:lpstr>
      <vt:lpstr>フロントエンド</vt:lpstr>
      <vt:lpstr>工夫した点1</vt:lpstr>
      <vt:lpstr>工夫した点2</vt:lpstr>
      <vt:lpstr>バックエンド</vt:lpstr>
      <vt:lpstr>工夫した点</vt:lpstr>
      <vt:lpstr>ぺあぷろ！の可能性  想定導入事例</vt:lpstr>
      <vt:lpstr>ぺあぷろ！  の可能性</vt:lpstr>
      <vt:lpstr>ぺあぷろ！で 「学び合い」の 文化を広げよう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ぺあぷろ！</dc:title>
  <dc:creator>taisei13046</dc:creator>
  <cp:lastModifiedBy>taisei13046</cp:lastModifiedBy>
  <cp:revision>48</cp:revision>
  <dcterms:created xsi:type="dcterms:W3CDTF">2022-09-07T03:36:40Z</dcterms:created>
  <dcterms:modified xsi:type="dcterms:W3CDTF">2022-09-15T13:41:24Z</dcterms:modified>
</cp:coreProperties>
</file>