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4"/>
    <p:sldMasterId id="2147483858" r:id="rId5"/>
  </p:sldMasterIdLst>
  <p:notesMasterIdLst>
    <p:notesMasterId r:id="rId21"/>
  </p:notesMasterIdLst>
  <p:handoutMasterIdLst>
    <p:handoutMasterId r:id="rId22"/>
  </p:handoutMasterIdLst>
  <p:sldIdLst>
    <p:sldId id="274" r:id="rId6"/>
    <p:sldId id="289" r:id="rId7"/>
    <p:sldId id="288" r:id="rId8"/>
    <p:sldId id="296" r:id="rId9"/>
    <p:sldId id="297" r:id="rId10"/>
    <p:sldId id="298" r:id="rId11"/>
    <p:sldId id="300" r:id="rId12"/>
    <p:sldId id="301" r:id="rId13"/>
    <p:sldId id="302" r:id="rId14"/>
    <p:sldId id="291" r:id="rId15"/>
    <p:sldId id="299" r:id="rId16"/>
    <p:sldId id="292" r:id="rId17"/>
    <p:sldId id="295" r:id="rId18"/>
    <p:sldId id="293" r:id="rId19"/>
    <p:sldId id="25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Huang" initials="LH" lastIdx="1" clrIdx="0">
    <p:extLst>
      <p:ext uri="{19B8F6BF-5375-455C-9EA6-DF929625EA0E}">
        <p15:presenceInfo xmlns:p15="http://schemas.microsoft.com/office/powerpoint/2012/main" userId="S::lhuang@futurewei.com::e75e5094-024f-4b8f-ad0c-9e1fe5655e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D0A2"/>
    <a:srgbClr val="FF0000"/>
    <a:srgbClr val="EBEB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63686-3706-43E5-B70B-D6D33B741ADA}" v="6" dt="2022-04-27T19:18:13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7" autoAdjust="0"/>
    <p:restoredTop sz="93817" autoAdjust="0"/>
  </p:normalViewPr>
  <p:slideViewPr>
    <p:cSldViewPr snapToGrid="0">
      <p:cViewPr varScale="1">
        <p:scale>
          <a:sx n="107" d="100"/>
          <a:sy n="107" d="100"/>
        </p:scale>
        <p:origin x="7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77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ngni Zhang" userId="17e24230-1e34-4957-bb60-f9ef18a16107" providerId="ADAL" clId="{39363686-3706-43E5-B70B-D6D33B741ADA}"/>
    <pc:docChg chg="undo custSel mod addSld delSld modSld sldOrd">
      <pc:chgData name="Mengni Zhang" userId="17e24230-1e34-4957-bb60-f9ef18a16107" providerId="ADAL" clId="{39363686-3706-43E5-B70B-D6D33B741ADA}" dt="2022-04-27T19:18:55.607" v="4238" actId="20577"/>
      <pc:docMkLst>
        <pc:docMk/>
      </pc:docMkLst>
      <pc:sldChg chg="modSp mod">
        <pc:chgData name="Mengni Zhang" userId="17e24230-1e34-4957-bb60-f9ef18a16107" providerId="ADAL" clId="{39363686-3706-43E5-B70B-D6D33B741ADA}" dt="2022-04-26T20:22:53.329" v="4231" actId="20577"/>
        <pc:sldMkLst>
          <pc:docMk/>
          <pc:sldMk cId="408149034" sldId="256"/>
        </pc:sldMkLst>
        <pc:spChg chg="mod">
          <ac:chgData name="Mengni Zhang" userId="17e24230-1e34-4957-bb60-f9ef18a16107" providerId="ADAL" clId="{39363686-3706-43E5-B70B-D6D33B741ADA}" dt="2022-04-25T21:47:09.912" v="4" actId="20577"/>
          <ac:spMkLst>
            <pc:docMk/>
            <pc:sldMk cId="408149034" sldId="256"/>
            <ac:spMk id="12" creationId="{F9E1816E-136A-4703-A52E-02E9968C5AC1}"/>
          </ac:spMkLst>
        </pc:spChg>
        <pc:spChg chg="mod">
          <ac:chgData name="Mengni Zhang" userId="17e24230-1e34-4957-bb60-f9ef18a16107" providerId="ADAL" clId="{39363686-3706-43E5-B70B-D6D33B741ADA}" dt="2022-04-26T20:22:53.329" v="4231" actId="20577"/>
          <ac:spMkLst>
            <pc:docMk/>
            <pc:sldMk cId="408149034" sldId="256"/>
            <ac:spMk id="13" creationId="{530E1D90-A70F-4287-9EE1-0BACFB566B25}"/>
          </ac:spMkLst>
        </pc:spChg>
      </pc:sldChg>
      <pc:sldChg chg="modSp mod">
        <pc:chgData name="Mengni Zhang" userId="17e24230-1e34-4957-bb60-f9ef18a16107" providerId="ADAL" clId="{39363686-3706-43E5-B70B-D6D33B741ADA}" dt="2022-04-27T19:18:43.128" v="4234" actId="20577"/>
        <pc:sldMkLst>
          <pc:docMk/>
          <pc:sldMk cId="2619588231" sldId="274"/>
        </pc:sldMkLst>
        <pc:spChg chg="mod">
          <ac:chgData name="Mengni Zhang" userId="17e24230-1e34-4957-bb60-f9ef18a16107" providerId="ADAL" clId="{39363686-3706-43E5-B70B-D6D33B741ADA}" dt="2022-04-25T22:44:22.619" v="444" actId="20577"/>
          <ac:spMkLst>
            <pc:docMk/>
            <pc:sldMk cId="2619588231" sldId="274"/>
            <ac:spMk id="2" creationId="{3BEEAD38-A5B2-0542-A3DE-B26E5894EC7B}"/>
          </ac:spMkLst>
        </pc:spChg>
        <pc:spChg chg="mod">
          <ac:chgData name="Mengni Zhang" userId="17e24230-1e34-4957-bb60-f9ef18a16107" providerId="ADAL" clId="{39363686-3706-43E5-B70B-D6D33B741ADA}" dt="2022-04-27T19:18:43.128" v="4234" actId="20577"/>
          <ac:spMkLst>
            <pc:docMk/>
            <pc:sldMk cId="2619588231" sldId="274"/>
            <ac:spMk id="3" creationId="{B8AFAAD0-DEB3-4D4F-907F-0967E880C961}"/>
          </ac:spMkLst>
        </pc:spChg>
      </pc:sldChg>
      <pc:sldChg chg="modSp mod ord">
        <pc:chgData name="Mengni Zhang" userId="17e24230-1e34-4957-bb60-f9ef18a16107" providerId="ADAL" clId="{39363686-3706-43E5-B70B-D6D33B741ADA}" dt="2022-04-26T20:18:22.999" v="3960" actId="20577"/>
        <pc:sldMkLst>
          <pc:docMk/>
          <pc:sldMk cId="1074015378" sldId="275"/>
        </pc:sldMkLst>
        <pc:spChg chg="mod">
          <ac:chgData name="Mengni Zhang" userId="17e24230-1e34-4957-bb60-f9ef18a16107" providerId="ADAL" clId="{39363686-3706-43E5-B70B-D6D33B741ADA}" dt="2022-04-25T22:44:05.818" v="406" actId="20577"/>
          <ac:spMkLst>
            <pc:docMk/>
            <pc:sldMk cId="1074015378" sldId="275"/>
            <ac:spMk id="2" creationId="{3BEEAD38-A5B2-0542-A3DE-B26E5894EC7B}"/>
          </ac:spMkLst>
        </pc:spChg>
        <pc:spChg chg="mod">
          <ac:chgData name="Mengni Zhang" userId="17e24230-1e34-4957-bb60-f9ef18a16107" providerId="ADAL" clId="{39363686-3706-43E5-B70B-D6D33B741ADA}" dt="2022-04-26T20:18:22.999" v="3960" actId="20577"/>
          <ac:spMkLst>
            <pc:docMk/>
            <pc:sldMk cId="1074015378" sldId="275"/>
            <ac:spMk id="3" creationId="{B8AFAAD0-DEB3-4D4F-907F-0967E880C961}"/>
          </ac:spMkLst>
        </pc:spChg>
      </pc:sldChg>
      <pc:sldChg chg="del">
        <pc:chgData name="Mengni Zhang" userId="17e24230-1e34-4957-bb60-f9ef18a16107" providerId="ADAL" clId="{39363686-3706-43E5-B70B-D6D33B741ADA}" dt="2022-04-26T20:07:00.933" v="3207" actId="47"/>
        <pc:sldMkLst>
          <pc:docMk/>
          <pc:sldMk cId="4212954926" sldId="277"/>
        </pc:sldMkLst>
      </pc:sldChg>
      <pc:sldChg chg="del">
        <pc:chgData name="Mengni Zhang" userId="17e24230-1e34-4957-bb60-f9ef18a16107" providerId="ADAL" clId="{39363686-3706-43E5-B70B-D6D33B741ADA}" dt="2022-04-26T20:14:15.354" v="3586" actId="47"/>
        <pc:sldMkLst>
          <pc:docMk/>
          <pc:sldMk cId="4150927715" sldId="278"/>
        </pc:sldMkLst>
      </pc:sldChg>
      <pc:sldChg chg="del">
        <pc:chgData name="Mengni Zhang" userId="17e24230-1e34-4957-bb60-f9ef18a16107" providerId="ADAL" clId="{39363686-3706-43E5-B70B-D6D33B741ADA}" dt="2022-04-26T20:14:35.006" v="3587" actId="47"/>
        <pc:sldMkLst>
          <pc:docMk/>
          <pc:sldMk cId="3744102325" sldId="279"/>
        </pc:sldMkLst>
      </pc:sldChg>
      <pc:sldChg chg="del">
        <pc:chgData name="Mengni Zhang" userId="17e24230-1e34-4957-bb60-f9ef18a16107" providerId="ADAL" clId="{39363686-3706-43E5-B70B-D6D33B741ADA}" dt="2022-04-26T20:14:39.678" v="3588" actId="47"/>
        <pc:sldMkLst>
          <pc:docMk/>
          <pc:sldMk cId="843120678" sldId="280"/>
        </pc:sldMkLst>
      </pc:sldChg>
      <pc:sldChg chg="del">
        <pc:chgData name="Mengni Zhang" userId="17e24230-1e34-4957-bb60-f9ef18a16107" providerId="ADAL" clId="{39363686-3706-43E5-B70B-D6D33B741ADA}" dt="2022-04-26T20:14:42.283" v="3589" actId="47"/>
        <pc:sldMkLst>
          <pc:docMk/>
          <pc:sldMk cId="1772950486" sldId="281"/>
        </pc:sldMkLst>
      </pc:sldChg>
      <pc:sldChg chg="modSp add mod">
        <pc:chgData name="Mengni Zhang" userId="17e24230-1e34-4957-bb60-f9ef18a16107" providerId="ADAL" clId="{39363686-3706-43E5-B70B-D6D33B741ADA}" dt="2022-04-27T19:18:47.210" v="4235" actId="20577"/>
        <pc:sldMkLst>
          <pc:docMk/>
          <pc:sldMk cId="3679788917" sldId="282"/>
        </pc:sldMkLst>
        <pc:spChg chg="mod">
          <ac:chgData name="Mengni Zhang" userId="17e24230-1e34-4957-bb60-f9ef18a16107" providerId="ADAL" clId="{39363686-3706-43E5-B70B-D6D33B741ADA}" dt="2022-04-26T01:07:08.831" v="1939" actId="20577"/>
          <ac:spMkLst>
            <pc:docMk/>
            <pc:sldMk cId="3679788917" sldId="282"/>
            <ac:spMk id="2" creationId="{3BEEAD38-A5B2-0542-A3DE-B26E5894EC7B}"/>
          </ac:spMkLst>
        </pc:spChg>
        <pc:spChg chg="mod">
          <ac:chgData name="Mengni Zhang" userId="17e24230-1e34-4957-bb60-f9ef18a16107" providerId="ADAL" clId="{39363686-3706-43E5-B70B-D6D33B741ADA}" dt="2022-04-27T19:18:47.210" v="4235" actId="20577"/>
          <ac:spMkLst>
            <pc:docMk/>
            <pc:sldMk cId="3679788917" sldId="282"/>
            <ac:spMk id="3" creationId="{B8AFAAD0-DEB3-4D4F-907F-0967E880C961}"/>
          </ac:spMkLst>
        </pc:spChg>
      </pc:sldChg>
      <pc:sldChg chg="modSp add mod">
        <pc:chgData name="Mengni Zhang" userId="17e24230-1e34-4957-bb60-f9ef18a16107" providerId="ADAL" clId="{39363686-3706-43E5-B70B-D6D33B741ADA}" dt="2022-04-27T19:18:49.570" v="4236" actId="20577"/>
        <pc:sldMkLst>
          <pc:docMk/>
          <pc:sldMk cId="1518168183" sldId="283"/>
        </pc:sldMkLst>
        <pc:spChg chg="mod">
          <ac:chgData name="Mengni Zhang" userId="17e24230-1e34-4957-bb60-f9ef18a16107" providerId="ADAL" clId="{39363686-3706-43E5-B70B-D6D33B741ADA}" dt="2022-04-26T01:07:40.752" v="1976" actId="20577"/>
          <ac:spMkLst>
            <pc:docMk/>
            <pc:sldMk cId="1518168183" sldId="283"/>
            <ac:spMk id="2" creationId="{3BEEAD38-A5B2-0542-A3DE-B26E5894EC7B}"/>
          </ac:spMkLst>
        </pc:spChg>
        <pc:spChg chg="mod">
          <ac:chgData name="Mengni Zhang" userId="17e24230-1e34-4957-bb60-f9ef18a16107" providerId="ADAL" clId="{39363686-3706-43E5-B70B-D6D33B741ADA}" dt="2022-04-27T19:18:49.570" v="4236" actId="20577"/>
          <ac:spMkLst>
            <pc:docMk/>
            <pc:sldMk cId="1518168183" sldId="283"/>
            <ac:spMk id="3" creationId="{B8AFAAD0-DEB3-4D4F-907F-0967E880C961}"/>
          </ac:spMkLst>
        </pc:spChg>
      </pc:sldChg>
      <pc:sldChg chg="modSp add mod">
        <pc:chgData name="Mengni Zhang" userId="17e24230-1e34-4957-bb60-f9ef18a16107" providerId="ADAL" clId="{39363686-3706-43E5-B70B-D6D33B741ADA}" dt="2022-04-27T19:18:52.510" v="4237" actId="20577"/>
        <pc:sldMkLst>
          <pc:docMk/>
          <pc:sldMk cId="90239763" sldId="284"/>
        </pc:sldMkLst>
        <pc:spChg chg="mod">
          <ac:chgData name="Mengni Zhang" userId="17e24230-1e34-4957-bb60-f9ef18a16107" providerId="ADAL" clId="{39363686-3706-43E5-B70B-D6D33B741ADA}" dt="2022-04-26T20:02:22.918" v="2618" actId="20577"/>
          <ac:spMkLst>
            <pc:docMk/>
            <pc:sldMk cId="90239763" sldId="284"/>
            <ac:spMk id="2" creationId="{3BEEAD38-A5B2-0542-A3DE-B26E5894EC7B}"/>
          </ac:spMkLst>
        </pc:spChg>
        <pc:spChg chg="mod">
          <ac:chgData name="Mengni Zhang" userId="17e24230-1e34-4957-bb60-f9ef18a16107" providerId="ADAL" clId="{39363686-3706-43E5-B70B-D6D33B741ADA}" dt="2022-04-27T19:18:52.510" v="4237" actId="20577"/>
          <ac:spMkLst>
            <pc:docMk/>
            <pc:sldMk cId="90239763" sldId="284"/>
            <ac:spMk id="3" creationId="{B8AFAAD0-DEB3-4D4F-907F-0967E880C961}"/>
          </ac:spMkLst>
        </pc:spChg>
      </pc:sldChg>
      <pc:sldChg chg="modSp add mod">
        <pc:chgData name="Mengni Zhang" userId="17e24230-1e34-4957-bb60-f9ef18a16107" providerId="ADAL" clId="{39363686-3706-43E5-B70B-D6D33B741ADA}" dt="2022-04-27T19:18:55.607" v="4238" actId="20577"/>
        <pc:sldMkLst>
          <pc:docMk/>
          <pc:sldMk cId="2291857072" sldId="285"/>
        </pc:sldMkLst>
        <pc:spChg chg="mod">
          <ac:chgData name="Mengni Zhang" userId="17e24230-1e34-4957-bb60-f9ef18a16107" providerId="ADAL" clId="{39363686-3706-43E5-B70B-D6D33B741ADA}" dt="2022-04-26T20:15:12.034" v="3614" actId="20577"/>
          <ac:spMkLst>
            <pc:docMk/>
            <pc:sldMk cId="2291857072" sldId="285"/>
            <ac:spMk id="2" creationId="{3BEEAD38-A5B2-0542-A3DE-B26E5894EC7B}"/>
          </ac:spMkLst>
        </pc:spChg>
        <pc:spChg chg="mod">
          <ac:chgData name="Mengni Zhang" userId="17e24230-1e34-4957-bb60-f9ef18a16107" providerId="ADAL" clId="{39363686-3706-43E5-B70B-D6D33B741ADA}" dt="2022-04-27T19:18:55.607" v="4238" actId="20577"/>
          <ac:spMkLst>
            <pc:docMk/>
            <pc:sldMk cId="2291857072" sldId="285"/>
            <ac:spMk id="3" creationId="{B8AFAAD0-DEB3-4D4F-907F-0967E880C96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2B52E1-D314-4B6E-BA3A-CDBCDD444A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EFB19-F2D4-4D47-A3A0-A0A1F66850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54248-2F7D-47AE-BD85-F8655F691659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9B970-498A-4800-AC7A-57CDD1DED6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98AB7-4EAD-42DC-8A8A-ADC86EA4DA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64390-0070-41F6-B2CE-B5B860EA9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67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520C6-56AC-4B6D-AC74-4BFBEC9D514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A6347-9C5C-4498-B753-1DF27CA46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0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1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83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32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09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87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4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7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5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95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5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A6347-9C5C-4498-B753-1DF27CA46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9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07B8-84AD-437B-88E7-3C26A7AF5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886CF-B5AB-48B0-B9E6-0117B8382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186C5-038A-4D44-9842-CD455145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C60D-A9CB-4431-8045-3AF4D31DC1D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D92B8-2FCD-46D5-864D-E6149644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2329C-C197-4374-ACD7-8178B95E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9DC-1773-4ED1-A17D-B41A7B66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67BC-A937-4E7E-9F6D-36E2D876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849AE-6B67-4C65-A41F-5C18B7F47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12917-D859-4342-AF6C-9C995AD2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C60D-A9CB-4431-8045-3AF4D31DC1D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40E5-F325-47BF-8590-5EF9BF10A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E7F66-45ED-4AA2-956C-6C57947C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9DC-1773-4ED1-A17D-B41A7B66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0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6119A9-117C-4EBB-9628-02249C300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AF1C0-799F-4256-BC7B-01ECCBDF3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0F34-C444-4B53-B6B8-5AE32CB4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C60D-A9CB-4431-8045-3AF4D31DC1D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04364-2613-4C8E-B4FD-62CDD51E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B7150-78A2-49C8-976C-5DF285E9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9DC-1773-4ED1-A17D-B41A7B66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1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Futurewei - BLACK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15C283-DE47-4173-9DDA-52D215B49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06" y="2143125"/>
            <a:ext cx="4733293" cy="4733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D0BA7B-B880-415E-9A5F-71B42F0820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16758"/>
            <a:ext cx="3172966" cy="118038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B3696E6-E108-49BD-9D30-6DAABF97E6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2012" y="2834112"/>
            <a:ext cx="7432728" cy="120358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5B05DE4-1D9D-47A1-86EA-CE39F94BF9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2012" y="4189988"/>
            <a:ext cx="7432728" cy="120358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711C357-8A8C-4D59-9F79-52127D796D19}"/>
              </a:ext>
            </a:extLst>
          </p:cNvPr>
          <p:cNvSpPr txBox="1">
            <a:spLocks/>
          </p:cNvSpPr>
          <p:nvPr userDrawn="1"/>
        </p:nvSpPr>
        <p:spPr>
          <a:xfrm>
            <a:off x="1277297" y="6318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FUTUREWEI INTERNAL</a:t>
            </a:r>
          </a:p>
        </p:txBody>
      </p:sp>
    </p:spTree>
    <p:extLst>
      <p:ext uri="{BB962C8B-B14F-4D97-AF65-F5344CB8AC3E}">
        <p14:creationId xmlns:p14="http://schemas.microsoft.com/office/powerpoint/2010/main" val="4494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Futurewei - RE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15C283-DE47-4173-9DDA-52D215B49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06" y="2143125"/>
            <a:ext cx="4733293" cy="4733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24418E-0FDA-4885-AB8A-19A635583F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2143125"/>
            <a:ext cx="4714874" cy="4714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4DB6E2-492B-436F-88FB-271B554F40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16758"/>
            <a:ext cx="3172966" cy="118038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7B52C1A-0247-4994-8D6A-9720A9B2B2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2012" y="2834112"/>
            <a:ext cx="7432728" cy="120358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7ABE81-667F-4B92-B685-B18D90C140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2012" y="4189988"/>
            <a:ext cx="7432728" cy="120358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E30456-AB65-444C-9C0B-F6B67B8CA0C2}"/>
              </a:ext>
            </a:extLst>
          </p:cNvPr>
          <p:cNvSpPr txBox="1">
            <a:spLocks/>
          </p:cNvSpPr>
          <p:nvPr userDrawn="1"/>
        </p:nvSpPr>
        <p:spPr>
          <a:xfrm>
            <a:off x="1277297" y="6318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FUTUREWEI INTERNAL</a:t>
            </a:r>
          </a:p>
        </p:txBody>
      </p:sp>
    </p:spTree>
    <p:extLst>
      <p:ext uri="{BB962C8B-B14F-4D97-AF65-F5344CB8AC3E}">
        <p14:creationId xmlns:p14="http://schemas.microsoft.com/office/powerpoint/2010/main" val="4238395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Expl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>
            <a:extLst>
              <a:ext uri="{FF2B5EF4-FFF2-40B4-BE49-F238E27FC236}">
                <a16:creationId xmlns:a16="http://schemas.microsoft.com/office/drawing/2014/main" id="{96CCBEBB-C7D7-4306-A353-FA6707CAA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6763" cy="5602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9112" y="531863"/>
            <a:ext cx="6629400" cy="1203582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112" y="1887739"/>
            <a:ext cx="6629400" cy="120358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L 形 6">
            <a:extLst>
              <a:ext uri="{FF2B5EF4-FFF2-40B4-BE49-F238E27FC236}">
                <a16:creationId xmlns:a16="http://schemas.microsoft.com/office/drawing/2014/main" id="{14785764-A1FA-42F1-9F0B-DF5427F3A888}"/>
              </a:ext>
            </a:extLst>
          </p:cNvPr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98FA6-3C60-4084-9663-FC568E623B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3" y="5755288"/>
            <a:ext cx="2587422" cy="962551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A13360B-9612-4FD3-B500-4B8DB99ACA13}"/>
              </a:ext>
            </a:extLst>
          </p:cNvPr>
          <p:cNvSpPr txBox="1">
            <a:spLocks/>
          </p:cNvSpPr>
          <p:nvPr userDrawn="1"/>
        </p:nvSpPr>
        <p:spPr>
          <a:xfrm>
            <a:off x="939112" y="6318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FUTUREWEI INTERNAL</a:t>
            </a:r>
          </a:p>
        </p:txBody>
      </p:sp>
    </p:spTree>
    <p:extLst>
      <p:ext uri="{BB962C8B-B14F-4D97-AF65-F5344CB8AC3E}">
        <p14:creationId xmlns:p14="http://schemas.microsoft.com/office/powerpoint/2010/main" val="5665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Intellig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3">
            <a:extLst>
              <a:ext uri="{FF2B5EF4-FFF2-40B4-BE49-F238E27FC236}">
                <a16:creationId xmlns:a16="http://schemas.microsoft.com/office/drawing/2014/main" id="{ACC1B500-7FE0-4EF4-9B6B-A6CD3D8A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6763" cy="5602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9112" y="531863"/>
            <a:ext cx="6629400" cy="1203582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112" y="1887739"/>
            <a:ext cx="4769710" cy="120358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L 形 6">
            <a:extLst>
              <a:ext uri="{FF2B5EF4-FFF2-40B4-BE49-F238E27FC236}">
                <a16:creationId xmlns:a16="http://schemas.microsoft.com/office/drawing/2014/main" id="{14785764-A1FA-42F1-9F0B-DF5427F3A888}"/>
              </a:ext>
            </a:extLst>
          </p:cNvPr>
          <p:cNvSpPr/>
          <p:nvPr userDrawn="1"/>
        </p:nvSpPr>
        <p:spPr>
          <a:xfrm rot="5400000">
            <a:off x="5810958" y="263194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E04AF9-BAC3-4435-9EBE-B0C9B84EDB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3" y="5755288"/>
            <a:ext cx="2587422" cy="962551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D2B30B1-C366-4E9A-8D55-D26CF3DEA52B}"/>
              </a:ext>
            </a:extLst>
          </p:cNvPr>
          <p:cNvSpPr txBox="1">
            <a:spLocks/>
          </p:cNvSpPr>
          <p:nvPr userDrawn="1"/>
        </p:nvSpPr>
        <p:spPr>
          <a:xfrm>
            <a:off x="939112" y="6318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FUTUREWEI INTERNAL</a:t>
            </a:r>
          </a:p>
        </p:txBody>
      </p:sp>
    </p:spTree>
    <p:extLst>
      <p:ext uri="{BB962C8B-B14F-4D97-AF65-F5344CB8AC3E}">
        <p14:creationId xmlns:p14="http://schemas.microsoft.com/office/powerpoint/2010/main" val="3757653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Bea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>
            <a:extLst>
              <a:ext uri="{FF2B5EF4-FFF2-40B4-BE49-F238E27FC236}">
                <a16:creationId xmlns:a16="http://schemas.microsoft.com/office/drawing/2014/main" id="{60E69E37-96B1-4E41-AF75-35921026E2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2" b="14078"/>
          <a:stretch/>
        </p:blipFill>
        <p:spPr>
          <a:xfrm>
            <a:off x="0" y="0"/>
            <a:ext cx="12196996" cy="5602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112" y="531863"/>
            <a:ext cx="6629400" cy="120358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112" y="1887739"/>
            <a:ext cx="6629400" cy="120358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L 形 6">
            <a:extLst>
              <a:ext uri="{FF2B5EF4-FFF2-40B4-BE49-F238E27FC236}">
                <a16:creationId xmlns:a16="http://schemas.microsoft.com/office/drawing/2014/main" id="{14785764-A1FA-42F1-9F0B-DF5427F3A888}"/>
              </a:ext>
            </a:extLst>
          </p:cNvPr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747DC0-21C0-4DDF-9019-3BD21FDC74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3" y="5755288"/>
            <a:ext cx="2587422" cy="962551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082D9E-C293-4F46-93EA-3E362F459B81}"/>
              </a:ext>
            </a:extLst>
          </p:cNvPr>
          <p:cNvSpPr txBox="1">
            <a:spLocks/>
          </p:cNvSpPr>
          <p:nvPr userDrawn="1"/>
        </p:nvSpPr>
        <p:spPr>
          <a:xfrm>
            <a:off x="939112" y="6318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FUTUREWEI INTERNAL</a:t>
            </a:r>
          </a:p>
        </p:txBody>
      </p:sp>
    </p:spTree>
    <p:extLst>
      <p:ext uri="{BB962C8B-B14F-4D97-AF65-F5344CB8AC3E}">
        <p14:creationId xmlns:p14="http://schemas.microsoft.com/office/powerpoint/2010/main" val="145767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Inno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757A6291-4F8E-49EB-A813-1DE599B708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6763" cy="5602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9112" y="531863"/>
            <a:ext cx="6087764" cy="120358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112" y="1887739"/>
            <a:ext cx="4909753" cy="120358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L 形 6">
            <a:extLst>
              <a:ext uri="{FF2B5EF4-FFF2-40B4-BE49-F238E27FC236}">
                <a16:creationId xmlns:a16="http://schemas.microsoft.com/office/drawing/2014/main" id="{14785764-A1FA-42F1-9F0B-DF5427F3A888}"/>
              </a:ext>
            </a:extLst>
          </p:cNvPr>
          <p:cNvSpPr/>
          <p:nvPr userDrawn="1"/>
        </p:nvSpPr>
        <p:spPr>
          <a:xfrm rot="5400000">
            <a:off x="6008667" y="2381837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0F5ECA-6ACC-4ADB-93E9-2CD095E3AF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3" y="5755288"/>
            <a:ext cx="2587422" cy="962551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F5ED4C8-B52B-439F-9561-A5296ABBD05E}"/>
              </a:ext>
            </a:extLst>
          </p:cNvPr>
          <p:cNvSpPr txBox="1">
            <a:spLocks/>
          </p:cNvSpPr>
          <p:nvPr userDrawn="1"/>
        </p:nvSpPr>
        <p:spPr>
          <a:xfrm>
            <a:off x="939112" y="6318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FUTUREWEI INTERNAL</a:t>
            </a:r>
          </a:p>
        </p:txBody>
      </p:sp>
    </p:spTree>
    <p:extLst>
      <p:ext uri="{BB962C8B-B14F-4D97-AF65-F5344CB8AC3E}">
        <p14:creationId xmlns:p14="http://schemas.microsoft.com/office/powerpoint/2010/main" val="2487703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9">
            <a:extLst>
              <a:ext uri="{FF2B5EF4-FFF2-40B4-BE49-F238E27FC236}">
                <a16:creationId xmlns:a16="http://schemas.microsoft.com/office/drawing/2014/main" id="{9ADE69FA-CEA6-41D6-98A1-DBEA06922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03" y="0"/>
            <a:ext cx="12201065" cy="5602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9112" y="531863"/>
            <a:ext cx="6629400" cy="120358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112" y="1887739"/>
            <a:ext cx="6629400" cy="120358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0" name="L 形 7">
            <a:extLst>
              <a:ext uri="{FF2B5EF4-FFF2-40B4-BE49-F238E27FC236}">
                <a16:creationId xmlns:a16="http://schemas.microsoft.com/office/drawing/2014/main" id="{FDAEED12-1287-4EA3-8CAA-1E0DD872515C}"/>
              </a:ext>
            </a:extLst>
          </p:cNvPr>
          <p:cNvSpPr/>
          <p:nvPr userDrawn="1"/>
        </p:nvSpPr>
        <p:spPr>
          <a:xfrm rot="10800000">
            <a:off x="10502896" y="1522948"/>
            <a:ext cx="717936" cy="701032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369094-64E7-4898-9C74-8E39D33F5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3" y="5755288"/>
            <a:ext cx="2587422" cy="962551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8A7EEC-4F7A-4C60-8B07-DD3955117880}"/>
              </a:ext>
            </a:extLst>
          </p:cNvPr>
          <p:cNvSpPr txBox="1">
            <a:spLocks/>
          </p:cNvSpPr>
          <p:nvPr userDrawn="1"/>
        </p:nvSpPr>
        <p:spPr>
          <a:xfrm>
            <a:off x="939112" y="6318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FUTUREWEI INTERNAL</a:t>
            </a:r>
          </a:p>
        </p:txBody>
      </p:sp>
    </p:spTree>
    <p:extLst>
      <p:ext uri="{BB962C8B-B14F-4D97-AF65-F5344CB8AC3E}">
        <p14:creationId xmlns:p14="http://schemas.microsoft.com/office/powerpoint/2010/main" val="288553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Asc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FD8E7476-2E49-46F1-9033-CA73A478D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5" r="2034" b="5607"/>
          <a:stretch/>
        </p:blipFill>
        <p:spPr>
          <a:xfrm>
            <a:off x="1" y="-36206"/>
            <a:ext cx="12196763" cy="5638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9112" y="531863"/>
            <a:ext cx="6629400" cy="1203582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112" y="1887739"/>
            <a:ext cx="6629400" cy="120358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L 形 6">
            <a:extLst>
              <a:ext uri="{FF2B5EF4-FFF2-40B4-BE49-F238E27FC236}">
                <a16:creationId xmlns:a16="http://schemas.microsoft.com/office/drawing/2014/main" id="{14785764-A1FA-42F1-9F0B-DF5427F3A888}"/>
              </a:ext>
            </a:extLst>
          </p:cNvPr>
          <p:cNvSpPr/>
          <p:nvPr userDrawn="1"/>
        </p:nvSpPr>
        <p:spPr>
          <a:xfrm rot="5400000">
            <a:off x="7853942" y="1726993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634466-EA65-4AEC-9B69-ACF50DA85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83" y="5755288"/>
            <a:ext cx="2587422" cy="962551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BF8CD66-4D0A-4109-BDCF-BA00FF3F6892}"/>
              </a:ext>
            </a:extLst>
          </p:cNvPr>
          <p:cNvSpPr txBox="1">
            <a:spLocks/>
          </p:cNvSpPr>
          <p:nvPr userDrawn="1"/>
        </p:nvSpPr>
        <p:spPr>
          <a:xfrm>
            <a:off x="939112" y="6318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FUTUREWEI INTERNAL</a:t>
            </a:r>
          </a:p>
        </p:txBody>
      </p:sp>
    </p:spTree>
    <p:extLst>
      <p:ext uri="{BB962C8B-B14F-4D97-AF65-F5344CB8AC3E}">
        <p14:creationId xmlns:p14="http://schemas.microsoft.com/office/powerpoint/2010/main" val="51734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21C7F-C0CE-44D1-A09E-926D8FE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C1F92-99A4-47FE-BD3A-0DCAFF6EE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06BF-D7B3-4281-9B86-8147A17E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C60D-A9CB-4431-8045-3AF4D31DC1D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D9699-E0C3-428F-8E39-53D3A2E9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5776-6FBF-4EA2-A84F-A63B112B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9DC-1773-4ED1-A17D-B41A7B66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05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- Futurewei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D9DDC7-2BB8-4443-A3BF-5B037CF51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714597"/>
            <a:ext cx="3172967" cy="11803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15C283-DE47-4173-9DDA-52D215B490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06" y="2143125"/>
            <a:ext cx="4733293" cy="473329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B3696E6-E108-49BD-9D30-6DAABF97E6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2012" y="2827209"/>
            <a:ext cx="7432728" cy="120358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5B05DE4-1D9D-47A1-86EA-CE39F94BF9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2012" y="4183085"/>
            <a:ext cx="7432728" cy="120358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Author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751EBC-9F1A-4941-8D99-745472C1E894}"/>
              </a:ext>
            </a:extLst>
          </p:cNvPr>
          <p:cNvSpPr txBox="1">
            <a:spLocks/>
          </p:cNvSpPr>
          <p:nvPr userDrawn="1"/>
        </p:nvSpPr>
        <p:spPr>
          <a:xfrm>
            <a:off x="1277297" y="6318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FUTUREWEI INTERNAL</a:t>
            </a:r>
          </a:p>
        </p:txBody>
      </p:sp>
    </p:spTree>
    <p:extLst>
      <p:ext uri="{BB962C8B-B14F-4D97-AF65-F5344CB8AC3E}">
        <p14:creationId xmlns:p14="http://schemas.microsoft.com/office/powerpoint/2010/main" val="275458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EEAC-BB0A-4A44-B941-17917C98F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0D976-444B-2743-807C-85FF5BD98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F9C9-89AA-984D-B5E4-99DD9444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7D8-9F21-1144-9E7C-42FDB70A080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C088-F15E-C14E-B881-BC86A6EF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E57C4-E940-564A-8964-AA01919A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532-1AA1-4B46-A879-0F562F6C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4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0027-386A-E748-8265-1317C985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5FED9-5149-1E49-8EB8-E5DF7D7A4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08619-B788-4944-BDE4-E4CF2B21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7D8-9F21-1144-9E7C-42FDB70A080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794B-811E-A94C-8669-A773D96B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AE984-D260-FC4D-8C4C-656C9074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532-1AA1-4B46-A879-0F562F6C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5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84C2-7D6E-2341-BF9D-4D657CEA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F616B-0347-AC45-AEE1-75FFD2F89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50D47-4723-7743-ADC4-D7F966BB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7D8-9F21-1144-9E7C-42FDB70A080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FC88D-C01F-1B44-8206-57D387A4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14546-8686-624E-8148-F9410465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532-1AA1-4B46-A879-0F562F6C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3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44A7-FD64-5E45-AEBF-321F0A29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21DF-C6EB-D046-9211-440521EE6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F8DB4-0D7A-ED4F-9096-0D73AC686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E1290-EF6D-A54E-B0DB-67D79997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7D8-9F21-1144-9E7C-42FDB70A080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BBABA-6792-4842-8D13-BC48C777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68666-3CE8-F348-B77F-469375E3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532-1AA1-4B46-A879-0F562F6C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90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E167B-680F-5B41-A9B6-672A7287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A115C-1E66-AF49-923A-506582000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4FFBC-B018-4143-BC52-3E19592CB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19F8A-4F81-9C4B-8474-256341C66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FB28E-AE62-6741-8387-F583C9145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8A82B-0E17-6F4E-BB64-7732646B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7D8-9F21-1144-9E7C-42FDB70A080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7B541-EF68-3142-849C-3DF5A9F1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C9E95-E2C4-3A42-B9EB-9EBB3049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532-1AA1-4B46-A879-0F562F6C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99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869D-BE32-A74A-AFC2-953357E4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CED7C-D58A-F640-807F-D109DAAA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7D8-9F21-1144-9E7C-42FDB70A080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8A082-B929-D742-8036-C72F1AA3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BFB32-8010-4046-A61D-B792A922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532-1AA1-4B46-A879-0F562F6C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5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5D14E-15F3-2646-8D1E-D5EC7B06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7D8-9F21-1144-9E7C-42FDB70A080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6484C-7381-5F4F-9385-41D5091B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36156-E597-1D4D-A3BD-74DCDE2C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532-1AA1-4B46-A879-0F562F6C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41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8CDA-67C0-854A-BD87-67909A02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B7666-4080-5242-B59D-DA89AD6EF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26ED8-39C7-B544-B155-E189763C8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D3819-742A-2847-8729-A7649EA4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7D8-9F21-1144-9E7C-42FDB70A080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66D74-D6B5-7A4A-BB05-A36A5BEF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A3829-4F5C-5E43-8E46-CA0A547D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532-1AA1-4B46-A879-0F562F6C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4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5C6C-5255-FB44-988D-BBF226FE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3C700-85BF-E34D-B1E4-517D8848C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6D753-1A28-934F-BC3C-CBE6599B0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1B2CA-F2C4-344D-86CE-A756F720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7D8-9F21-1144-9E7C-42FDB70A080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EBFC8-340D-4D47-965C-E0E8364D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D588B-AAD9-364B-B1FD-9B2F766F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532-1AA1-4B46-A879-0F562F6C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1B0A-02DC-4490-A208-F9CAE47F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0F252-ECB0-440B-8A16-941782240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99C53-9BC9-4243-9DB2-8BC02C82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C60D-A9CB-4431-8045-3AF4D31DC1D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A3995-606E-4BB6-A9A4-748D440F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1D9D4-6A78-4118-A258-F82647F53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9DC-1773-4ED1-A17D-B41A7B66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59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3BED-5893-424C-9E26-A9EB49D7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93792-213F-BD47-8966-394796522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D616F-C8FD-F945-AFB2-1C943046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7D8-9F21-1144-9E7C-42FDB70A080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1DB6A-F26D-5C4D-A069-1A251F77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48E96-90F8-C343-8BC0-3640166A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532-1AA1-4B46-A879-0F562F6C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94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C4D745-CE85-D543-8A54-0F3D53A9C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98183-AC1D-8140-8EEE-87A03874C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48174-7F58-3D4F-A8E8-8BA291F1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87D8-9F21-1144-9E7C-42FDB70A080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1439-0966-FD47-B1C0-0AA6AC9F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AE479-B877-1347-9CC2-65A3F706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F532-1AA1-4B46-A879-0F562F6C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6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387A-2CB4-494F-9907-360CF3E0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91443-D7C0-4C08-B62C-C748E48B5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A4ACC-6E04-41EE-A5A8-50FB84CBB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1EB17-26E7-44B5-BBBC-17DEE339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C60D-A9CB-4431-8045-3AF4D31DC1D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2A0FA-BD0C-4530-9943-A7DE4EE9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B9C44-86D6-4F43-9A8A-7CE267F6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9DC-1773-4ED1-A17D-B41A7B66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A2C6-B833-47B2-A21E-A6CAFAD8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9313C-7D01-4863-80B6-E3742AF01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A9CDB-6072-4BEE-9955-BF79FD4FF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F8CA5-11CA-4C1B-860C-4EF6D86AD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86A43D-2846-41B4-B243-C00B952A9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DB32B-D368-4AB7-85E6-724B0DAC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C60D-A9CB-4431-8045-3AF4D31DC1D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7D8B56-9EF3-461A-AB66-F0BE7BF7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F3A56-474B-4C6D-AFA2-EAD824E6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9DC-1773-4ED1-A17D-B41A7B66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6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8B59-F7E3-4706-8F77-E5174D7B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A53585-8B04-48D7-9E31-62B38256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C60D-A9CB-4431-8045-3AF4D31DC1D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729B7-D44D-4045-8E27-06345EED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A5691-45E0-482F-9295-E6B9647A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9DC-1773-4ED1-A17D-B41A7B66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8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D32342-B39E-453B-8A01-25ED1F86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C60D-A9CB-4431-8045-3AF4D31DC1D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2FB47-346A-4CD5-90B8-C496A6A4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72F4B-E0F8-4BC7-A3D3-B2B8F599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9DC-1773-4ED1-A17D-B41A7B66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5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A4DE0-3917-457B-936A-E148E8E79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34BEA-BE07-44A4-803F-7FFA1E7F4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59FA9-6088-45D6-97D5-53B2DA833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10435-FA59-4F9F-A245-DB503A42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C60D-A9CB-4431-8045-3AF4D31DC1D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89F2E-9493-4D38-9058-B70462E8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7797F-547F-4E38-BE3C-2F032E65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9DC-1773-4ED1-A17D-B41A7B66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9804-2C78-4AFE-BF4B-EE84DC39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17B07-287A-4EF4-8710-97C777A64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9C63F-FD5D-4766-9B20-FCAE93EB3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593AB-9436-4E81-8DE8-5D7C62FE9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C60D-A9CB-4431-8045-3AF4D31DC1D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3D79A-DF88-4588-A62C-6F0EC4EA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850C0-A7D1-4F3A-8858-C12EDF34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59DC-1773-4ED1-A17D-B41A7B66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5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6853E-9D6E-4773-A9FF-113DFBF7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A53C4-2004-48E1-AEBE-803B3375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9E62-7CFC-4B1C-842A-BF4D5498E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C60D-A9CB-4431-8045-3AF4D31DC1D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1AE02-A8FC-492A-A77B-874538757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2527C-9CF1-45AC-A76B-0587EEF59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C59DC-1773-4ED1-A17D-B41A7B665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4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718" r:id="rId12"/>
    <p:sldLayoutId id="2147483719" r:id="rId13"/>
    <p:sldLayoutId id="2147483649" r:id="rId14"/>
    <p:sldLayoutId id="2147483703" r:id="rId15"/>
    <p:sldLayoutId id="2147483709" r:id="rId16"/>
    <p:sldLayoutId id="2147483705" r:id="rId17"/>
    <p:sldLayoutId id="2147483706" r:id="rId18"/>
    <p:sldLayoutId id="2147483707" r:id="rId19"/>
    <p:sldLayoutId id="214748385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B4BE4-AFA2-3048-A7C5-96F032A7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2C8AB-5758-C34C-98B8-BAAE57B31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B7AC4-6AB7-F242-AEE8-541999BFB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787D8-9F21-1144-9E7C-42FDB70A080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24A1F-B593-B54F-8C62-3B29ECC37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C6103-A6AB-0A48-99B4-FAE3471FF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F532-1AA1-4B46-A879-0F562F6C0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3">
            <a:extLst>
              <a:ext uri="{FF2B5EF4-FFF2-40B4-BE49-F238E27FC236}">
                <a16:creationId xmlns:a16="http://schemas.microsoft.com/office/drawing/2014/main" id="{EF3E9D59-82A0-6596-FEDC-EE43CBFC10B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659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95957"/>
                </a:solidFill>
                <a:effectLst/>
                <a:uLnTx/>
                <a:uFillTx/>
                <a:latin typeface="Arial"/>
                <a:ea typeface="Microsoft YaHei"/>
                <a:cs typeface="+mj-cs"/>
              </a:rPr>
              <a:t>Cloud Lab Open-Source Projects &amp; Planning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4AA4D6AD-6C0B-B4DC-FF37-33142D494113}"/>
              </a:ext>
            </a:extLst>
          </p:cNvPr>
          <p:cNvCxnSpPr>
            <a:cxnSpLocks/>
          </p:cNvCxnSpPr>
          <p:nvPr/>
        </p:nvCxnSpPr>
        <p:spPr>
          <a:xfrm>
            <a:off x="-3705" y="690579"/>
            <a:ext cx="12195705" cy="0"/>
          </a:xfrm>
          <a:prstGeom prst="line">
            <a:avLst/>
          </a:prstGeom>
          <a:noFill/>
          <a:ln w="444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sp>
        <p:nvSpPr>
          <p:cNvPr id="98" name="Title 3">
            <a:extLst>
              <a:ext uri="{FF2B5EF4-FFF2-40B4-BE49-F238E27FC236}">
                <a16:creationId xmlns:a16="http://schemas.microsoft.com/office/drawing/2014/main" id="{9FD7D8FA-7016-0D67-822C-C9609196D7B3}"/>
              </a:ext>
            </a:extLst>
          </p:cNvPr>
          <p:cNvSpPr txBox="1">
            <a:spLocks/>
          </p:cNvSpPr>
          <p:nvPr/>
        </p:nvSpPr>
        <p:spPr>
          <a:xfrm>
            <a:off x="1" y="825152"/>
            <a:ext cx="12192000" cy="578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1800" b="1" dirty="0">
                <a:solidFill>
                  <a:srgbClr val="002060"/>
                </a:solidFill>
                <a:latin typeface="Arial"/>
                <a:ea typeface="Microsoft YaHei"/>
              </a:rPr>
              <a:t>Through open source &amp; open collaboration, research and design advanced technologies &amp; solutions to solve big technical challenges and improve competitive advantages in cloud computing</a:t>
            </a:r>
            <a:endParaRPr lang="en-US" altLang="zh-CN" sz="2100" b="1" dirty="0">
              <a:solidFill>
                <a:srgbClr val="002060"/>
              </a:solidFill>
              <a:latin typeface="Arial"/>
              <a:ea typeface="Microsoft YaHe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F9010D7-A596-8C8A-B87D-9F4E3B2DC901}"/>
              </a:ext>
            </a:extLst>
          </p:cNvPr>
          <p:cNvSpPr/>
          <p:nvPr/>
        </p:nvSpPr>
        <p:spPr>
          <a:xfrm>
            <a:off x="4185396" y="1624178"/>
            <a:ext cx="3855747" cy="382476"/>
          </a:xfrm>
          <a:prstGeom prst="rect">
            <a:avLst/>
          </a:prstGeom>
          <a:gradFill rotWithShape="1">
            <a:gsLst>
              <a:gs pos="0">
                <a:srgbClr val="DDDDDD">
                  <a:lumMod val="110000"/>
                  <a:satMod val="105000"/>
                  <a:tint val="67000"/>
                </a:srgbClr>
              </a:gs>
              <a:gs pos="50000">
                <a:srgbClr val="DDDDDD">
                  <a:lumMod val="105000"/>
                  <a:satMod val="103000"/>
                  <a:tint val="73000"/>
                </a:srgbClr>
              </a:gs>
              <a:gs pos="100000">
                <a:srgbClr val="DDDDDD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DDDDD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Projects &amp; Planning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A43AC53-56F8-39A5-D328-4A00FC424819}"/>
              </a:ext>
            </a:extLst>
          </p:cNvPr>
          <p:cNvSpPr/>
          <p:nvPr/>
        </p:nvSpPr>
        <p:spPr>
          <a:xfrm>
            <a:off x="1390946" y="2613079"/>
            <a:ext cx="2042351" cy="389621"/>
          </a:xfrm>
          <a:prstGeom prst="rect">
            <a:avLst/>
          </a:prstGeom>
          <a:gradFill rotWithShape="1">
            <a:gsLst>
              <a:gs pos="0">
                <a:srgbClr val="DDDDDD">
                  <a:lumMod val="110000"/>
                  <a:satMod val="105000"/>
                  <a:tint val="67000"/>
                </a:srgbClr>
              </a:gs>
              <a:gs pos="50000">
                <a:srgbClr val="DDDDDD">
                  <a:lumMod val="105000"/>
                  <a:satMod val="103000"/>
                  <a:tint val="73000"/>
                </a:srgbClr>
              </a:gs>
              <a:gs pos="100000">
                <a:srgbClr val="DDDDDD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DDDDD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Centaurus Compute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A3F0D26-0789-D705-E58B-B280B34EB57A}"/>
              </a:ext>
            </a:extLst>
          </p:cNvPr>
          <p:cNvSpPr/>
          <p:nvPr/>
        </p:nvSpPr>
        <p:spPr>
          <a:xfrm>
            <a:off x="3857831" y="2595309"/>
            <a:ext cx="2032970" cy="397419"/>
          </a:xfrm>
          <a:prstGeom prst="rect">
            <a:avLst/>
          </a:prstGeom>
          <a:gradFill rotWithShape="1">
            <a:gsLst>
              <a:gs pos="0">
                <a:srgbClr val="DDDDDD">
                  <a:lumMod val="110000"/>
                  <a:satMod val="105000"/>
                  <a:tint val="67000"/>
                </a:srgbClr>
              </a:gs>
              <a:gs pos="50000">
                <a:srgbClr val="DDDDDD">
                  <a:lumMod val="105000"/>
                  <a:satMod val="103000"/>
                  <a:tint val="73000"/>
                </a:srgbClr>
              </a:gs>
              <a:gs pos="100000">
                <a:srgbClr val="DDDDDD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DDDDD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Centaurus Network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78D24E6-D0E6-413E-313A-DBCBEE37A94A}"/>
              </a:ext>
            </a:extLst>
          </p:cNvPr>
          <p:cNvSpPr/>
          <p:nvPr/>
        </p:nvSpPr>
        <p:spPr>
          <a:xfrm>
            <a:off x="6213400" y="2594007"/>
            <a:ext cx="2092007" cy="389621"/>
          </a:xfrm>
          <a:prstGeom prst="rect">
            <a:avLst/>
          </a:prstGeom>
          <a:gradFill rotWithShape="1">
            <a:gsLst>
              <a:gs pos="0">
                <a:srgbClr val="DDDDDD">
                  <a:lumMod val="110000"/>
                  <a:satMod val="105000"/>
                  <a:tint val="67000"/>
                </a:srgbClr>
              </a:gs>
              <a:gs pos="50000">
                <a:srgbClr val="DDDDDD">
                  <a:lumMod val="105000"/>
                  <a:satMod val="103000"/>
                  <a:tint val="73000"/>
                </a:srgbClr>
              </a:gs>
              <a:gs pos="100000">
                <a:srgbClr val="DDDDDD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DDDDD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Centaurus AI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0498BCE-5FCA-D27E-75B1-4FE96DD92E58}"/>
              </a:ext>
            </a:extLst>
          </p:cNvPr>
          <p:cNvSpPr/>
          <p:nvPr/>
        </p:nvSpPr>
        <p:spPr>
          <a:xfrm>
            <a:off x="8998380" y="2577346"/>
            <a:ext cx="2112983" cy="413957"/>
          </a:xfrm>
          <a:prstGeom prst="rect">
            <a:avLst/>
          </a:prstGeom>
          <a:gradFill rotWithShape="1">
            <a:gsLst>
              <a:gs pos="0">
                <a:srgbClr val="DDDDDD">
                  <a:lumMod val="110000"/>
                  <a:satMod val="105000"/>
                  <a:tint val="67000"/>
                </a:srgbClr>
              </a:gs>
              <a:gs pos="50000">
                <a:srgbClr val="DDDDDD">
                  <a:lumMod val="105000"/>
                  <a:satMod val="103000"/>
                  <a:tint val="73000"/>
                </a:srgbClr>
              </a:gs>
              <a:gs pos="100000">
                <a:srgbClr val="DDDDDD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DDDDD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Cloud Storage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EED3C1B5-A58A-9E55-661B-DC4C7348A93F}"/>
              </a:ext>
            </a:extLst>
          </p:cNvPr>
          <p:cNvSpPr/>
          <p:nvPr/>
        </p:nvSpPr>
        <p:spPr>
          <a:xfrm>
            <a:off x="1978379" y="4742865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Distributed Scheduling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2C38501C-7477-A72B-8474-93BEC0B0D285}"/>
              </a:ext>
            </a:extLst>
          </p:cNvPr>
          <p:cNvSpPr/>
          <p:nvPr/>
        </p:nvSpPr>
        <p:spPr>
          <a:xfrm>
            <a:off x="1978380" y="5247352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SLO Cloud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45F814C1-404E-5973-9699-7B9C3B053C05}"/>
              </a:ext>
            </a:extLst>
          </p:cNvPr>
          <p:cNvSpPr/>
          <p:nvPr/>
        </p:nvSpPr>
        <p:spPr>
          <a:xfrm>
            <a:off x="1976953" y="4234423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Container Runtime &amp; Virtualization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A0929D39-31AE-FB9C-1569-603D9D1B3C56}"/>
              </a:ext>
            </a:extLst>
          </p:cNvPr>
          <p:cNvSpPr/>
          <p:nvPr/>
        </p:nvSpPr>
        <p:spPr>
          <a:xfrm>
            <a:off x="1976952" y="3734511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Edge Serverless Computing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3971DEB-8713-2496-00E9-A023F3EBE34E}"/>
              </a:ext>
            </a:extLst>
          </p:cNvPr>
          <p:cNvSpPr/>
          <p:nvPr/>
        </p:nvSpPr>
        <p:spPr>
          <a:xfrm>
            <a:off x="1966983" y="3200120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Region less Platform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F8DD097-19BA-8DD6-61F9-F26C02E61698}"/>
              </a:ext>
            </a:extLst>
          </p:cNvPr>
          <p:cNvCxnSpPr>
            <a:cxnSpLocks/>
          </p:cNvCxnSpPr>
          <p:nvPr/>
        </p:nvCxnSpPr>
        <p:spPr>
          <a:xfrm>
            <a:off x="1615898" y="3005113"/>
            <a:ext cx="23531" cy="3400515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33E58D7-0E68-F5F4-DC7C-FA5D3ED67893}"/>
              </a:ext>
            </a:extLst>
          </p:cNvPr>
          <p:cNvCxnSpPr>
            <a:cxnSpLocks/>
            <a:endCxn id="110" idx="1"/>
          </p:cNvCxnSpPr>
          <p:nvPr/>
        </p:nvCxnSpPr>
        <p:spPr>
          <a:xfrm>
            <a:off x="1605927" y="3378358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208B2CF-1316-ABD6-A9F8-A9FA8290E5C7}"/>
              </a:ext>
            </a:extLst>
          </p:cNvPr>
          <p:cNvCxnSpPr>
            <a:cxnSpLocks/>
          </p:cNvCxnSpPr>
          <p:nvPr/>
        </p:nvCxnSpPr>
        <p:spPr>
          <a:xfrm>
            <a:off x="1613045" y="3915319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BD36EF8-30DD-6787-9926-0DEDEAFE4B23}"/>
              </a:ext>
            </a:extLst>
          </p:cNvPr>
          <p:cNvCxnSpPr>
            <a:cxnSpLocks/>
          </p:cNvCxnSpPr>
          <p:nvPr/>
        </p:nvCxnSpPr>
        <p:spPr>
          <a:xfrm>
            <a:off x="1621591" y="4410973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D471012-114F-B4DC-7F7C-AD2FEE968ACB}"/>
              </a:ext>
            </a:extLst>
          </p:cNvPr>
          <p:cNvCxnSpPr>
            <a:cxnSpLocks/>
          </p:cNvCxnSpPr>
          <p:nvPr/>
        </p:nvCxnSpPr>
        <p:spPr>
          <a:xfrm>
            <a:off x="1621591" y="4921103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ECCC2E2-18B3-9DD0-F1B7-533DCAF87B4A}"/>
              </a:ext>
            </a:extLst>
          </p:cNvPr>
          <p:cNvCxnSpPr>
            <a:cxnSpLocks/>
          </p:cNvCxnSpPr>
          <p:nvPr/>
        </p:nvCxnSpPr>
        <p:spPr>
          <a:xfrm>
            <a:off x="1623857" y="5425590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3B08090B-4872-6932-141F-8EFAF018C70B}"/>
              </a:ext>
            </a:extLst>
          </p:cNvPr>
          <p:cNvCxnSpPr>
            <a:cxnSpLocks/>
            <a:stCxn id="100" idx="2"/>
            <a:endCxn id="101" idx="0"/>
          </p:cNvCxnSpPr>
          <p:nvPr/>
        </p:nvCxnSpPr>
        <p:spPr>
          <a:xfrm rot="5400000">
            <a:off x="3959484" y="459292"/>
            <a:ext cx="606425" cy="3701148"/>
          </a:xfrm>
          <a:prstGeom prst="bentConnector3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35FC014B-1EA8-D952-1F68-C427A508A707}"/>
              </a:ext>
            </a:extLst>
          </p:cNvPr>
          <p:cNvCxnSpPr>
            <a:cxnSpLocks/>
            <a:stCxn id="100" idx="2"/>
            <a:endCxn id="102" idx="0"/>
          </p:cNvCxnSpPr>
          <p:nvPr/>
        </p:nvCxnSpPr>
        <p:spPr>
          <a:xfrm rot="5400000">
            <a:off x="5199466" y="1681504"/>
            <a:ext cx="588655" cy="123895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5C803B32-B61A-E30A-F7F4-34B6A9BA5017}"/>
              </a:ext>
            </a:extLst>
          </p:cNvPr>
          <p:cNvCxnSpPr>
            <a:cxnSpLocks/>
            <a:stCxn id="100" idx="2"/>
            <a:endCxn id="103" idx="0"/>
          </p:cNvCxnSpPr>
          <p:nvPr/>
        </p:nvCxnSpPr>
        <p:spPr>
          <a:xfrm rot="16200000" flipH="1">
            <a:off x="6392661" y="1727263"/>
            <a:ext cx="587353" cy="114613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A2275627-DCE0-7087-2938-11E9FBC7385E}"/>
              </a:ext>
            </a:extLst>
          </p:cNvPr>
          <p:cNvCxnSpPr>
            <a:cxnSpLocks/>
            <a:stCxn id="100" idx="2"/>
            <a:endCxn id="104" idx="0"/>
          </p:cNvCxnSpPr>
          <p:nvPr/>
        </p:nvCxnSpPr>
        <p:spPr>
          <a:xfrm rot="16200000" flipH="1">
            <a:off x="7798725" y="321199"/>
            <a:ext cx="570692" cy="3941602"/>
          </a:xfrm>
          <a:prstGeom prst="bentConnector3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131004B8-1E7B-F051-A523-549D9B5F253E}"/>
              </a:ext>
            </a:extLst>
          </p:cNvPr>
          <p:cNvSpPr/>
          <p:nvPr/>
        </p:nvSpPr>
        <p:spPr>
          <a:xfrm>
            <a:off x="4445852" y="4750819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Smart NIC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Acceleration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2C07BA51-53F1-76E0-ABB2-60EDEE319B91}"/>
              </a:ext>
            </a:extLst>
          </p:cNvPr>
          <p:cNvSpPr/>
          <p:nvPr/>
        </p:nvSpPr>
        <p:spPr>
          <a:xfrm>
            <a:off x="4445853" y="5255306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AI Based Network Data Analysis 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170A34E3-0D2F-AFE5-0BBC-C3FBB1675F35}"/>
              </a:ext>
            </a:extLst>
          </p:cNvPr>
          <p:cNvSpPr/>
          <p:nvPr/>
        </p:nvSpPr>
        <p:spPr>
          <a:xfrm>
            <a:off x="4444426" y="4242377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Large Scale Network Simulation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905567C8-2FF5-9055-3C47-E405CD081DB6}"/>
              </a:ext>
            </a:extLst>
          </p:cNvPr>
          <p:cNvSpPr/>
          <p:nvPr/>
        </p:nvSpPr>
        <p:spPr>
          <a:xfrm>
            <a:off x="4444425" y="3742465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Programmable Data Plane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B54D299B-3C3E-B89F-32C8-97D6809DB01B}"/>
              </a:ext>
            </a:extLst>
          </p:cNvPr>
          <p:cNvSpPr/>
          <p:nvPr/>
        </p:nvSpPr>
        <p:spPr>
          <a:xfrm>
            <a:off x="4434456" y="3208074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Cloud Native SDN &amp; U-VPC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5186538-362D-1C34-5895-49C0265B5C86}"/>
              </a:ext>
            </a:extLst>
          </p:cNvPr>
          <p:cNvCxnSpPr>
            <a:cxnSpLocks/>
          </p:cNvCxnSpPr>
          <p:nvPr/>
        </p:nvCxnSpPr>
        <p:spPr>
          <a:xfrm>
            <a:off x="4083371" y="3013067"/>
            <a:ext cx="37744" cy="3392561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B7DB313-68DE-DD73-8969-981B4D93F6E7}"/>
              </a:ext>
            </a:extLst>
          </p:cNvPr>
          <p:cNvCxnSpPr>
            <a:cxnSpLocks/>
            <a:endCxn id="126" idx="1"/>
          </p:cNvCxnSpPr>
          <p:nvPr/>
        </p:nvCxnSpPr>
        <p:spPr>
          <a:xfrm>
            <a:off x="4073400" y="3386312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E20EF53-12DC-79CA-4034-202BDBD02B3B}"/>
              </a:ext>
            </a:extLst>
          </p:cNvPr>
          <p:cNvCxnSpPr>
            <a:cxnSpLocks/>
          </p:cNvCxnSpPr>
          <p:nvPr/>
        </p:nvCxnSpPr>
        <p:spPr>
          <a:xfrm>
            <a:off x="4080518" y="3923273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26A81B8-2DF7-5722-303F-45C522A638FA}"/>
              </a:ext>
            </a:extLst>
          </p:cNvPr>
          <p:cNvCxnSpPr>
            <a:cxnSpLocks/>
          </p:cNvCxnSpPr>
          <p:nvPr/>
        </p:nvCxnSpPr>
        <p:spPr>
          <a:xfrm>
            <a:off x="4089064" y="4418927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E9A530F-2BD6-B1EA-8CBF-8FB41E966420}"/>
              </a:ext>
            </a:extLst>
          </p:cNvPr>
          <p:cNvCxnSpPr>
            <a:cxnSpLocks/>
          </p:cNvCxnSpPr>
          <p:nvPr/>
        </p:nvCxnSpPr>
        <p:spPr>
          <a:xfrm>
            <a:off x="4089064" y="4929057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4298CBE-7567-93C6-AE7F-889436BB6DBA}"/>
              </a:ext>
            </a:extLst>
          </p:cNvPr>
          <p:cNvCxnSpPr>
            <a:cxnSpLocks/>
          </p:cNvCxnSpPr>
          <p:nvPr/>
        </p:nvCxnSpPr>
        <p:spPr>
          <a:xfrm>
            <a:off x="4091330" y="5433544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DFBB42A-F8C6-F0F5-FBD1-F4A2C5B74D82}"/>
              </a:ext>
            </a:extLst>
          </p:cNvPr>
          <p:cNvSpPr/>
          <p:nvPr/>
        </p:nvSpPr>
        <p:spPr>
          <a:xfrm>
            <a:off x="6854766" y="4722082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AI Model optimized for Platform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55A9E09C-089C-4639-8370-734AA833528B}"/>
              </a:ext>
            </a:extLst>
          </p:cNvPr>
          <p:cNvSpPr/>
          <p:nvPr/>
        </p:nvSpPr>
        <p:spPr>
          <a:xfrm>
            <a:off x="6854767" y="5226569"/>
            <a:ext cx="150548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Intelligent/Optimized scheduling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0483F95D-7734-FEA9-4345-2DD4FE2FC4B4}"/>
              </a:ext>
            </a:extLst>
          </p:cNvPr>
          <p:cNvSpPr/>
          <p:nvPr/>
        </p:nvSpPr>
        <p:spPr>
          <a:xfrm>
            <a:off x="6853340" y="4213640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I/O &amp; RDMA Acceleration for AI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89AD4C8D-64A6-3C60-8433-35825411879A}"/>
              </a:ext>
            </a:extLst>
          </p:cNvPr>
          <p:cNvSpPr/>
          <p:nvPr/>
        </p:nvSpPr>
        <p:spPr>
          <a:xfrm>
            <a:off x="6853339" y="3713728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Data Efficiency for AI Platform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B983DA83-28A9-7F4C-2F4E-B70EF00C1AAB}"/>
              </a:ext>
            </a:extLst>
          </p:cNvPr>
          <p:cNvSpPr/>
          <p:nvPr/>
        </p:nvSpPr>
        <p:spPr>
          <a:xfrm>
            <a:off x="6849063" y="3208074"/>
            <a:ext cx="1456345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GPU Profiling &amp; Model Analysis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C3FF91E-2241-BA0D-1E0E-0E1539197D93}"/>
              </a:ext>
            </a:extLst>
          </p:cNvPr>
          <p:cNvCxnSpPr>
            <a:cxnSpLocks/>
          </p:cNvCxnSpPr>
          <p:nvPr/>
        </p:nvCxnSpPr>
        <p:spPr>
          <a:xfrm>
            <a:off x="6483320" y="3020185"/>
            <a:ext cx="15496" cy="3392561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E442114-9361-84D3-7E35-844675A67FB5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6488007" y="3386312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69B7BD5-F01A-E69E-EEDD-57F3CE767BF8}"/>
              </a:ext>
            </a:extLst>
          </p:cNvPr>
          <p:cNvCxnSpPr>
            <a:cxnSpLocks/>
          </p:cNvCxnSpPr>
          <p:nvPr/>
        </p:nvCxnSpPr>
        <p:spPr>
          <a:xfrm>
            <a:off x="6498397" y="3894536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CF22959-D684-7285-4CA6-BFDB1FF8FF0E}"/>
              </a:ext>
            </a:extLst>
          </p:cNvPr>
          <p:cNvCxnSpPr>
            <a:cxnSpLocks/>
          </p:cNvCxnSpPr>
          <p:nvPr/>
        </p:nvCxnSpPr>
        <p:spPr>
          <a:xfrm>
            <a:off x="6506943" y="4390190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7FBE247-E62D-F327-E1DD-42152C002006}"/>
              </a:ext>
            </a:extLst>
          </p:cNvPr>
          <p:cNvCxnSpPr>
            <a:cxnSpLocks/>
          </p:cNvCxnSpPr>
          <p:nvPr/>
        </p:nvCxnSpPr>
        <p:spPr>
          <a:xfrm>
            <a:off x="6497978" y="4900320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BC1BEED-0CBF-E4C3-A5E8-5706CE1F5053}"/>
              </a:ext>
            </a:extLst>
          </p:cNvPr>
          <p:cNvCxnSpPr>
            <a:cxnSpLocks/>
          </p:cNvCxnSpPr>
          <p:nvPr/>
        </p:nvCxnSpPr>
        <p:spPr>
          <a:xfrm>
            <a:off x="6500244" y="5404807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C758E37B-2B4C-9354-A8FD-22E7CF6AE59A}"/>
              </a:ext>
            </a:extLst>
          </p:cNvPr>
          <p:cNvSpPr/>
          <p:nvPr/>
        </p:nvSpPr>
        <p:spPr>
          <a:xfrm>
            <a:off x="9632908" y="4740429"/>
            <a:ext cx="1450652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Geo-distributed Transaction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862E4993-BF8A-FEA8-A695-0655873ED582}"/>
              </a:ext>
            </a:extLst>
          </p:cNvPr>
          <p:cNvSpPr/>
          <p:nvPr/>
        </p:nvSpPr>
        <p:spPr>
          <a:xfrm>
            <a:off x="9632909" y="5244916"/>
            <a:ext cx="1450652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Scalable, Fault Tolerant Clock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30FF5602-DD91-B399-EBFF-A62E7C4F3CF8}"/>
              </a:ext>
            </a:extLst>
          </p:cNvPr>
          <p:cNvSpPr/>
          <p:nvPr/>
        </p:nvSpPr>
        <p:spPr>
          <a:xfrm>
            <a:off x="9631482" y="4231987"/>
            <a:ext cx="1450652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Push-Down Computation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11E30606-402A-4FBE-CFA5-F848D53417FA}"/>
              </a:ext>
            </a:extLst>
          </p:cNvPr>
          <p:cNvSpPr/>
          <p:nvPr/>
        </p:nvSpPr>
        <p:spPr>
          <a:xfrm>
            <a:off x="9630643" y="3722775"/>
            <a:ext cx="1450652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Tiered Memory -  DRAM/SCM/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NVMe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8FD3963A-09E7-87EE-B5C5-45CB90E71C6C}"/>
              </a:ext>
            </a:extLst>
          </p:cNvPr>
          <p:cNvSpPr/>
          <p:nvPr/>
        </p:nvSpPr>
        <p:spPr>
          <a:xfrm>
            <a:off x="9612462" y="3208074"/>
            <a:ext cx="1450652" cy="356476"/>
          </a:xfrm>
          <a:prstGeom prst="roundRect">
            <a:avLst/>
          </a:prstGeom>
          <a:solidFill>
            <a:srgbClr val="DDDDDD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OpenGauss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 Light"/>
                <a:cs typeface="+mn-cs"/>
              </a:rPr>
              <a:t> on Chogori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137BA10-EE90-FE27-A13B-A700DEC2A2D3}"/>
              </a:ext>
            </a:extLst>
          </p:cNvPr>
          <p:cNvCxnSpPr>
            <a:cxnSpLocks/>
          </p:cNvCxnSpPr>
          <p:nvPr/>
        </p:nvCxnSpPr>
        <p:spPr>
          <a:xfrm>
            <a:off x="9270427" y="3002677"/>
            <a:ext cx="42471" cy="3410069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3119B3F-4FF4-2123-C34E-B144F2CCD1BE}"/>
              </a:ext>
            </a:extLst>
          </p:cNvPr>
          <p:cNvCxnSpPr>
            <a:cxnSpLocks/>
          </p:cNvCxnSpPr>
          <p:nvPr/>
        </p:nvCxnSpPr>
        <p:spPr>
          <a:xfrm>
            <a:off x="9260371" y="3386312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F0521FF-331C-752A-F7AB-565608B5220F}"/>
              </a:ext>
            </a:extLst>
          </p:cNvPr>
          <p:cNvCxnSpPr>
            <a:cxnSpLocks/>
          </p:cNvCxnSpPr>
          <p:nvPr/>
        </p:nvCxnSpPr>
        <p:spPr>
          <a:xfrm>
            <a:off x="9267574" y="3912883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61BA323A-3718-755D-0276-A248CA5B7E1B}"/>
              </a:ext>
            </a:extLst>
          </p:cNvPr>
          <p:cNvCxnSpPr>
            <a:cxnSpLocks/>
          </p:cNvCxnSpPr>
          <p:nvPr/>
        </p:nvCxnSpPr>
        <p:spPr>
          <a:xfrm>
            <a:off x="9276120" y="4408537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83AF58F-291E-467A-E86D-3FDB3C9827C6}"/>
              </a:ext>
            </a:extLst>
          </p:cNvPr>
          <p:cNvCxnSpPr>
            <a:cxnSpLocks/>
          </p:cNvCxnSpPr>
          <p:nvPr/>
        </p:nvCxnSpPr>
        <p:spPr>
          <a:xfrm>
            <a:off x="9276120" y="4918667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A4651B1-382E-110B-6757-371EA906E57C}"/>
              </a:ext>
            </a:extLst>
          </p:cNvPr>
          <p:cNvCxnSpPr>
            <a:cxnSpLocks/>
          </p:cNvCxnSpPr>
          <p:nvPr/>
        </p:nvCxnSpPr>
        <p:spPr>
          <a:xfrm>
            <a:off x="9278386" y="5423154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sp>
        <p:nvSpPr>
          <p:cNvPr id="166" name="Star: 5 Points 165">
            <a:extLst>
              <a:ext uri="{FF2B5EF4-FFF2-40B4-BE49-F238E27FC236}">
                <a16:creationId xmlns:a16="http://schemas.microsoft.com/office/drawing/2014/main" id="{52696EEB-BE60-CEC6-C144-0F8C018082C9}"/>
              </a:ext>
            </a:extLst>
          </p:cNvPr>
          <p:cNvSpPr/>
          <p:nvPr/>
        </p:nvSpPr>
        <p:spPr>
          <a:xfrm>
            <a:off x="3259527" y="3262728"/>
            <a:ext cx="361779" cy="208466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167" name="Star: 5 Points 166">
            <a:extLst>
              <a:ext uri="{FF2B5EF4-FFF2-40B4-BE49-F238E27FC236}">
                <a16:creationId xmlns:a16="http://schemas.microsoft.com/office/drawing/2014/main" id="{A109F1AE-5659-802C-1988-5B2CCFB591B6}"/>
              </a:ext>
            </a:extLst>
          </p:cNvPr>
          <p:cNvSpPr/>
          <p:nvPr/>
        </p:nvSpPr>
        <p:spPr>
          <a:xfrm>
            <a:off x="3268071" y="3789897"/>
            <a:ext cx="361779" cy="208466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168" name="Star: 5 Points 167">
            <a:extLst>
              <a:ext uri="{FF2B5EF4-FFF2-40B4-BE49-F238E27FC236}">
                <a16:creationId xmlns:a16="http://schemas.microsoft.com/office/drawing/2014/main" id="{EC0CFC32-17F6-4A32-26BA-BC02AA7B2873}"/>
              </a:ext>
            </a:extLst>
          </p:cNvPr>
          <p:cNvSpPr/>
          <p:nvPr/>
        </p:nvSpPr>
        <p:spPr>
          <a:xfrm>
            <a:off x="3273764" y="4327047"/>
            <a:ext cx="361779" cy="208466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169" name="Star: 5 Points 168">
            <a:extLst>
              <a:ext uri="{FF2B5EF4-FFF2-40B4-BE49-F238E27FC236}">
                <a16:creationId xmlns:a16="http://schemas.microsoft.com/office/drawing/2014/main" id="{56C866D5-9117-0096-E0FD-457C08FF3889}"/>
              </a:ext>
            </a:extLst>
          </p:cNvPr>
          <p:cNvSpPr/>
          <p:nvPr/>
        </p:nvSpPr>
        <p:spPr>
          <a:xfrm>
            <a:off x="5730320" y="3815045"/>
            <a:ext cx="361779" cy="208466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170" name="Star: 5 Points 169">
            <a:extLst>
              <a:ext uri="{FF2B5EF4-FFF2-40B4-BE49-F238E27FC236}">
                <a16:creationId xmlns:a16="http://schemas.microsoft.com/office/drawing/2014/main" id="{1B00CAA1-2A02-ABB5-4FAE-2A78D39B33BB}"/>
              </a:ext>
            </a:extLst>
          </p:cNvPr>
          <p:cNvSpPr/>
          <p:nvPr/>
        </p:nvSpPr>
        <p:spPr>
          <a:xfrm>
            <a:off x="5736543" y="4313269"/>
            <a:ext cx="361779" cy="208466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171" name="Star: 5 Points 170">
            <a:extLst>
              <a:ext uri="{FF2B5EF4-FFF2-40B4-BE49-F238E27FC236}">
                <a16:creationId xmlns:a16="http://schemas.microsoft.com/office/drawing/2014/main" id="{BE49FA4B-415B-F579-99DD-924EB37430A5}"/>
              </a:ext>
            </a:extLst>
          </p:cNvPr>
          <p:cNvSpPr/>
          <p:nvPr/>
        </p:nvSpPr>
        <p:spPr>
          <a:xfrm>
            <a:off x="8155137" y="3779190"/>
            <a:ext cx="361779" cy="208466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172" name="Star: 5 Points 171">
            <a:extLst>
              <a:ext uri="{FF2B5EF4-FFF2-40B4-BE49-F238E27FC236}">
                <a16:creationId xmlns:a16="http://schemas.microsoft.com/office/drawing/2014/main" id="{0A35637F-B5C2-10C7-C4B5-345E88A8C48B}"/>
              </a:ext>
            </a:extLst>
          </p:cNvPr>
          <p:cNvSpPr/>
          <p:nvPr/>
        </p:nvSpPr>
        <p:spPr>
          <a:xfrm>
            <a:off x="8182215" y="5338315"/>
            <a:ext cx="361779" cy="208466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173" name="Star: 5 Points 172">
            <a:extLst>
              <a:ext uri="{FF2B5EF4-FFF2-40B4-BE49-F238E27FC236}">
                <a16:creationId xmlns:a16="http://schemas.microsoft.com/office/drawing/2014/main" id="{3BECB769-7FA8-0F46-796A-82919485810C}"/>
              </a:ext>
            </a:extLst>
          </p:cNvPr>
          <p:cNvSpPr/>
          <p:nvPr/>
        </p:nvSpPr>
        <p:spPr>
          <a:xfrm>
            <a:off x="10952942" y="3766845"/>
            <a:ext cx="361779" cy="208466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174" name="Star: 5 Points 173">
            <a:extLst>
              <a:ext uri="{FF2B5EF4-FFF2-40B4-BE49-F238E27FC236}">
                <a16:creationId xmlns:a16="http://schemas.microsoft.com/office/drawing/2014/main" id="{E3E6C27D-6B07-15EC-207A-171040A77346}"/>
              </a:ext>
            </a:extLst>
          </p:cNvPr>
          <p:cNvSpPr/>
          <p:nvPr/>
        </p:nvSpPr>
        <p:spPr>
          <a:xfrm>
            <a:off x="10912641" y="4806753"/>
            <a:ext cx="361779" cy="208466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175" name="Star: 5 Points 174">
            <a:extLst>
              <a:ext uri="{FF2B5EF4-FFF2-40B4-BE49-F238E27FC236}">
                <a16:creationId xmlns:a16="http://schemas.microsoft.com/office/drawing/2014/main" id="{0525DFB3-76D3-805E-A2D3-AE2CCEBFED79}"/>
              </a:ext>
            </a:extLst>
          </p:cNvPr>
          <p:cNvSpPr/>
          <p:nvPr/>
        </p:nvSpPr>
        <p:spPr>
          <a:xfrm>
            <a:off x="8677954" y="1801591"/>
            <a:ext cx="361779" cy="208466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F5CC7ECF-2B2D-C6EE-6389-EA827A8A6AF5}"/>
              </a:ext>
            </a:extLst>
          </p:cNvPr>
          <p:cNvSpPr txBox="1"/>
          <p:nvPr/>
        </p:nvSpPr>
        <p:spPr>
          <a:xfrm>
            <a:off x="9038549" y="1732593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/>
                <a:ea typeface="Microsoft YaHei Light"/>
              </a:rPr>
              <a:t>2022-2023 focus and Goals</a:t>
            </a:r>
          </a:p>
        </p:txBody>
      </p:sp>
      <p:sp>
        <p:nvSpPr>
          <p:cNvPr id="177" name="Star: 5 Points 176">
            <a:extLst>
              <a:ext uri="{FF2B5EF4-FFF2-40B4-BE49-F238E27FC236}">
                <a16:creationId xmlns:a16="http://schemas.microsoft.com/office/drawing/2014/main" id="{D3AB432B-4786-1E1A-A61A-5FB5285FDF4F}"/>
              </a:ext>
            </a:extLst>
          </p:cNvPr>
          <p:cNvSpPr/>
          <p:nvPr/>
        </p:nvSpPr>
        <p:spPr>
          <a:xfrm>
            <a:off x="8135914" y="3203511"/>
            <a:ext cx="361779" cy="208466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178" name="Star: 5 Points 177">
            <a:extLst>
              <a:ext uri="{FF2B5EF4-FFF2-40B4-BE49-F238E27FC236}">
                <a16:creationId xmlns:a16="http://schemas.microsoft.com/office/drawing/2014/main" id="{6CB189E4-0430-7FE5-BF30-A1AAC193DEE4}"/>
              </a:ext>
            </a:extLst>
          </p:cNvPr>
          <p:cNvSpPr/>
          <p:nvPr/>
        </p:nvSpPr>
        <p:spPr>
          <a:xfrm>
            <a:off x="10908363" y="3250975"/>
            <a:ext cx="361779" cy="208466"/>
          </a:xfrm>
          <a:prstGeom prst="star5">
            <a:avLst/>
          </a:prstGeom>
          <a:solidFill>
            <a:srgbClr val="92D05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45D13CC4-4B68-4A25-B7EB-ADCD78732762}"/>
              </a:ext>
            </a:extLst>
          </p:cNvPr>
          <p:cNvSpPr/>
          <p:nvPr/>
        </p:nvSpPr>
        <p:spPr>
          <a:xfrm>
            <a:off x="1992615" y="5745188"/>
            <a:ext cx="1456345" cy="356476"/>
          </a:xfrm>
          <a:prstGeom prst="roundRect">
            <a:avLst/>
          </a:prstGeom>
          <a:solidFill>
            <a:srgbClr val="84D0A2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Microsoft YaHei Light"/>
              </a:rPr>
              <a:t>Arktos Compute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138AABAB-B9E8-D431-9BC5-C61A68565A7D}"/>
              </a:ext>
            </a:extLst>
          </p:cNvPr>
          <p:cNvCxnSpPr>
            <a:cxnSpLocks/>
          </p:cNvCxnSpPr>
          <p:nvPr/>
        </p:nvCxnSpPr>
        <p:spPr>
          <a:xfrm>
            <a:off x="1636225" y="5981106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8144C27B-4E0B-9C89-34B2-EF35ED450841}"/>
              </a:ext>
            </a:extLst>
          </p:cNvPr>
          <p:cNvSpPr/>
          <p:nvPr/>
        </p:nvSpPr>
        <p:spPr>
          <a:xfrm>
            <a:off x="4454864" y="5745188"/>
            <a:ext cx="1456345" cy="356476"/>
          </a:xfrm>
          <a:prstGeom prst="roundRect">
            <a:avLst/>
          </a:prstGeom>
          <a:solidFill>
            <a:srgbClr val="84D0A2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Microsoft YaHei Light"/>
              </a:rPr>
              <a:t>Mizar/eBPF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7B7015F9-DB03-8D8E-CF60-96E9DF1F0460}"/>
              </a:ext>
            </a:extLst>
          </p:cNvPr>
          <p:cNvCxnSpPr>
            <a:cxnSpLocks/>
          </p:cNvCxnSpPr>
          <p:nvPr/>
        </p:nvCxnSpPr>
        <p:spPr>
          <a:xfrm>
            <a:off x="4098029" y="5926294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68D564B5-1792-BD81-7987-2709CF7268FA}"/>
              </a:ext>
            </a:extLst>
          </p:cNvPr>
          <p:cNvSpPr/>
          <p:nvPr/>
        </p:nvSpPr>
        <p:spPr>
          <a:xfrm>
            <a:off x="1992615" y="6227390"/>
            <a:ext cx="1456345" cy="356476"/>
          </a:xfrm>
          <a:prstGeom prst="roundRect">
            <a:avLst/>
          </a:prstGeom>
          <a:solidFill>
            <a:srgbClr val="84D0A2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ea typeface="Microsoft YaHei Light"/>
              </a:rPr>
              <a:t>Edge Cluster &amp; Edge-to-Edge Gateway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E29EF49-EEDE-5E40-4E0A-19C844313B8D}"/>
              </a:ext>
            </a:extLst>
          </p:cNvPr>
          <p:cNvCxnSpPr>
            <a:cxnSpLocks/>
          </p:cNvCxnSpPr>
          <p:nvPr/>
        </p:nvCxnSpPr>
        <p:spPr>
          <a:xfrm>
            <a:off x="1636225" y="6407280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6B678575-03F0-A71B-3DAD-386D277FB5DC}"/>
              </a:ext>
            </a:extLst>
          </p:cNvPr>
          <p:cNvSpPr/>
          <p:nvPr/>
        </p:nvSpPr>
        <p:spPr>
          <a:xfrm>
            <a:off x="4454864" y="6227390"/>
            <a:ext cx="1456345" cy="356476"/>
          </a:xfrm>
          <a:prstGeom prst="roundRect">
            <a:avLst/>
          </a:prstGeom>
          <a:solidFill>
            <a:srgbClr val="84D0A2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Microsoft YaHei Light"/>
              </a:rPr>
              <a:t>Alcor SDN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57F024C4-1BDA-8E06-EC41-C58CDC3C9C01}"/>
              </a:ext>
            </a:extLst>
          </p:cNvPr>
          <p:cNvCxnSpPr>
            <a:cxnSpLocks/>
          </p:cNvCxnSpPr>
          <p:nvPr/>
        </p:nvCxnSpPr>
        <p:spPr>
          <a:xfrm>
            <a:off x="4107998" y="6405628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34065F1A-0936-3567-C432-253F902BDA1D}"/>
              </a:ext>
            </a:extLst>
          </p:cNvPr>
          <p:cNvSpPr/>
          <p:nvPr/>
        </p:nvSpPr>
        <p:spPr>
          <a:xfrm>
            <a:off x="6849063" y="5745188"/>
            <a:ext cx="1456345" cy="356476"/>
          </a:xfrm>
          <a:prstGeom prst="roundRect">
            <a:avLst/>
          </a:prstGeom>
          <a:solidFill>
            <a:srgbClr val="84D0A2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Microsoft YaHei Light"/>
              </a:rPr>
              <a:t>Elastic Training Framework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3B4BEF4-4F71-2B53-26AF-68B7A760AAFD}"/>
              </a:ext>
            </a:extLst>
          </p:cNvPr>
          <p:cNvSpPr/>
          <p:nvPr/>
        </p:nvSpPr>
        <p:spPr>
          <a:xfrm>
            <a:off x="6849063" y="6227390"/>
            <a:ext cx="1456345" cy="356476"/>
          </a:xfrm>
          <a:prstGeom prst="roundRect">
            <a:avLst/>
          </a:prstGeom>
          <a:solidFill>
            <a:srgbClr val="84D0A2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Microsoft YaHei Light"/>
              </a:rPr>
              <a:t>GPU Sharing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62EF948C-1D24-15EF-14B9-9B5C6C660D7A}"/>
              </a:ext>
            </a:extLst>
          </p:cNvPr>
          <p:cNvCxnSpPr>
            <a:cxnSpLocks/>
          </p:cNvCxnSpPr>
          <p:nvPr/>
        </p:nvCxnSpPr>
        <p:spPr>
          <a:xfrm>
            <a:off x="6506943" y="5926294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F9728BF4-DAD3-A33E-9AB3-09BCC3E55753}"/>
              </a:ext>
            </a:extLst>
          </p:cNvPr>
          <p:cNvCxnSpPr>
            <a:cxnSpLocks/>
          </p:cNvCxnSpPr>
          <p:nvPr/>
        </p:nvCxnSpPr>
        <p:spPr>
          <a:xfrm>
            <a:off x="6506943" y="6405628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0B650157-A7A1-650D-5BFF-A5521621258A}"/>
              </a:ext>
            </a:extLst>
          </p:cNvPr>
          <p:cNvSpPr/>
          <p:nvPr/>
        </p:nvSpPr>
        <p:spPr>
          <a:xfrm>
            <a:off x="9655018" y="5745187"/>
            <a:ext cx="1456345" cy="356476"/>
          </a:xfrm>
          <a:prstGeom prst="roundRect">
            <a:avLst/>
          </a:prstGeom>
          <a:solidFill>
            <a:srgbClr val="84D0A2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rgbClr val="000000"/>
                </a:solidFill>
                <a:latin typeface="Arial"/>
                <a:ea typeface="Microsoft YaHei Light"/>
              </a:rPr>
              <a:t>Distributed PostgreSQL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0DBEE844-6569-02DA-EF81-12B9A97B8824}"/>
              </a:ext>
            </a:extLst>
          </p:cNvPr>
          <p:cNvSpPr/>
          <p:nvPr/>
        </p:nvSpPr>
        <p:spPr>
          <a:xfrm>
            <a:off x="9655018" y="6227389"/>
            <a:ext cx="1456345" cy="356476"/>
          </a:xfrm>
          <a:prstGeom prst="roundRect">
            <a:avLst/>
          </a:prstGeom>
          <a:solidFill>
            <a:srgbClr val="84D0A2"/>
          </a:solidFill>
          <a:ln w="12700" cap="flat" cmpd="sng" algn="ctr">
            <a:solidFill>
              <a:srgbClr val="DDDDD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rgbClr val="000000"/>
                </a:solidFill>
                <a:latin typeface="Arial"/>
                <a:ea typeface="Microsoft YaHei Light"/>
              </a:rPr>
              <a:t>Global Clock &amp; Transaction Protocol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 Light"/>
              <a:cs typeface="+mn-cs"/>
            </a:endParaRPr>
          </a:p>
        </p:txBody>
      </p: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0978F8B2-7C82-4ACD-F1D4-C5EF183D73AD}"/>
              </a:ext>
            </a:extLst>
          </p:cNvPr>
          <p:cNvCxnSpPr>
            <a:cxnSpLocks/>
          </p:cNvCxnSpPr>
          <p:nvPr/>
        </p:nvCxnSpPr>
        <p:spPr>
          <a:xfrm>
            <a:off x="9312898" y="5926293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7165BDA5-A455-B5A3-15B8-6927B46CA409}"/>
              </a:ext>
            </a:extLst>
          </p:cNvPr>
          <p:cNvCxnSpPr>
            <a:cxnSpLocks/>
          </p:cNvCxnSpPr>
          <p:nvPr/>
        </p:nvCxnSpPr>
        <p:spPr>
          <a:xfrm>
            <a:off x="9312898" y="6405627"/>
            <a:ext cx="361056" cy="0"/>
          </a:xfrm>
          <a:prstGeom prst="line">
            <a:avLst/>
          </a:prstGeom>
          <a:noFill/>
          <a:ln w="6350" cap="flat" cmpd="sng" algn="ctr">
            <a:solidFill>
              <a:srgbClr val="C7000B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61958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9BD8FBA-CCD9-43DD-9791-8A4C7F1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8" y="65459"/>
            <a:ext cx="12069452" cy="924355"/>
          </a:xfrm>
        </p:spPr>
        <p:txBody>
          <a:bodyPr>
            <a:noAutofit/>
          </a:bodyPr>
          <a:lstStyle/>
          <a:p>
            <a:r>
              <a:rPr lang="en-US" b="1" dirty="0"/>
              <a:t>Cloud Network Alcor 2.0 – </a:t>
            </a:r>
            <a:r>
              <a:rPr lang="en-US" b="1" dirty="0">
                <a:solidFill>
                  <a:srgbClr val="0070C0"/>
                </a:solidFill>
              </a:rPr>
              <a:t>Arion data-plane platform</a:t>
            </a:r>
          </a:p>
        </p:txBody>
      </p:sp>
      <p:sp>
        <p:nvSpPr>
          <p:cNvPr id="31" name="矩形 55">
            <a:extLst>
              <a:ext uri="{FF2B5EF4-FFF2-40B4-BE49-F238E27FC236}">
                <a16:creationId xmlns:a16="http://schemas.microsoft.com/office/drawing/2014/main" id="{04892FE6-F586-4785-AF9F-0720E0801A5C}"/>
              </a:ext>
            </a:extLst>
          </p:cNvPr>
          <p:cNvSpPr/>
          <p:nvPr/>
        </p:nvSpPr>
        <p:spPr bwMode="auto">
          <a:xfrm>
            <a:off x="3674866" y="5359664"/>
            <a:ext cx="4453358" cy="1296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Arion Data-Plane Network Platform Goals &amp; challenges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Scale to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 network rules/policies changes, and achieve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10K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RPS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Achieve network rule/policy lookup at milli second (</a:t>
            </a:r>
            <a:r>
              <a:rPr lang="en-US" altLang="zh-CN" sz="9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ms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) level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Support P4 network programming in large scale cloud environment 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Traffic flow and throughput to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near line-rate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 100G SmartNic/Switch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736A84-C5AB-5101-B5C6-A7572516B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515" y="1245308"/>
            <a:ext cx="7820648" cy="3815270"/>
          </a:xfrm>
          <a:prstGeom prst="rect">
            <a:avLst/>
          </a:prstGeom>
        </p:spPr>
      </p:pic>
      <p:cxnSp>
        <p:nvCxnSpPr>
          <p:cNvPr id="34" name="直接箭头连接符 46">
            <a:extLst>
              <a:ext uri="{FF2B5EF4-FFF2-40B4-BE49-F238E27FC236}">
                <a16:creationId xmlns:a16="http://schemas.microsoft.com/office/drawing/2014/main" id="{D0F8D275-75ED-4C57-BE34-15B603C2875D}"/>
              </a:ext>
            </a:extLst>
          </p:cNvPr>
          <p:cNvCxnSpPr>
            <a:cxnSpLocks/>
          </p:cNvCxnSpPr>
          <p:nvPr/>
        </p:nvCxnSpPr>
        <p:spPr>
          <a:xfrm flipV="1">
            <a:off x="5371587" y="4941821"/>
            <a:ext cx="0" cy="417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6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9BD8FBA-CCD9-43DD-9791-8A4C7F1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8" y="65459"/>
            <a:ext cx="12069452" cy="924355"/>
          </a:xfrm>
        </p:spPr>
        <p:txBody>
          <a:bodyPr>
            <a:noAutofit/>
          </a:bodyPr>
          <a:lstStyle/>
          <a:p>
            <a:r>
              <a:rPr lang="en-US" b="1" dirty="0"/>
              <a:t>Cloud Network Alcor 2.0 – </a:t>
            </a:r>
            <a:r>
              <a:rPr lang="en-US" b="1" dirty="0">
                <a:solidFill>
                  <a:srgbClr val="0070C0"/>
                </a:solidFill>
              </a:rPr>
              <a:t>Arion data-plane platform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3AA9D-4758-39F3-59ED-5B11E04CD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71" y="989814"/>
            <a:ext cx="10461811" cy="578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0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9BD8FBA-CCD9-43DD-9791-8A4C7F1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8" y="65459"/>
            <a:ext cx="12069452" cy="924355"/>
          </a:xfrm>
        </p:spPr>
        <p:txBody>
          <a:bodyPr>
            <a:noAutofit/>
          </a:bodyPr>
          <a:lstStyle/>
          <a:p>
            <a:r>
              <a:rPr lang="en-US" b="1" dirty="0"/>
              <a:t>Cloud Network Alcor 2.0 – </a:t>
            </a:r>
            <a:r>
              <a:rPr lang="en-US" b="1" dirty="0">
                <a:solidFill>
                  <a:srgbClr val="0070C0"/>
                </a:solidFill>
              </a:rPr>
              <a:t>Merak Network Simulation</a:t>
            </a:r>
          </a:p>
        </p:txBody>
      </p:sp>
      <p:sp>
        <p:nvSpPr>
          <p:cNvPr id="31" name="矩形 55">
            <a:extLst>
              <a:ext uri="{FF2B5EF4-FFF2-40B4-BE49-F238E27FC236}">
                <a16:creationId xmlns:a16="http://schemas.microsoft.com/office/drawing/2014/main" id="{04892FE6-F586-4785-AF9F-0720E0801A5C}"/>
              </a:ext>
            </a:extLst>
          </p:cNvPr>
          <p:cNvSpPr/>
          <p:nvPr/>
        </p:nvSpPr>
        <p:spPr bwMode="auto">
          <a:xfrm>
            <a:off x="5216191" y="1051541"/>
            <a:ext cx="4649356" cy="2158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Merak network Simulation Goals &amp; Challenges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distributed SDN Network Emulation Framework that mocks up a public cloud-scale infrastructure up to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million servers &amp; 3M+ VMs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Emulate overlay/virtual networks and support multi-tenancy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Mimic a physical network in modern data center (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ToR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/leaf/spine) and supports various topologies including customized topology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Support performance &amp; scalability test for infrastructure services including network control plane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Conduct connectivity test for overlay (</a:t>
            </a:r>
            <a:r>
              <a:rPr lang="en-US" altLang="zh-CN" sz="9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ovs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9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ebpf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/p4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and underlay networks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4F1F5-1FFF-4371-9D80-1E57839F9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071" y="3542999"/>
            <a:ext cx="6975809" cy="3162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94310-6F74-4962-B3FB-A21998BC4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86" y="925440"/>
            <a:ext cx="4822847" cy="4229266"/>
          </a:xfrm>
          <a:prstGeom prst="rect">
            <a:avLst/>
          </a:prstGeom>
        </p:spPr>
      </p:pic>
      <p:cxnSp>
        <p:nvCxnSpPr>
          <p:cNvPr id="34" name="直接箭头连接符 46">
            <a:extLst>
              <a:ext uri="{FF2B5EF4-FFF2-40B4-BE49-F238E27FC236}">
                <a16:creationId xmlns:a16="http://schemas.microsoft.com/office/drawing/2014/main" id="{D0F8D275-75ED-4C57-BE34-15B603C2875D}"/>
              </a:ext>
            </a:extLst>
          </p:cNvPr>
          <p:cNvCxnSpPr>
            <a:cxnSpLocks/>
          </p:cNvCxnSpPr>
          <p:nvPr/>
        </p:nvCxnSpPr>
        <p:spPr>
          <a:xfrm flipH="1">
            <a:off x="4765118" y="2115932"/>
            <a:ext cx="4510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70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9BD8FBA-CCD9-43DD-9791-8A4C7F1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8" y="65459"/>
            <a:ext cx="12069452" cy="924355"/>
          </a:xfrm>
        </p:spPr>
        <p:txBody>
          <a:bodyPr>
            <a:noAutofit/>
          </a:bodyPr>
          <a:lstStyle/>
          <a:p>
            <a:r>
              <a:rPr lang="en-US" b="1" dirty="0"/>
              <a:t>Cloud AI – </a:t>
            </a:r>
            <a:r>
              <a:rPr lang="en-US" b="1" dirty="0">
                <a:solidFill>
                  <a:srgbClr val="0070C0"/>
                </a:solidFill>
              </a:rPr>
              <a:t>Alnair Platform</a:t>
            </a:r>
          </a:p>
        </p:txBody>
      </p:sp>
      <p:sp>
        <p:nvSpPr>
          <p:cNvPr id="31" name="矩形 55">
            <a:extLst>
              <a:ext uri="{FF2B5EF4-FFF2-40B4-BE49-F238E27FC236}">
                <a16:creationId xmlns:a16="http://schemas.microsoft.com/office/drawing/2014/main" id="{04892FE6-F586-4785-AF9F-0720E0801A5C}"/>
              </a:ext>
            </a:extLst>
          </p:cNvPr>
          <p:cNvSpPr/>
          <p:nvPr/>
        </p:nvSpPr>
        <p:spPr bwMode="auto">
          <a:xfrm>
            <a:off x="3938220" y="914400"/>
            <a:ext cx="8155168" cy="2514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Background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Serving AI workloads is one of the most important missions for next generation cloud platform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Cloud platform needs to be tailored based on the special characteristics of AI workloads, e.g., parallel computation and heavy data ingestion in training, low latency in inference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 platform touches various domain, e.g., hardware accelerators, data storage/pipeline, resource management, ML framework, etc.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year focus on (platform building blocks, small and medium size training jobs)</a:t>
            </a:r>
          </a:p>
          <a:p>
            <a:pPr marL="628690" lvl="1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zh-CN" sz="105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GPU sharing and profiling</a:t>
            </a:r>
          </a:p>
          <a:p>
            <a:pPr marL="628690" lvl="1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zh-CN" sz="105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Intelligent scheduling </a:t>
            </a:r>
          </a:p>
          <a:p>
            <a:pPr marL="628690" lvl="1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§"/>
            </a:pPr>
            <a:r>
              <a:rPr lang="en-US" altLang="zh-CN" sz="105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orchestration / cache for AI jobs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直接箭头连接符 46">
            <a:extLst>
              <a:ext uri="{FF2B5EF4-FFF2-40B4-BE49-F238E27FC236}">
                <a16:creationId xmlns:a16="http://schemas.microsoft.com/office/drawing/2014/main" id="{D0F8D275-75ED-4C57-BE34-15B603C2875D}"/>
              </a:ext>
            </a:extLst>
          </p:cNvPr>
          <p:cNvCxnSpPr>
            <a:cxnSpLocks/>
          </p:cNvCxnSpPr>
          <p:nvPr/>
        </p:nvCxnSpPr>
        <p:spPr>
          <a:xfrm flipV="1">
            <a:off x="2352632" y="5002568"/>
            <a:ext cx="0" cy="417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A911271-FC9C-4D12-9C8E-51551D127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24" y="1267386"/>
            <a:ext cx="3701496" cy="4613459"/>
          </a:xfrm>
          <a:prstGeom prst="rect">
            <a:avLst/>
          </a:prstGeom>
        </p:spPr>
      </p:pic>
      <p:cxnSp>
        <p:nvCxnSpPr>
          <p:cNvPr id="9" name="直接箭头连接符 46">
            <a:extLst>
              <a:ext uri="{FF2B5EF4-FFF2-40B4-BE49-F238E27FC236}">
                <a16:creationId xmlns:a16="http://schemas.microsoft.com/office/drawing/2014/main" id="{48F53104-AF07-4E07-B87C-C93C6BCA43E6}"/>
              </a:ext>
            </a:extLst>
          </p:cNvPr>
          <p:cNvCxnSpPr>
            <a:cxnSpLocks/>
          </p:cNvCxnSpPr>
          <p:nvPr/>
        </p:nvCxnSpPr>
        <p:spPr>
          <a:xfrm flipH="1">
            <a:off x="3487147" y="2877932"/>
            <a:ext cx="4510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487AA30-B45E-43EF-AA4A-39D26984C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220" y="3429000"/>
            <a:ext cx="7895192" cy="33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7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9BD8FBA-CCD9-43DD-9791-8A4C7F1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8" y="65459"/>
            <a:ext cx="12069452" cy="741365"/>
          </a:xfrm>
        </p:spPr>
        <p:txBody>
          <a:bodyPr>
            <a:noAutofit/>
          </a:bodyPr>
          <a:lstStyle/>
          <a:p>
            <a:r>
              <a:rPr lang="en-US" b="1" dirty="0"/>
              <a:t>Cloud Storage &amp; Data – </a:t>
            </a:r>
            <a:r>
              <a:rPr lang="en-US" b="1" dirty="0">
                <a:solidFill>
                  <a:srgbClr val="0070C0"/>
                </a:solidFill>
              </a:rPr>
              <a:t>Chogori Platform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ACA030-289F-4DB5-9936-74F408409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70663"/>
            <a:ext cx="5973786" cy="4881902"/>
          </a:xfrm>
          <a:prstGeom prst="rect">
            <a:avLst/>
          </a:prstGeom>
        </p:spPr>
      </p:pic>
      <p:sp>
        <p:nvSpPr>
          <p:cNvPr id="31" name="矩形 55">
            <a:extLst>
              <a:ext uri="{FF2B5EF4-FFF2-40B4-BE49-F238E27FC236}">
                <a16:creationId xmlns:a16="http://schemas.microsoft.com/office/drawing/2014/main" id="{04892FE6-F586-4785-AF9F-0720E0801A5C}"/>
              </a:ext>
            </a:extLst>
          </p:cNvPr>
          <p:cNvSpPr/>
          <p:nvPr/>
        </p:nvSpPr>
        <p:spPr bwMode="auto">
          <a:xfrm>
            <a:off x="122214" y="822145"/>
            <a:ext cx="5814394" cy="35240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Background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Chogori is 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piloting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project for next generation of distributed data and storage platform, taking the challenge of cloud scale, high performance, strongly consistent transaction system, with 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geo-distributed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datasets.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Chogori will march forward on fronts that existing competing service(e.g., 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Spanner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has not achieved based on business need and improved newly available technologies: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Microsecond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latency distributed system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Highly efficient distributed transaction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optimized for deployment in a cloud architecture with reduction of network round trips 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Chogori will serve as a </a:t>
            </a:r>
            <a:r>
              <a:rPr lang="en-US" altLang="zh-CN" sz="12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foundational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storage for various query and compute engines, including SQL and Graph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5A95D4-0C6B-4552-A0D8-FBFCF805A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14" y="4236891"/>
            <a:ext cx="5973786" cy="262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6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07085-93FF-41B7-9E54-455CD6A12546}"/>
              </a:ext>
            </a:extLst>
          </p:cNvPr>
          <p:cNvSpPr txBox="1"/>
          <p:nvPr/>
        </p:nvSpPr>
        <p:spPr>
          <a:xfrm>
            <a:off x="3870960" y="2407920"/>
            <a:ext cx="7122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98686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9BD8FBA-CCD9-43DD-9791-8A4C7F1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5459"/>
            <a:ext cx="10515600" cy="959929"/>
          </a:xfrm>
        </p:spPr>
        <p:txBody>
          <a:bodyPr/>
          <a:lstStyle/>
          <a:p>
            <a:r>
              <a:rPr lang="en-US" b="1" dirty="0"/>
              <a:t>Centaurus Project </a:t>
            </a:r>
            <a:r>
              <a:rPr lang="en-US" b="1" dirty="0">
                <a:solidFill>
                  <a:srgbClr val="0070C0"/>
                </a:solidFill>
              </a:rPr>
              <a:t>Ecosystem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90615-B56A-41A1-9329-9DDDD12BD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860" y="2634718"/>
            <a:ext cx="5506432" cy="3930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4919EC-3408-4B58-A459-18C95B4B0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684" y="754989"/>
            <a:ext cx="4349440" cy="2291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113E21-A9A0-47EE-A54D-84347347F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6" y="1659117"/>
            <a:ext cx="6606669" cy="40158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8E88D9D-8FFA-4829-BB1E-E34D7A47140A}"/>
              </a:ext>
            </a:extLst>
          </p:cNvPr>
          <p:cNvSpPr txBox="1"/>
          <p:nvPr/>
        </p:nvSpPr>
        <p:spPr>
          <a:xfrm>
            <a:off x="78007" y="5750699"/>
            <a:ext cx="64690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https://www.centauruscloud.io/</a:t>
            </a:r>
          </a:p>
        </p:txBody>
      </p:sp>
    </p:spTree>
    <p:extLst>
      <p:ext uri="{BB962C8B-B14F-4D97-AF65-F5344CB8AC3E}">
        <p14:creationId xmlns:p14="http://schemas.microsoft.com/office/powerpoint/2010/main" val="286365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9">
            <a:extLst>
              <a:ext uri="{FF2B5EF4-FFF2-40B4-BE49-F238E27FC236}">
                <a16:creationId xmlns:a16="http://schemas.microsoft.com/office/drawing/2014/main" id="{6C6B0CB5-D41B-4FB4-BBEF-06B61A173BDB}"/>
              </a:ext>
            </a:extLst>
          </p:cNvPr>
          <p:cNvSpPr/>
          <p:nvPr/>
        </p:nvSpPr>
        <p:spPr bwMode="auto">
          <a:xfrm>
            <a:off x="3910122" y="3453046"/>
            <a:ext cx="4168356" cy="53310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9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Centaurus Edge Serverless Platform</a:t>
            </a:r>
            <a:r>
              <a:rPr lang="zh-CN" altLang="en-US" sz="9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9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Fornax Serverless </a:t>
            </a:r>
            <a:r>
              <a:rPr lang="zh-CN" altLang="en-US" sz="9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0">
            <a:extLst>
              <a:ext uri="{FF2B5EF4-FFF2-40B4-BE49-F238E27FC236}">
                <a16:creationId xmlns:a16="http://schemas.microsoft.com/office/drawing/2014/main" id="{54B6F4F2-E180-492E-BB6A-FAE43C0409E2}"/>
              </a:ext>
            </a:extLst>
          </p:cNvPr>
          <p:cNvSpPr/>
          <p:nvPr/>
        </p:nvSpPr>
        <p:spPr bwMode="auto">
          <a:xfrm>
            <a:off x="3747350" y="1425085"/>
            <a:ext cx="4516782" cy="312447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zh-CN" altLang="en-US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38">
            <a:extLst>
              <a:ext uri="{FF2B5EF4-FFF2-40B4-BE49-F238E27FC236}">
                <a16:creationId xmlns:a16="http://schemas.microsoft.com/office/drawing/2014/main" id="{7A97769F-C98A-456C-B20A-1301B2C51EA8}"/>
              </a:ext>
            </a:extLst>
          </p:cNvPr>
          <p:cNvSpPr/>
          <p:nvPr/>
        </p:nvSpPr>
        <p:spPr bwMode="auto">
          <a:xfrm>
            <a:off x="3910122" y="4057795"/>
            <a:ext cx="4168356" cy="3392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9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Centaurus Container Virtualization ( </a:t>
            </a:r>
            <a:r>
              <a:rPr lang="en-US" altLang="zh-CN" sz="9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Quark Container Engine</a:t>
            </a:r>
            <a:r>
              <a:rPr lang="en-US" altLang="zh-CN" sz="9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9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33">
            <a:extLst>
              <a:ext uri="{FF2B5EF4-FFF2-40B4-BE49-F238E27FC236}">
                <a16:creationId xmlns:a16="http://schemas.microsoft.com/office/drawing/2014/main" id="{75EA2FBF-EEF4-4960-A4B5-8F29B4750104}"/>
              </a:ext>
            </a:extLst>
          </p:cNvPr>
          <p:cNvSpPr/>
          <p:nvPr/>
        </p:nvSpPr>
        <p:spPr bwMode="auto">
          <a:xfrm>
            <a:off x="3914896" y="2116064"/>
            <a:ext cx="4163583" cy="12257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Centaurus Regionless Computing Platform (</a:t>
            </a:r>
            <a:r>
              <a:rPr lang="en-US" altLang="zh-CN" sz="1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Arktos 2.0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2">
            <a:extLst>
              <a:ext uri="{FF2B5EF4-FFF2-40B4-BE49-F238E27FC236}">
                <a16:creationId xmlns:a16="http://schemas.microsoft.com/office/drawing/2014/main" id="{B7C3D307-54C8-4AB4-B2D1-14EB2F3B4F42}"/>
              </a:ext>
            </a:extLst>
          </p:cNvPr>
          <p:cNvGrpSpPr/>
          <p:nvPr/>
        </p:nvGrpSpPr>
        <p:grpSpPr>
          <a:xfrm>
            <a:off x="3990902" y="2884057"/>
            <a:ext cx="4011575" cy="396000"/>
            <a:chOff x="4085256" y="4415668"/>
            <a:chExt cx="2898414" cy="396000"/>
          </a:xfrm>
        </p:grpSpPr>
        <p:sp>
          <p:nvSpPr>
            <p:cNvPr id="27" name="矩形 36">
              <a:extLst>
                <a:ext uri="{FF2B5EF4-FFF2-40B4-BE49-F238E27FC236}">
                  <a16:creationId xmlns:a16="http://schemas.microsoft.com/office/drawing/2014/main" id="{F5D8FCA4-B336-4036-8E0D-2C1B99121ABA}"/>
                </a:ext>
              </a:extLst>
            </p:cNvPr>
            <p:cNvSpPr/>
            <p:nvPr/>
          </p:nvSpPr>
          <p:spPr bwMode="auto">
            <a:xfrm>
              <a:off x="5066463" y="4415668"/>
              <a:ext cx="936000" cy="396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Distributed Data and Message Bus</a:t>
              </a:r>
            </a:p>
          </p:txBody>
        </p:sp>
        <p:sp>
          <p:nvSpPr>
            <p:cNvPr id="28" name="矩形 39">
              <a:extLst>
                <a:ext uri="{FF2B5EF4-FFF2-40B4-BE49-F238E27FC236}">
                  <a16:creationId xmlns:a16="http://schemas.microsoft.com/office/drawing/2014/main" id="{D2140CC4-A8E8-4B1D-A28B-4982265E18FE}"/>
                </a:ext>
              </a:extLst>
            </p:cNvPr>
            <p:cNvSpPr/>
            <p:nvPr/>
          </p:nvSpPr>
          <p:spPr bwMode="auto">
            <a:xfrm>
              <a:off x="4085256" y="4415668"/>
              <a:ext cx="936000" cy="396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800" dirty="0">
                  <a:solidFill>
                    <a:srgbClr val="1D1F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Geo-Distributed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800" dirty="0">
                  <a:solidFill>
                    <a:srgbClr val="1D1F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KV Data Store</a:t>
              </a:r>
              <a:endParaRPr lang="zh-CN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40">
              <a:extLst>
                <a:ext uri="{FF2B5EF4-FFF2-40B4-BE49-F238E27FC236}">
                  <a16:creationId xmlns:a16="http://schemas.microsoft.com/office/drawing/2014/main" id="{B5E412F3-A900-4D74-BCD7-EF5D3EFE45D0}"/>
                </a:ext>
              </a:extLst>
            </p:cNvPr>
            <p:cNvSpPr/>
            <p:nvPr/>
          </p:nvSpPr>
          <p:spPr bwMode="auto">
            <a:xfrm>
              <a:off x="6047670" y="4415668"/>
              <a:ext cx="936000" cy="396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800" dirty="0">
                  <a:solidFill>
                    <a:srgbClr val="1D1F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Universal Virtual Network (U-VPC)</a:t>
              </a:r>
            </a:p>
          </p:txBody>
        </p:sp>
      </p:grpSp>
      <p:sp>
        <p:nvSpPr>
          <p:cNvPr id="15" name="矩形 55">
            <a:extLst>
              <a:ext uri="{FF2B5EF4-FFF2-40B4-BE49-F238E27FC236}">
                <a16:creationId xmlns:a16="http://schemas.microsoft.com/office/drawing/2014/main" id="{CFFDE0EA-1E5F-4C1C-B31D-8786174A51A7}"/>
              </a:ext>
            </a:extLst>
          </p:cNvPr>
          <p:cNvSpPr/>
          <p:nvPr/>
        </p:nvSpPr>
        <p:spPr bwMode="auto">
          <a:xfrm>
            <a:off x="219194" y="1333645"/>
            <a:ext cx="3044861" cy="3412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Centaurus Regionless Computing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Goals &amp; challenges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New model to use cloud – from resource-based to a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pplication-based cloud (cloud native 2.0)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Manage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million+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compute nodes from big, small &amp; edge data centers as global resources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Distributed scheduling algorithm and scheduler architecture to scale to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10K RPS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throughput.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Design geo-distributed data consistent KV store to manage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millions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application instances 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Large scale virtual network (VPC) to provision &amp; manage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million+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application/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vm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instances</a:t>
            </a:r>
          </a:p>
        </p:txBody>
      </p:sp>
      <p:sp>
        <p:nvSpPr>
          <p:cNvPr id="18" name="矩形 42">
            <a:extLst>
              <a:ext uri="{FF2B5EF4-FFF2-40B4-BE49-F238E27FC236}">
                <a16:creationId xmlns:a16="http://schemas.microsoft.com/office/drawing/2014/main" id="{992B901A-E614-4C53-89E0-22729AC80018}"/>
              </a:ext>
            </a:extLst>
          </p:cNvPr>
          <p:cNvSpPr/>
          <p:nvPr/>
        </p:nvSpPr>
        <p:spPr bwMode="auto">
          <a:xfrm>
            <a:off x="3910122" y="1494243"/>
            <a:ext cx="4163583" cy="5485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Centaurus 2.0</a:t>
            </a:r>
          </a:p>
        </p:txBody>
      </p:sp>
      <p:sp>
        <p:nvSpPr>
          <p:cNvPr id="19" name="右大括号 43">
            <a:extLst>
              <a:ext uri="{FF2B5EF4-FFF2-40B4-BE49-F238E27FC236}">
                <a16:creationId xmlns:a16="http://schemas.microsoft.com/office/drawing/2014/main" id="{355101D4-2072-4C5E-8123-D2B5DE96489C}"/>
              </a:ext>
            </a:extLst>
          </p:cNvPr>
          <p:cNvSpPr/>
          <p:nvPr/>
        </p:nvSpPr>
        <p:spPr bwMode="auto">
          <a:xfrm rot="10800000">
            <a:off x="3273197" y="2116064"/>
            <a:ext cx="456045" cy="1225795"/>
          </a:xfrm>
          <a:prstGeom prst="rightBrace">
            <a:avLst>
              <a:gd name="adj1" fmla="val 5503"/>
              <a:gd name="adj2" fmla="val 4751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21" name="直接箭头连接符 44">
            <a:extLst>
              <a:ext uri="{FF2B5EF4-FFF2-40B4-BE49-F238E27FC236}">
                <a16:creationId xmlns:a16="http://schemas.microsoft.com/office/drawing/2014/main" id="{D5CB7720-4A34-4566-BCBB-B44EC69379AA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8078478" y="2529391"/>
            <a:ext cx="547831" cy="1190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46">
            <a:extLst>
              <a:ext uri="{FF2B5EF4-FFF2-40B4-BE49-F238E27FC236}">
                <a16:creationId xmlns:a16="http://schemas.microsoft.com/office/drawing/2014/main" id="{F7E109EC-EC51-4378-93F5-D88D70C7053A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5994300" y="4397011"/>
            <a:ext cx="0" cy="417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67">
            <a:extLst>
              <a:ext uri="{FF2B5EF4-FFF2-40B4-BE49-F238E27FC236}">
                <a16:creationId xmlns:a16="http://schemas.microsoft.com/office/drawing/2014/main" id="{EDA70CB3-40B3-4729-8E07-45DD88ED6409}"/>
              </a:ext>
            </a:extLst>
          </p:cNvPr>
          <p:cNvGrpSpPr/>
          <p:nvPr/>
        </p:nvGrpSpPr>
        <p:grpSpPr>
          <a:xfrm>
            <a:off x="3988515" y="2403441"/>
            <a:ext cx="4011575" cy="396000"/>
            <a:chOff x="4085256" y="4415668"/>
            <a:chExt cx="2898414" cy="396000"/>
          </a:xfrm>
        </p:grpSpPr>
        <p:sp>
          <p:nvSpPr>
            <p:cNvPr id="24" name="矩形 68">
              <a:extLst>
                <a:ext uri="{FF2B5EF4-FFF2-40B4-BE49-F238E27FC236}">
                  <a16:creationId xmlns:a16="http://schemas.microsoft.com/office/drawing/2014/main" id="{DF58D9BE-D42E-457E-936D-27967780108F}"/>
                </a:ext>
              </a:extLst>
            </p:cNvPr>
            <p:cNvSpPr/>
            <p:nvPr/>
          </p:nvSpPr>
          <p:spPr bwMode="auto">
            <a:xfrm>
              <a:off x="5066463" y="4415668"/>
              <a:ext cx="936000" cy="396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Global Resource Management Service</a:t>
              </a:r>
            </a:p>
          </p:txBody>
        </p:sp>
        <p:sp>
          <p:nvSpPr>
            <p:cNvPr id="25" name="矩形 69">
              <a:extLst>
                <a:ext uri="{FF2B5EF4-FFF2-40B4-BE49-F238E27FC236}">
                  <a16:creationId xmlns:a16="http://schemas.microsoft.com/office/drawing/2014/main" id="{ADC83FAC-D95A-4A46-A8B0-97FA07091390}"/>
                </a:ext>
              </a:extLst>
            </p:cNvPr>
            <p:cNvSpPr/>
            <p:nvPr/>
          </p:nvSpPr>
          <p:spPr bwMode="auto">
            <a:xfrm>
              <a:off x="4085256" y="4415668"/>
              <a:ext cx="936000" cy="396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800" dirty="0">
                  <a:solidFill>
                    <a:srgbClr val="1D1F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New Application Model and API</a:t>
              </a:r>
              <a:endParaRPr lang="zh-CN" altLang="en-US" sz="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70">
              <a:extLst>
                <a:ext uri="{FF2B5EF4-FFF2-40B4-BE49-F238E27FC236}">
                  <a16:creationId xmlns:a16="http://schemas.microsoft.com/office/drawing/2014/main" id="{23545F72-4D0B-4A1F-9F79-2166AE20C742}"/>
                </a:ext>
              </a:extLst>
            </p:cNvPr>
            <p:cNvSpPr/>
            <p:nvPr/>
          </p:nvSpPr>
          <p:spPr bwMode="auto">
            <a:xfrm>
              <a:off x="6047670" y="4415668"/>
              <a:ext cx="936000" cy="396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40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7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718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957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96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43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675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913" algn="l" defTabSz="914478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800" dirty="0">
                  <a:solidFill>
                    <a:srgbClr val="1D1F2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Global Distributed Scheduler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49BD8FBA-CCD9-43DD-9791-8A4C7F1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5459"/>
            <a:ext cx="11213592" cy="959929"/>
          </a:xfrm>
        </p:spPr>
        <p:txBody>
          <a:bodyPr/>
          <a:lstStyle/>
          <a:p>
            <a:r>
              <a:rPr lang="en-US" b="1" dirty="0"/>
              <a:t>2022/23 Cloud Compute Project – </a:t>
            </a:r>
            <a:r>
              <a:rPr lang="en-US" b="1" dirty="0">
                <a:solidFill>
                  <a:srgbClr val="0070C0"/>
                </a:solidFill>
              </a:rPr>
              <a:t>Centaurus 2.0</a:t>
            </a:r>
          </a:p>
        </p:txBody>
      </p:sp>
      <p:sp>
        <p:nvSpPr>
          <p:cNvPr id="32" name="矩形 55">
            <a:extLst>
              <a:ext uri="{FF2B5EF4-FFF2-40B4-BE49-F238E27FC236}">
                <a16:creationId xmlns:a16="http://schemas.microsoft.com/office/drawing/2014/main" id="{577DDB4A-C1CF-49BB-A92C-B834B3A8E8E3}"/>
              </a:ext>
            </a:extLst>
          </p:cNvPr>
          <p:cNvSpPr/>
          <p:nvPr/>
        </p:nvSpPr>
        <p:spPr bwMode="auto">
          <a:xfrm>
            <a:off x="8635452" y="1251569"/>
            <a:ext cx="3044861" cy="34941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Centaurus Edge &amp; Serverless Computing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Goals &amp; challenges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altLang="zh-CN" sz="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Extreme low latency (&lt;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</a:t>
            </a:r>
            <a:r>
              <a:rPr lang="en-US" altLang="zh-CN" sz="9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ms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for starting application instance at edge &amp; auto scale to handle burst requests 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platform itself must be very Lightweight – use minimum resources (less than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10GM/3CPU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 manage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5K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application instances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Multi-tenant edge computing clusters with strong computing/networking isolation.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performance scheduling algorithm (&lt;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10ms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to allocate application instance onto a node</a:t>
            </a:r>
          </a:p>
        </p:txBody>
      </p:sp>
      <p:sp>
        <p:nvSpPr>
          <p:cNvPr id="33" name="矩形 55">
            <a:extLst>
              <a:ext uri="{FF2B5EF4-FFF2-40B4-BE49-F238E27FC236}">
                <a16:creationId xmlns:a16="http://schemas.microsoft.com/office/drawing/2014/main" id="{A248614C-C95F-4C44-B14C-AA121099E79D}"/>
              </a:ext>
            </a:extLst>
          </p:cNvPr>
          <p:cNvSpPr/>
          <p:nvPr/>
        </p:nvSpPr>
        <p:spPr bwMode="auto">
          <a:xfrm>
            <a:off x="3747348" y="4814855"/>
            <a:ext cx="4516783" cy="1881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Centaurus Container Runtime Engine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Goals &amp; challenges</a:t>
            </a:r>
            <a:endParaRPr lang="en-US" altLang="zh-CN" sz="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performance and secure container runtime –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3X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Kata &amp; 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gVisor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RPS &amp; Throughput 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Light weighted container – memory overhead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1/3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of 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gVisor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and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1/15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of Kata container 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RDMA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based network communication &amp; </a:t>
            </a:r>
            <a:r>
              <a:rPr lang="en-US" altLang="zh-CN" sz="9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NVMe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/</a:t>
            </a:r>
            <a:r>
              <a:rPr lang="en-US" altLang="zh-CN" sz="9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NVMeOF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based direct device access –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30%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Performance Gain</a:t>
            </a:r>
          </a:p>
        </p:txBody>
      </p:sp>
    </p:spTree>
    <p:extLst>
      <p:ext uri="{BB962C8B-B14F-4D97-AF65-F5344CB8AC3E}">
        <p14:creationId xmlns:p14="http://schemas.microsoft.com/office/powerpoint/2010/main" val="115825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9BD8FBA-CCD9-43DD-9791-8A4C7F1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59"/>
            <a:ext cx="12192000" cy="959929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Centaurus 2.0 – Regionless Platform: </a:t>
            </a:r>
            <a:r>
              <a:rPr lang="en-US" sz="3800" b="1" dirty="0">
                <a:solidFill>
                  <a:srgbClr val="0070C0"/>
                </a:solidFill>
              </a:rPr>
              <a:t>Global Resource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53414-6491-B758-F361-8B3B0F422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38" y="2187389"/>
            <a:ext cx="9206459" cy="4613910"/>
          </a:xfrm>
          <a:prstGeom prst="rect">
            <a:avLst/>
          </a:prstGeom>
        </p:spPr>
      </p:pic>
      <p:sp>
        <p:nvSpPr>
          <p:cNvPr id="15" name="矩形 55">
            <a:extLst>
              <a:ext uri="{FF2B5EF4-FFF2-40B4-BE49-F238E27FC236}">
                <a16:creationId xmlns:a16="http://schemas.microsoft.com/office/drawing/2014/main" id="{CFFDE0EA-1E5F-4C1C-B31D-8786174A51A7}"/>
              </a:ext>
            </a:extLst>
          </p:cNvPr>
          <p:cNvSpPr/>
          <p:nvPr/>
        </p:nvSpPr>
        <p:spPr bwMode="auto">
          <a:xfrm>
            <a:off x="71717" y="1387388"/>
            <a:ext cx="3044861" cy="3412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Centaurus Regionless Computing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Goals &amp; challenges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New model to use cloud – from resource-based to a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pplication-based cloud (cloud native 2.0)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Manage </a:t>
            </a:r>
            <a:r>
              <a:rPr lang="en-US" altLang="zh-CN" sz="9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 million+ </a:t>
            </a:r>
            <a:r>
              <a:rPr lang="en-US" altLang="zh-CN" sz="9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compute nodes from big, small &amp; edge data centers as global resources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Distributed scheduling algorithm and scheduler architecture to scale to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10K RPS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throughput.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Design geo-distributed data consistent KV store to manage 60 millions application instances 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Large scale virtual network (VPC) to provision &amp; manage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million+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application instances</a:t>
            </a: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FD2E5968-1410-2C10-81EE-5F5EE0A24D84}"/>
              </a:ext>
            </a:extLst>
          </p:cNvPr>
          <p:cNvSpPr/>
          <p:nvPr/>
        </p:nvSpPr>
        <p:spPr>
          <a:xfrm>
            <a:off x="299878" y="2375222"/>
            <a:ext cx="180890" cy="161789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Microsoft YaHei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06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9BD8FBA-CCD9-43DD-9791-8A4C7F1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59"/>
            <a:ext cx="12192000" cy="959929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Centaurus 2.0 – Regionless Platform: </a:t>
            </a:r>
            <a:r>
              <a:rPr lang="en-US" sz="3800" b="1" dirty="0">
                <a:solidFill>
                  <a:srgbClr val="0070C0"/>
                </a:solidFill>
              </a:rPr>
              <a:t>Global KV Store Service</a:t>
            </a:r>
          </a:p>
        </p:txBody>
      </p:sp>
      <p:sp>
        <p:nvSpPr>
          <p:cNvPr id="15" name="矩形 55">
            <a:extLst>
              <a:ext uri="{FF2B5EF4-FFF2-40B4-BE49-F238E27FC236}">
                <a16:creationId xmlns:a16="http://schemas.microsoft.com/office/drawing/2014/main" id="{CFFDE0EA-1E5F-4C1C-B31D-8786174A51A7}"/>
              </a:ext>
            </a:extLst>
          </p:cNvPr>
          <p:cNvSpPr/>
          <p:nvPr/>
        </p:nvSpPr>
        <p:spPr bwMode="auto">
          <a:xfrm>
            <a:off x="71717" y="1387388"/>
            <a:ext cx="3044861" cy="3412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Centaurus Regionless Computing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Goals &amp; challenges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New model to use cloud – from resource-based to a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pplication-based cloud (cloud native 2.0)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Manage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million+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compute nodes from big, small &amp; edge data centers as global resources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Distributed scheduling algorithm and scheduler architecture to scale to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10K RPS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throughput.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Design geo-distributed data consistent KV store to manage 100 millions application instances 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Large scale virtual network (VPC) to provision &amp; manage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million+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application instances</a:t>
            </a: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FD2E5968-1410-2C10-81EE-5F5EE0A24D84}"/>
              </a:ext>
            </a:extLst>
          </p:cNvPr>
          <p:cNvSpPr/>
          <p:nvPr/>
        </p:nvSpPr>
        <p:spPr>
          <a:xfrm>
            <a:off x="308843" y="3621317"/>
            <a:ext cx="180890" cy="161789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Microsoft YaHei Light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0A676-CFF0-C197-729A-92B871B07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187" y="3783106"/>
            <a:ext cx="3335736" cy="23961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1BD341-FCDA-9182-EBFB-18120B84E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187" y="1161288"/>
            <a:ext cx="8866095" cy="2396150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600" b="1" dirty="0"/>
              <a:t>Problem</a:t>
            </a:r>
            <a:r>
              <a:rPr lang="en-US" sz="2600" dirty="0"/>
              <a:t>: How to build a geo-distributed KV store guaranteeing low latency for strongly consistent access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600" dirty="0"/>
              <a:t> </a:t>
            </a:r>
            <a:r>
              <a:rPr lang="en-US" sz="2600" b="1" dirty="0"/>
              <a:t>Why:</a:t>
            </a:r>
            <a:r>
              <a:rPr lang="en-US" sz="2600" dirty="0"/>
              <a:t> A fundamental component for a regionless platform or a service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b="1" dirty="0"/>
              <a:t>Approach</a:t>
            </a:r>
            <a:r>
              <a:rPr lang="en-US" dirty="0"/>
              <a:t>: Two in parallel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 true Spanner-like geo-distributed database with strong consistency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 global layer with smart partition/sharding and smart cache, and somewhat consistency cross region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0BCCF-F1F8-ACC1-469F-DCD97B609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532" y="3333286"/>
            <a:ext cx="5169489" cy="34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2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6BB54F-06AE-246F-8DD0-BA01EEC06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353" y="987001"/>
            <a:ext cx="7668811" cy="5430419"/>
          </a:xfrm>
          <a:prstGeom prst="rect">
            <a:avLst/>
          </a:prstGeom>
        </p:spPr>
      </p:pic>
      <p:sp>
        <p:nvSpPr>
          <p:cNvPr id="15" name="矩形 55">
            <a:extLst>
              <a:ext uri="{FF2B5EF4-FFF2-40B4-BE49-F238E27FC236}">
                <a16:creationId xmlns:a16="http://schemas.microsoft.com/office/drawing/2014/main" id="{CFFDE0EA-1E5F-4C1C-B31D-8786174A51A7}"/>
              </a:ext>
            </a:extLst>
          </p:cNvPr>
          <p:cNvSpPr/>
          <p:nvPr/>
        </p:nvSpPr>
        <p:spPr bwMode="auto">
          <a:xfrm>
            <a:off x="71717" y="1387388"/>
            <a:ext cx="3044861" cy="34120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Centaurus Regionless Computing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Goals &amp; challenges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New model to use cloud – from resource-based to a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pplication-based cloud (cloud native 2.0)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Manage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million+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compute nodes from big, small &amp; edge data centers as global resources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Distributed scheduling algorithm and scheduler architecture to scale to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10K RPS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throughput.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Design geo-distributed data consistent KV store to manage 100 millions application instances 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Large scale virtual network (VPC) to provision &amp; manage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million+ 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application instances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9BD8FBA-CCD9-43DD-9791-8A4C7F1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59"/>
            <a:ext cx="12192000" cy="959929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Centaurus 2.0 – Regionless Platform: </a:t>
            </a:r>
            <a:r>
              <a:rPr lang="en-US" sz="3800" b="1" dirty="0">
                <a:solidFill>
                  <a:srgbClr val="0070C0"/>
                </a:solidFill>
              </a:rPr>
              <a:t>Global KV Store Service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339A9-66B1-B32D-A46C-CF0D8846593A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AE9B66-E574-BBDB-8655-25E9AC901A90}"/>
              </a:ext>
            </a:extLst>
          </p:cNvPr>
          <p:cNvCxnSpPr>
            <a:cxnSpLocks/>
          </p:cNvCxnSpPr>
          <p:nvPr/>
        </p:nvCxnSpPr>
        <p:spPr>
          <a:xfrm>
            <a:off x="7458635" y="5368969"/>
            <a:ext cx="1767661" cy="463643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55">
            <a:extLst>
              <a:ext uri="{FF2B5EF4-FFF2-40B4-BE49-F238E27FC236}">
                <a16:creationId xmlns:a16="http://schemas.microsoft.com/office/drawing/2014/main" id="{60CA77CF-AF85-65F1-8AF0-3EAFF1A0F7FF}"/>
              </a:ext>
            </a:extLst>
          </p:cNvPr>
          <p:cNvSpPr/>
          <p:nvPr/>
        </p:nvSpPr>
        <p:spPr bwMode="auto">
          <a:xfrm>
            <a:off x="9314867" y="5222048"/>
            <a:ext cx="1694509" cy="110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What it is?</a:t>
            </a:r>
          </a:p>
          <a:p>
            <a:pPr marL="171450" indent="-1714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Tx/>
              <a:buChar char="-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etcd</a:t>
            </a:r>
          </a:p>
          <a:p>
            <a:pPr marL="171450" indent="-1714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Tx/>
              <a:buChar char="-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Ignite</a:t>
            </a:r>
          </a:p>
          <a:p>
            <a:pPr marL="171450" indent="-1714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Tx/>
              <a:buChar char="-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Hazelcast</a:t>
            </a:r>
          </a:p>
          <a:p>
            <a:pPr marL="171450" indent="-1714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Tx/>
              <a:buChar char="-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Anna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5823F3-9083-0973-A5F3-77CD0FFA4380}"/>
              </a:ext>
            </a:extLst>
          </p:cNvPr>
          <p:cNvCxnSpPr>
            <a:cxnSpLocks/>
          </p:cNvCxnSpPr>
          <p:nvPr/>
        </p:nvCxnSpPr>
        <p:spPr>
          <a:xfrm>
            <a:off x="8763179" y="2195443"/>
            <a:ext cx="1212925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55">
            <a:extLst>
              <a:ext uri="{FF2B5EF4-FFF2-40B4-BE49-F238E27FC236}">
                <a16:creationId xmlns:a16="http://schemas.microsoft.com/office/drawing/2014/main" id="{7625A4D5-0428-EE78-82EE-FD5877E8518F}"/>
              </a:ext>
            </a:extLst>
          </p:cNvPr>
          <p:cNvSpPr/>
          <p:nvPr/>
        </p:nvSpPr>
        <p:spPr bwMode="auto">
          <a:xfrm>
            <a:off x="9976105" y="1707705"/>
            <a:ext cx="1965960" cy="110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Innovation Areas</a:t>
            </a:r>
          </a:p>
          <a:p>
            <a:pPr marL="171450" indent="-1714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Tx/>
              <a:buChar char="-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Special Hashing Algorithm </a:t>
            </a:r>
          </a:p>
          <a:p>
            <a:pPr marL="171450" indent="-1714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Tx/>
              <a:buChar char="-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Sharding Management</a:t>
            </a:r>
          </a:p>
          <a:p>
            <a:pPr marL="171450" indent="-1714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Tx/>
              <a:buChar char="-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Smart Cache</a:t>
            </a:r>
          </a:p>
          <a:p>
            <a:pPr marL="171450" indent="-17145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Tx/>
              <a:buChar char="-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In-Memory Consistency / Transaction Management </a:t>
            </a: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FD2E5968-1410-2C10-81EE-5F5EE0A24D84}"/>
              </a:ext>
            </a:extLst>
          </p:cNvPr>
          <p:cNvSpPr/>
          <p:nvPr/>
        </p:nvSpPr>
        <p:spPr>
          <a:xfrm>
            <a:off x="308843" y="3621317"/>
            <a:ext cx="180890" cy="161789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C7000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Microsoft YaHei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62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9BD8FBA-CCD9-43DD-9791-8A4C7F1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59"/>
            <a:ext cx="12192000" cy="959929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Centaurus 2.0 – </a:t>
            </a:r>
            <a:r>
              <a:rPr lang="en-US" sz="3800" b="1" dirty="0">
                <a:solidFill>
                  <a:srgbClr val="0070C0"/>
                </a:solidFill>
              </a:rPr>
              <a:t>Fornax Serverless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D2E49-C8EA-BBCD-D969-C7163D260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65" y="3446350"/>
            <a:ext cx="6389355" cy="3346191"/>
          </a:xfrm>
          <a:prstGeom prst="rect">
            <a:avLst/>
          </a:prstGeom>
        </p:spPr>
      </p:pic>
      <p:sp>
        <p:nvSpPr>
          <p:cNvPr id="14" name="矩形 55">
            <a:extLst>
              <a:ext uri="{FF2B5EF4-FFF2-40B4-BE49-F238E27FC236}">
                <a16:creationId xmlns:a16="http://schemas.microsoft.com/office/drawing/2014/main" id="{6C3010CC-D54F-8AC7-C0E0-9D41BBE002E8}"/>
              </a:ext>
            </a:extLst>
          </p:cNvPr>
          <p:cNvSpPr/>
          <p:nvPr/>
        </p:nvSpPr>
        <p:spPr bwMode="auto">
          <a:xfrm>
            <a:off x="6929718" y="947656"/>
            <a:ext cx="5136776" cy="24813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Centaurus Edge &amp; Serverless Computing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Goals &amp; challenges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altLang="zh-CN" sz="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Extreme low latency (&lt;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</a:t>
            </a:r>
            <a:r>
              <a:rPr lang="en-US" altLang="zh-CN" sz="1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ms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for starting application instance at edge &amp; auto scale to handle burst requests 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platform itself must be very Lightweight – use minimum resources (less than 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5GB/2CPU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 manage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less than 8k-10K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application instances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Multi-tenant edge computing clusters with strong computing/networking isolation.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performance scheduling algorithm (&lt;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10ms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to allocate application instance onto a node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88F11-3A5E-B44A-00C9-824DCD1FD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129" y="3673546"/>
            <a:ext cx="821246" cy="466814"/>
          </a:xfrm>
          <a:prstGeom prst="rect">
            <a:avLst/>
          </a:prstGeom>
        </p:spPr>
      </p:pic>
      <p:sp>
        <p:nvSpPr>
          <p:cNvPr id="8" name="矩形 55">
            <a:extLst>
              <a:ext uri="{FF2B5EF4-FFF2-40B4-BE49-F238E27FC236}">
                <a16:creationId xmlns:a16="http://schemas.microsoft.com/office/drawing/2014/main" id="{A45F7D6E-E685-025B-0FE3-6CD771C981CE}"/>
              </a:ext>
            </a:extLst>
          </p:cNvPr>
          <p:cNvSpPr/>
          <p:nvPr/>
        </p:nvSpPr>
        <p:spPr bwMode="auto">
          <a:xfrm>
            <a:off x="179294" y="3514481"/>
            <a:ext cx="4661647" cy="3278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Fornax Serverless Platform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altLang="zh-CN" sz="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Fornax Serverless Core (process)</a:t>
            </a:r>
          </a:p>
          <a:p>
            <a:pPr marL="628690" lvl="1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ü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Optimized cluster &amp; node management</a:t>
            </a:r>
          </a:p>
          <a:p>
            <a:pPr marL="628690" lvl="1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ü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Fast scheduling &amp; instance management</a:t>
            </a:r>
          </a:p>
          <a:p>
            <a:pPr marL="628690" lvl="1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ü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Runtime sandbox pool management 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 store – Optimized etcd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Node agent – Optimized Kubelet.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Ingress gateway – TCP to RDMA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Quark container runtime</a:t>
            </a:r>
          </a:p>
          <a:p>
            <a:pPr marL="628690" lvl="1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ü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performance &amp; lightweight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Multi-Tenant</a:t>
            </a:r>
          </a:p>
          <a:p>
            <a:pPr marL="628690" lvl="1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ü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Secure container</a:t>
            </a:r>
          </a:p>
          <a:p>
            <a:pPr marL="628690" lvl="1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ü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Network isolation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384673-2F47-DDF1-B02A-A4E76B94A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6" y="1042738"/>
            <a:ext cx="6375255" cy="2300781"/>
          </a:xfrm>
          <a:prstGeom prst="rect">
            <a:avLst/>
          </a:prstGeom>
        </p:spPr>
      </p:pic>
      <p:cxnSp>
        <p:nvCxnSpPr>
          <p:cNvPr id="10" name="直接箭头连接符 46">
            <a:extLst>
              <a:ext uri="{FF2B5EF4-FFF2-40B4-BE49-F238E27FC236}">
                <a16:creationId xmlns:a16="http://schemas.microsoft.com/office/drawing/2014/main" id="{53DB3B6E-BC10-DF39-9D92-87F4300FAFA2}"/>
              </a:ext>
            </a:extLst>
          </p:cNvPr>
          <p:cNvCxnSpPr>
            <a:cxnSpLocks/>
          </p:cNvCxnSpPr>
          <p:nvPr/>
        </p:nvCxnSpPr>
        <p:spPr>
          <a:xfrm>
            <a:off x="4642365" y="5180405"/>
            <a:ext cx="1013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46">
            <a:extLst>
              <a:ext uri="{FF2B5EF4-FFF2-40B4-BE49-F238E27FC236}">
                <a16:creationId xmlns:a16="http://schemas.microsoft.com/office/drawing/2014/main" id="{DEA4CBB4-8302-4A22-B159-C6E66C6CC7DF}"/>
              </a:ext>
            </a:extLst>
          </p:cNvPr>
          <p:cNvCxnSpPr>
            <a:cxnSpLocks/>
          </p:cNvCxnSpPr>
          <p:nvPr/>
        </p:nvCxnSpPr>
        <p:spPr>
          <a:xfrm flipH="1">
            <a:off x="4141694" y="1295224"/>
            <a:ext cx="3003177" cy="7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59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9BD8FBA-CCD9-43DD-9791-8A4C7F1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59"/>
            <a:ext cx="12192000" cy="959929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Centaurus 2.0 – </a:t>
            </a:r>
            <a:r>
              <a:rPr lang="en-US" sz="3800" b="1" dirty="0">
                <a:solidFill>
                  <a:srgbClr val="0070C0"/>
                </a:solidFill>
              </a:rPr>
              <a:t>Quark Secure Container (V1.0)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131B8-E61D-4981-3A06-4BEAB08E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0" y="926776"/>
            <a:ext cx="6848806" cy="2968999"/>
          </a:xfrm>
          <a:prstGeom prst="rect">
            <a:avLst/>
          </a:prstGeom>
        </p:spPr>
      </p:pic>
      <p:sp>
        <p:nvSpPr>
          <p:cNvPr id="10" name="矩形 55">
            <a:extLst>
              <a:ext uri="{FF2B5EF4-FFF2-40B4-BE49-F238E27FC236}">
                <a16:creationId xmlns:a16="http://schemas.microsoft.com/office/drawing/2014/main" id="{C827922A-64DA-4DB5-5F7C-8E903166E6B1}"/>
              </a:ext>
            </a:extLst>
          </p:cNvPr>
          <p:cNvSpPr/>
          <p:nvPr/>
        </p:nvSpPr>
        <p:spPr bwMode="auto">
          <a:xfrm>
            <a:off x="7422877" y="1166218"/>
            <a:ext cx="4516783" cy="1935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Centaurus Container Runtime Engine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Goals &amp; challenges</a:t>
            </a:r>
            <a:endParaRPr lang="en-US" altLang="zh-CN" sz="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performance and secure container runtime –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3X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Kata &amp; 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gVisor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RPS &amp; Throughput 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Light weighted container – memory overhead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1/3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of 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gVisor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and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1/15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of Kata container 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RDMA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based network communication &amp; </a:t>
            </a:r>
            <a:r>
              <a:rPr lang="en-US" altLang="zh-CN" sz="9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NVMe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/</a:t>
            </a:r>
            <a:r>
              <a:rPr lang="en-US" altLang="zh-CN" sz="900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NVMeOF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based direct device access – 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30%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Performance Gain</a:t>
            </a:r>
          </a:p>
        </p:txBody>
      </p:sp>
      <p:cxnSp>
        <p:nvCxnSpPr>
          <p:cNvPr id="11" name="直接箭头连接符 44">
            <a:extLst>
              <a:ext uri="{FF2B5EF4-FFF2-40B4-BE49-F238E27FC236}">
                <a16:creationId xmlns:a16="http://schemas.microsoft.com/office/drawing/2014/main" id="{E4D95217-5CC4-E4FF-C2B5-0890EBB72372}"/>
              </a:ext>
            </a:extLst>
          </p:cNvPr>
          <p:cNvCxnSpPr>
            <a:cxnSpLocks/>
          </p:cNvCxnSpPr>
          <p:nvPr/>
        </p:nvCxnSpPr>
        <p:spPr>
          <a:xfrm flipH="1">
            <a:off x="6580094" y="1381249"/>
            <a:ext cx="851748" cy="295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CFAB59C-7CE2-7B3C-F778-C03800494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779" y="3182344"/>
            <a:ext cx="4396934" cy="3529512"/>
          </a:xfrm>
          <a:prstGeom prst="rect">
            <a:avLst/>
          </a:prstGeom>
        </p:spPr>
      </p:pic>
      <p:sp>
        <p:nvSpPr>
          <p:cNvPr id="17" name="矩形 55">
            <a:extLst>
              <a:ext uri="{FF2B5EF4-FFF2-40B4-BE49-F238E27FC236}">
                <a16:creationId xmlns:a16="http://schemas.microsoft.com/office/drawing/2014/main" id="{D14F2215-93F4-D00B-B5FF-9A8C06F48B77}"/>
              </a:ext>
            </a:extLst>
          </p:cNvPr>
          <p:cNvSpPr/>
          <p:nvPr/>
        </p:nvSpPr>
        <p:spPr bwMode="auto">
          <a:xfrm>
            <a:off x="1473678" y="4501089"/>
            <a:ext cx="4123763" cy="18369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Level Design Points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altLang="zh-CN" sz="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System Call virtualization – Reimplement 80% system calls</a:t>
            </a: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QCall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Share memory-based communication between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QKernel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QVisor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IO-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Uring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IO data plane between 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QKernel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host Kernel</a:t>
            </a:r>
          </a:p>
        </p:txBody>
      </p:sp>
      <p:cxnSp>
        <p:nvCxnSpPr>
          <p:cNvPr id="18" name="直接箭头连接符 44">
            <a:extLst>
              <a:ext uri="{FF2B5EF4-FFF2-40B4-BE49-F238E27FC236}">
                <a16:creationId xmlns:a16="http://schemas.microsoft.com/office/drawing/2014/main" id="{25E6EF27-9E17-79C9-F55F-AD2E2C00DE74}"/>
              </a:ext>
            </a:extLst>
          </p:cNvPr>
          <p:cNvCxnSpPr>
            <a:cxnSpLocks/>
          </p:cNvCxnSpPr>
          <p:nvPr/>
        </p:nvCxnSpPr>
        <p:spPr>
          <a:xfrm>
            <a:off x="5615371" y="5419568"/>
            <a:ext cx="9826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88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9BD8FBA-CCD9-43DD-9791-8A4C7F1A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59"/>
            <a:ext cx="12192000" cy="959929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Centaurus 2.0 – </a:t>
            </a:r>
            <a:r>
              <a:rPr lang="en-US" sz="3800" b="1" dirty="0">
                <a:solidFill>
                  <a:srgbClr val="0070C0"/>
                </a:solidFill>
              </a:rPr>
              <a:t>Quark Secure Container (V1.0)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6D78C-53BB-4641-048C-E325709BA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00475"/>
            <a:ext cx="4254754" cy="3592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0C9EEC-C053-A749-F7BA-892745552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053" y="944702"/>
            <a:ext cx="5563417" cy="3567919"/>
          </a:xfrm>
          <a:prstGeom prst="rect">
            <a:avLst/>
          </a:prstGeom>
        </p:spPr>
      </p:pic>
      <p:sp>
        <p:nvSpPr>
          <p:cNvPr id="19" name="矩形 55">
            <a:extLst>
              <a:ext uri="{FF2B5EF4-FFF2-40B4-BE49-F238E27FC236}">
                <a16:creationId xmlns:a16="http://schemas.microsoft.com/office/drawing/2014/main" id="{47B49F47-C814-F8B1-87F5-8503EBD2DA60}"/>
              </a:ext>
            </a:extLst>
          </p:cNvPr>
          <p:cNvSpPr/>
          <p:nvPr/>
        </p:nvSpPr>
        <p:spPr bwMode="auto">
          <a:xfrm>
            <a:off x="540990" y="1126953"/>
            <a:ext cx="3797928" cy="18045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TCP Socket Over RDMA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endParaRPr lang="en-US" altLang="zh-CN" sz="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 RDMA to send TCP buffer instead of TCP stack</a:t>
            </a: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Performance</a:t>
            </a: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 latency</a:t>
            </a: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throughput</a:t>
            </a: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 CPU footprint</a:t>
            </a: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Less CPU switch/cache pollution</a:t>
            </a:r>
          </a:p>
          <a:p>
            <a:pPr marL="171450" indent="-171450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Transparent to application with TCP socket</a:t>
            </a:r>
          </a:p>
        </p:txBody>
      </p:sp>
      <p:cxnSp>
        <p:nvCxnSpPr>
          <p:cNvPr id="22" name="直接箭头连接符 44">
            <a:extLst>
              <a:ext uri="{FF2B5EF4-FFF2-40B4-BE49-F238E27FC236}">
                <a16:creationId xmlns:a16="http://schemas.microsoft.com/office/drawing/2014/main" id="{FFE7FCB2-0320-4DEB-77B1-D2DC1C464282}"/>
              </a:ext>
            </a:extLst>
          </p:cNvPr>
          <p:cNvCxnSpPr>
            <a:cxnSpLocks/>
          </p:cNvCxnSpPr>
          <p:nvPr/>
        </p:nvCxnSpPr>
        <p:spPr>
          <a:xfrm>
            <a:off x="2088878" y="2931459"/>
            <a:ext cx="0" cy="497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55">
            <a:extLst>
              <a:ext uri="{FF2B5EF4-FFF2-40B4-BE49-F238E27FC236}">
                <a16:creationId xmlns:a16="http://schemas.microsoft.com/office/drawing/2014/main" id="{6A4F4D7A-D24C-CB8B-3D73-F9FC1D27B6D4}"/>
              </a:ext>
            </a:extLst>
          </p:cNvPr>
          <p:cNvSpPr/>
          <p:nvPr/>
        </p:nvSpPr>
        <p:spPr bwMode="auto">
          <a:xfrm>
            <a:off x="5459689" y="4593305"/>
            <a:ext cx="5723146" cy="2199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</a:pP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Architecture Design</a:t>
            </a:r>
            <a:endParaRPr lang="en-US" altLang="zh-CN" sz="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RDMA Mesh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Full RDMA connection mesh between Cluster Nodes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RDMA Channel: 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Multiplex TCP connections over RDMA Connection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RDMA Channel based VPC:   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&lt;VPC#, IP, Port&gt; → RDMA Channel 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RDMA Service:  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 ClusterIP → Container IP handling (2) Network Policy (3) QoS</a:t>
            </a:r>
          </a:p>
          <a:p>
            <a:pPr marL="171450" indent="-1714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Ø"/>
            </a:pPr>
            <a:r>
              <a:rPr lang="en-US" altLang="zh-CN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RDMA Connection Service:</a:t>
            </a:r>
          </a:p>
          <a:p>
            <a:pPr marL="628690" lvl="1" indent="-171450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ü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ClusterIP → Container IP</a:t>
            </a:r>
          </a:p>
          <a:p>
            <a:pPr marL="628690" lvl="1" indent="-171450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ü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Network Policy</a:t>
            </a:r>
          </a:p>
          <a:p>
            <a:pPr marL="628690" lvl="1" indent="-171450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ü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Container ID → &lt;VPC#, IP, Port&gt; </a:t>
            </a:r>
          </a:p>
          <a:p>
            <a:pPr marL="628690" lvl="1" indent="-171450" defTabSz="914400" fontAlgn="base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anose="05000000000000000000" pitchFamily="2" charset="2"/>
              <a:buChar char="ü"/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</a:p>
        </p:txBody>
      </p:sp>
      <p:cxnSp>
        <p:nvCxnSpPr>
          <p:cNvPr id="25" name="直接箭头连接符 44">
            <a:extLst>
              <a:ext uri="{FF2B5EF4-FFF2-40B4-BE49-F238E27FC236}">
                <a16:creationId xmlns:a16="http://schemas.microsoft.com/office/drawing/2014/main" id="{61DEC66C-4827-6942-CF8F-287811FFC30B}"/>
              </a:ext>
            </a:extLst>
          </p:cNvPr>
          <p:cNvCxnSpPr>
            <a:cxnSpLocks/>
          </p:cNvCxnSpPr>
          <p:nvPr/>
        </p:nvCxnSpPr>
        <p:spPr>
          <a:xfrm flipV="1">
            <a:off x="8211772" y="4052047"/>
            <a:ext cx="0" cy="541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87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6E0585C36160439B1686DD07B74BC3" ma:contentTypeVersion="6" ma:contentTypeDescription="Create a new document." ma:contentTypeScope="" ma:versionID="9979d6ba0bddcefd1a17e731500d1a18">
  <xsd:schema xmlns:xsd="http://www.w3.org/2001/XMLSchema" xmlns:xs="http://www.w3.org/2001/XMLSchema" xmlns:p="http://schemas.microsoft.com/office/2006/metadata/properties" xmlns:ns2="30bcda9f-da09-459e-99f5-c1a7c77a2aa3" xmlns:ns3="a23ad29d-cfe6-4843-87ec-0fb637a8b04c" targetNamespace="http://schemas.microsoft.com/office/2006/metadata/properties" ma:root="true" ma:fieldsID="5fe7f8e1e46a9bb2589f14a91dfe7013" ns2:_="" ns3:_="">
    <xsd:import namespace="30bcda9f-da09-459e-99f5-c1a7c77a2aa3"/>
    <xsd:import namespace="a23ad29d-cfe6-4843-87ec-0fb637a8b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cda9f-da09-459e-99f5-c1a7c77a2a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ad29d-cfe6-4843-87ec-0fb637a8b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E6B783-B0D6-4258-AB5C-BE08D554E1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bcda9f-da09-459e-99f5-c1a7c77a2aa3"/>
    <ds:schemaRef ds:uri="a23ad29d-cfe6-4843-87ec-0fb637a8b0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4FA27B-440C-44DB-A4E2-74B5768BE4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ADBFBB-E332-41FA-B499-8298943F9ABA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a23ad29d-cfe6-4843-87ec-0fb637a8b04c"/>
    <ds:schemaRef ds:uri="30bcda9f-da09-459e-99f5-c1a7c77a2aa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11464</TotalTime>
  <Words>1538</Words>
  <Application>Microsoft Office PowerPoint</Application>
  <PresentationFormat>Widescreen</PresentationFormat>
  <Paragraphs>228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Times New Roman</vt:lpstr>
      <vt:lpstr>Wingdings</vt:lpstr>
      <vt:lpstr>Custom Design</vt:lpstr>
      <vt:lpstr>Office Theme</vt:lpstr>
      <vt:lpstr>PowerPoint Presentation</vt:lpstr>
      <vt:lpstr>Centaurus Project Ecosystem</vt:lpstr>
      <vt:lpstr>2022/23 Cloud Compute Project – Centaurus 2.0</vt:lpstr>
      <vt:lpstr>Centaurus 2.0 – Regionless Platform: Global Resource Services</vt:lpstr>
      <vt:lpstr>Centaurus 2.0 – Regionless Platform: Global KV Store Service</vt:lpstr>
      <vt:lpstr>Centaurus 2.0 – Regionless Platform: Global KV Store Service</vt:lpstr>
      <vt:lpstr>Centaurus 2.0 – Fornax Serverless</vt:lpstr>
      <vt:lpstr>Centaurus 2.0 – Quark Secure Container (V1.0)</vt:lpstr>
      <vt:lpstr>Centaurus 2.0 – Quark Secure Container (V1.0)</vt:lpstr>
      <vt:lpstr>Cloud Network Alcor 2.0 – Arion data-plane platform</vt:lpstr>
      <vt:lpstr>Cloud Network Alcor 2.0 – Arion data-plane platform</vt:lpstr>
      <vt:lpstr>Cloud Network Alcor 2.0 – Merak Network Simulation</vt:lpstr>
      <vt:lpstr>Cloud AI – Alnair Platform</vt:lpstr>
      <vt:lpstr>Cloud Storage &amp; Data – Chogori Platform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Davis</dc:creator>
  <cp:lastModifiedBy>Ying Xiong</cp:lastModifiedBy>
  <cp:revision>247</cp:revision>
  <dcterms:created xsi:type="dcterms:W3CDTF">2019-12-02T18:03:50Z</dcterms:created>
  <dcterms:modified xsi:type="dcterms:W3CDTF">2022-05-10T19:01:56Z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1565641933</vt:lpwstr>
  </property>
  <property fmtid="{D5CDD505-2E9C-101B-9397-08002B2CF9AE}" pid="6" name="ContentTypeId">
    <vt:lpwstr>0x0101002E6E0585C36160439B1686DD07B74BC3</vt:lpwstr>
  </property>
</Properties>
</file>