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3" r:id="rId6"/>
    <p:sldId id="259" r:id="rId7"/>
    <p:sldId id="260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39FD3-057D-46E8-8FA3-C5F5EC30D1D9}" v="19" dt="2022-05-23T22:22:27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CC1C8-116E-4FDF-8C5E-C4C4CAB80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1ECA16-F548-4917-95E7-BFFB3A70F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8D128-CD03-484C-9D49-AF4935D4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F2572-C7BD-4E9E-A437-23176B8A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F454C-B2D1-4D0F-9046-733771C1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9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61D1-7F08-4EB2-BD15-58157947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00C58-904E-4A3B-80C9-9EA51364B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FF43-235B-4F6B-B6ED-616155DA2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D2F6C-7E82-43AD-8F67-5BBE531C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361DC-CDF5-4FAC-81C8-ED36E18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CF9B3C-085F-435D-AB90-115406B43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BC798-7319-4781-A7E2-E8D58CDD4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69EAB-3017-4781-8A1B-CFC6BD17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3563-CD79-4E13-8D5C-D8A65B38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27AE4-DBC7-469D-A436-6CF435E5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9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8E5B0-E76D-4088-82FF-63DF9CD9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5939-A66A-4BBE-9874-BB819B412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93D35-E2EB-4500-8A59-CB8A2C0BF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0865C-6F4A-4A32-ADD8-0EA4D0F26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16A97-F7B0-4E71-B337-F2FF9649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9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D8864-B073-41EC-BF36-3F7037CDC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B0AED-E690-48CA-A924-ABC86F1E1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6E71D-C685-497E-A28E-F3C4013D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F4786-D1A1-44E4-8419-331E3DB9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37EF3-221D-4421-8F3D-1CF72B89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230A-F394-4016-A75F-7991B48A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DA321-8FB0-483A-8A7C-CC5335868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7A681-B723-4A6B-85D3-EEDE6BB2B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3D611-045A-4368-9AEB-E9BCE8C7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3E47A-2003-47C6-8A82-1817D02A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D6E5B-C005-4097-9F6A-4BAFB250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4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B08E2-3DB7-40CF-A48A-946AA0CB0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07BA0-82E6-4B8D-9853-DA3AB5CEC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BD5FC-15C1-49AB-8AE8-AB2B36BAA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3B660-60EA-4996-9DC6-2C660C07D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3BEFE5-D1A0-4264-A4CF-AA449B36F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70BC45-4736-4307-BEF0-635531C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E400F1-9CAB-43C5-B1ED-EE3A32F5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A0E0D-80F4-42BF-A09A-A19D89B8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2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3E462-3D0F-4F5C-8A68-A54E1F5C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18829-CA13-40EB-BFE0-78A1083A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5C4DB-5FC5-424E-9379-10AD9274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96E4C-F8D3-4AC7-8ABE-B762C416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1A0DA-F7AA-437B-BB38-0F0AE947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53D94-2CC2-49F4-9F03-6F956E1C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CF21D-B36E-44AE-BE06-46F40569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F713-EBF9-4DF4-8B8A-BD2A7A90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D2957-B341-4CC2-B197-B24055A1B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2F39D-5441-4363-AD2C-B018950BC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FAB4F-9854-4785-96E0-82B5DFA7B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D0FD1-9F6A-4C25-A2FD-C2295792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31F4B-E9E4-4389-B5CD-EA4EE219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2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E9EED-EB57-4087-AA0B-3F691C4B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03889-6935-4EC1-B60E-3EDD3BF98B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84A4B-206F-44BA-8394-564A5B286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5A8C1-0712-410C-9AB1-4ECAFD00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0021D-BCF0-4167-A295-8F62C0B88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28786-F3FE-4C8B-8A3A-8D6F2A7A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3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F2E886-6534-4353-A72F-971AEBAC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C77DC-5263-4E08-B087-A8A88E263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46D4-7A43-4FA6-A6BF-182436D6B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8F80E-D135-4124-87D2-80FEAACEF46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19EA-580F-49B6-B32F-6AF5A51D3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1840F-4D09-4C39-8492-B085465DB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1FB7-0FA7-4E65-8AAC-46529F61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6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38FE-9CA5-4EB8-ACF5-E22E282B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709"/>
            <a:ext cx="10515600" cy="945040"/>
          </a:xfrm>
        </p:spPr>
        <p:txBody>
          <a:bodyPr/>
          <a:lstStyle/>
          <a:p>
            <a:r>
              <a:rPr lang="en-US" dirty="0"/>
              <a:t>Serverless application platform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745DF-6FD7-4B76-893B-0529966D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56123"/>
            <a:ext cx="5157787" cy="595537"/>
          </a:xfrm>
        </p:spPr>
        <p:txBody>
          <a:bodyPr/>
          <a:lstStyle/>
          <a:p>
            <a:r>
              <a:rPr lang="en-US" dirty="0"/>
              <a:t>Fornax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F1E7-C762-4875-B680-E131496760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Serverless</a:t>
            </a:r>
          </a:p>
          <a:p>
            <a:r>
              <a:rPr lang="en-US" dirty="0"/>
              <a:t>Multiple tenancy</a:t>
            </a:r>
          </a:p>
          <a:p>
            <a:r>
              <a:rPr lang="en-US" dirty="0"/>
              <a:t>Resource model</a:t>
            </a:r>
          </a:p>
          <a:p>
            <a:pPr lvl="1"/>
            <a:r>
              <a:rPr lang="en-US" dirty="0"/>
              <a:t>Application spec</a:t>
            </a:r>
          </a:p>
          <a:p>
            <a:pPr lvl="1"/>
            <a:r>
              <a:rPr lang="en-US" dirty="0"/>
              <a:t>Application instance</a:t>
            </a:r>
          </a:p>
          <a:p>
            <a:pPr lvl="1"/>
            <a:r>
              <a:rPr lang="en-US" dirty="0"/>
              <a:t>Application session</a:t>
            </a:r>
          </a:p>
          <a:p>
            <a:r>
              <a:rPr lang="en-US" dirty="0"/>
              <a:t>Session management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7DC9F3-C087-4FDA-882B-9A79F44F5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9AB9CAF-FA06-4245-B724-53EB68473C6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7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3F657EC-5B53-4F1A-BEFC-23A7DBF0CCFB}"/>
              </a:ext>
            </a:extLst>
          </p:cNvPr>
          <p:cNvSpPr/>
          <p:nvPr/>
        </p:nvSpPr>
        <p:spPr>
          <a:xfrm>
            <a:off x="5299970" y="2384274"/>
            <a:ext cx="1713390" cy="550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Ingress Gateway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24E137-5016-4203-BB5B-169116B0703B}"/>
              </a:ext>
            </a:extLst>
          </p:cNvPr>
          <p:cNvSpPr/>
          <p:nvPr/>
        </p:nvSpPr>
        <p:spPr>
          <a:xfrm>
            <a:off x="990600" y="4139951"/>
            <a:ext cx="3307672" cy="16142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D139B-2FC8-4F8B-85E2-77219052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150FC-33C1-417D-AAC5-30E8AD01D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733" y="1646169"/>
            <a:ext cx="4580138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Persistent storage</a:t>
            </a:r>
          </a:p>
          <a:p>
            <a:pPr lvl="1"/>
            <a:r>
              <a:rPr lang="en-US" dirty="0" err="1"/>
              <a:t>NodeAgent</a:t>
            </a:r>
            <a:r>
              <a:rPr lang="en-US" dirty="0"/>
              <a:t> (</a:t>
            </a:r>
            <a:r>
              <a:rPr lang="en-US" sz="2000" dirty="0"/>
              <a:t>Not high available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App instance </a:t>
            </a:r>
          </a:p>
          <a:p>
            <a:pPr lvl="3"/>
            <a:r>
              <a:rPr lang="en-US" dirty="0"/>
              <a:t>state(Standby, Warmup)</a:t>
            </a:r>
          </a:p>
          <a:p>
            <a:pPr lvl="3"/>
            <a:r>
              <a:rPr lang="en-US" dirty="0"/>
              <a:t>endpoint</a:t>
            </a:r>
          </a:p>
          <a:p>
            <a:pPr lvl="2"/>
            <a:r>
              <a:rPr lang="en-US" dirty="0"/>
              <a:t>App Session</a:t>
            </a:r>
          </a:p>
          <a:p>
            <a:pPr lvl="2"/>
            <a:r>
              <a:rPr lang="en-US" dirty="0"/>
              <a:t>Client Session: optional</a:t>
            </a:r>
          </a:p>
          <a:p>
            <a:pPr lvl="1"/>
            <a:r>
              <a:rPr lang="en-US" dirty="0" err="1"/>
              <a:t>Etcd</a:t>
            </a:r>
            <a:r>
              <a:rPr lang="en-US" dirty="0"/>
              <a:t> (High available)</a:t>
            </a:r>
          </a:p>
          <a:p>
            <a:pPr lvl="2"/>
            <a:r>
              <a:rPr lang="en-US" dirty="0"/>
              <a:t>Application configuration</a:t>
            </a:r>
          </a:p>
          <a:p>
            <a:pPr lvl="2"/>
            <a:r>
              <a:rPr lang="en-US" dirty="0"/>
              <a:t>Endpoint: External endpoint to internal endpoint mapping</a:t>
            </a:r>
          </a:p>
          <a:p>
            <a:r>
              <a:rPr lang="en-US" dirty="0"/>
              <a:t>Scenario</a:t>
            </a:r>
          </a:p>
          <a:p>
            <a:pPr lvl="1"/>
            <a:r>
              <a:rPr lang="en-US" dirty="0"/>
              <a:t>New application instance</a:t>
            </a:r>
          </a:p>
          <a:p>
            <a:pPr lvl="1"/>
            <a:r>
              <a:rPr lang="en-US" dirty="0"/>
              <a:t>Endpoint allocation</a:t>
            </a:r>
          </a:p>
          <a:p>
            <a:pPr lvl="1"/>
            <a:r>
              <a:rPr lang="en-US" dirty="0"/>
              <a:t>App instance state management</a:t>
            </a:r>
          </a:p>
          <a:p>
            <a:pPr lvl="2"/>
            <a:r>
              <a:rPr lang="en-US" dirty="0"/>
              <a:t>App session </a:t>
            </a:r>
            <a:r>
              <a:rPr lang="en-US" dirty="0" err="1"/>
              <a:t>mgr</a:t>
            </a:r>
            <a:endParaRPr lang="en-US" dirty="0"/>
          </a:p>
          <a:p>
            <a:pPr lvl="2"/>
            <a:r>
              <a:rPr lang="en-US" dirty="0"/>
              <a:t>Client session </a:t>
            </a:r>
            <a:r>
              <a:rPr lang="en-US" dirty="0" err="1"/>
              <a:t>mgr</a:t>
            </a:r>
            <a:endParaRPr lang="en-US" dirty="0"/>
          </a:p>
          <a:p>
            <a:pPr lvl="1"/>
            <a:r>
              <a:rPr lang="en-US" dirty="0"/>
              <a:t>New application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26059-8221-42A1-A2CB-783743768D57}"/>
              </a:ext>
            </a:extLst>
          </p:cNvPr>
          <p:cNvSpPr/>
          <p:nvPr/>
        </p:nvSpPr>
        <p:spPr>
          <a:xfrm>
            <a:off x="1325731" y="2501190"/>
            <a:ext cx="1713390" cy="550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Fornax core#1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7C07D8-4C45-43C1-8271-5A8B1670E95C}"/>
              </a:ext>
            </a:extLst>
          </p:cNvPr>
          <p:cNvSpPr/>
          <p:nvPr/>
        </p:nvSpPr>
        <p:spPr>
          <a:xfrm>
            <a:off x="838200" y="3987551"/>
            <a:ext cx="3307672" cy="16142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NodeAgent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244C163-FD18-4A07-8D88-A173BA6EDB77}"/>
              </a:ext>
            </a:extLst>
          </p:cNvPr>
          <p:cNvCxnSpPr>
            <a:cxnSpLocks/>
          </p:cNvCxnSpPr>
          <p:nvPr/>
        </p:nvCxnSpPr>
        <p:spPr>
          <a:xfrm flipH="1">
            <a:off x="1378721" y="3051605"/>
            <a:ext cx="402545" cy="1116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CCBBF2-5C20-48BE-B6B6-937E1AE9B840}"/>
              </a:ext>
            </a:extLst>
          </p:cNvPr>
          <p:cNvCxnSpPr>
            <a:cxnSpLocks/>
            <a:stCxn id="23" idx="0"/>
            <a:endCxn id="4" idx="2"/>
          </p:cNvCxnSpPr>
          <p:nvPr/>
        </p:nvCxnSpPr>
        <p:spPr>
          <a:xfrm flipV="1">
            <a:off x="1781267" y="3051605"/>
            <a:ext cx="401159" cy="1120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0D6B66C-EEB5-40ED-9066-34473E31B708}"/>
              </a:ext>
            </a:extLst>
          </p:cNvPr>
          <p:cNvSpPr txBox="1"/>
          <p:nvPr/>
        </p:nvSpPr>
        <p:spPr>
          <a:xfrm>
            <a:off x="1031243" y="3310221"/>
            <a:ext cx="7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Application instance management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914B89-A31C-4942-8933-50EBC72C8B60}"/>
              </a:ext>
            </a:extLst>
          </p:cNvPr>
          <p:cNvSpPr/>
          <p:nvPr/>
        </p:nvSpPr>
        <p:spPr>
          <a:xfrm>
            <a:off x="3438709" y="2501190"/>
            <a:ext cx="1713390" cy="550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Fornax  core#2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1A0E7C-27EA-4F53-9AC3-CF1F39DCF18F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781267" y="3036163"/>
            <a:ext cx="2124908" cy="1136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ylinder 16">
            <a:extLst>
              <a:ext uri="{FF2B5EF4-FFF2-40B4-BE49-F238E27FC236}">
                <a16:creationId xmlns:a16="http://schemas.microsoft.com/office/drawing/2014/main" id="{14EE8BA4-FDB7-4597-9FC5-778157806A8D}"/>
              </a:ext>
            </a:extLst>
          </p:cNvPr>
          <p:cNvSpPr/>
          <p:nvPr/>
        </p:nvSpPr>
        <p:spPr>
          <a:xfrm>
            <a:off x="5418337" y="3893572"/>
            <a:ext cx="1029809" cy="506027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etcd</a:t>
            </a:r>
            <a:endParaRPr lang="en-US" sz="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A0C1B7-8D86-453E-BA7E-4E78390BF826}"/>
              </a:ext>
            </a:extLst>
          </p:cNvPr>
          <p:cNvSpPr txBox="1"/>
          <p:nvPr/>
        </p:nvSpPr>
        <p:spPr>
          <a:xfrm>
            <a:off x="2025589" y="3425044"/>
            <a:ext cx="1035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Keepalive</a:t>
            </a:r>
          </a:p>
          <a:p>
            <a:r>
              <a:rPr lang="en-US" sz="800" dirty="0"/>
              <a:t>(Status Update)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9AF178-BAB0-4C0F-872C-8833774774FE}"/>
              </a:ext>
            </a:extLst>
          </p:cNvPr>
          <p:cNvSpPr/>
          <p:nvPr/>
        </p:nvSpPr>
        <p:spPr>
          <a:xfrm>
            <a:off x="1101940" y="4172502"/>
            <a:ext cx="1358653" cy="339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NodeAgent</a:t>
            </a:r>
            <a:endParaRPr lang="en-US" sz="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6D4613-1751-4CD1-ABE1-6390259F4DE8}"/>
              </a:ext>
            </a:extLst>
          </p:cNvPr>
          <p:cNvSpPr/>
          <p:nvPr/>
        </p:nvSpPr>
        <p:spPr>
          <a:xfrm>
            <a:off x="2659971" y="4168538"/>
            <a:ext cx="1358653" cy="339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Egress Gateway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E3A2E2-76E7-4669-818A-2C6A89B51EFA}"/>
              </a:ext>
            </a:extLst>
          </p:cNvPr>
          <p:cNvSpPr/>
          <p:nvPr/>
        </p:nvSpPr>
        <p:spPr>
          <a:xfrm>
            <a:off x="1589841" y="4959144"/>
            <a:ext cx="942419" cy="33906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Containerd</a:t>
            </a:r>
            <a:endParaRPr lang="en-US" sz="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C565495-A982-463B-ADBD-0BA84CFD4056}"/>
              </a:ext>
            </a:extLst>
          </p:cNvPr>
          <p:cNvSpPr/>
          <p:nvPr/>
        </p:nvSpPr>
        <p:spPr>
          <a:xfrm>
            <a:off x="2843721" y="5108447"/>
            <a:ext cx="1189977" cy="32259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Egress Gateway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E142BF5-1570-4603-AC4A-E5702D3E47B8}"/>
              </a:ext>
            </a:extLst>
          </p:cNvPr>
          <p:cNvSpPr/>
          <p:nvPr/>
        </p:nvSpPr>
        <p:spPr>
          <a:xfrm>
            <a:off x="2744308" y="4982489"/>
            <a:ext cx="1189977" cy="3390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Containers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600570-9227-48E1-A03B-DEA1E7359BF3}"/>
              </a:ext>
            </a:extLst>
          </p:cNvPr>
          <p:cNvCxnSpPr>
            <a:cxnSpLocks/>
            <a:stCxn id="30" idx="0"/>
            <a:endCxn id="27" idx="2"/>
          </p:cNvCxnSpPr>
          <p:nvPr/>
        </p:nvCxnSpPr>
        <p:spPr>
          <a:xfrm flipV="1">
            <a:off x="3339297" y="4507605"/>
            <a:ext cx="1" cy="474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95D9AB8-AA52-4B22-9E66-E1C00F765E61}"/>
              </a:ext>
            </a:extLst>
          </p:cNvPr>
          <p:cNvCxnSpPr>
            <a:cxnSpLocks/>
            <a:endCxn id="23" idx="3"/>
          </p:cNvCxnSpPr>
          <p:nvPr/>
        </p:nvCxnSpPr>
        <p:spPr>
          <a:xfrm flipH="1">
            <a:off x="2460593" y="4342036"/>
            <a:ext cx="199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5260F6-EE52-4D8D-AB0E-6061483A08A7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2061050" y="4544120"/>
            <a:ext cx="1" cy="415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E0ABB301-BE48-4504-912E-6D87E8D8EB76}"/>
              </a:ext>
            </a:extLst>
          </p:cNvPr>
          <p:cNvSpPr/>
          <p:nvPr/>
        </p:nvSpPr>
        <p:spPr>
          <a:xfrm>
            <a:off x="5410753" y="2485748"/>
            <a:ext cx="1713390" cy="550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Ingress Gateway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A333506-0181-4810-80D6-B6857087C118}"/>
              </a:ext>
            </a:extLst>
          </p:cNvPr>
          <p:cNvCxnSpPr>
            <a:stCxn id="38" idx="2"/>
            <a:endCxn id="17" idx="1"/>
          </p:cNvCxnSpPr>
          <p:nvPr/>
        </p:nvCxnSpPr>
        <p:spPr>
          <a:xfrm flipH="1">
            <a:off x="5933242" y="3036163"/>
            <a:ext cx="334206" cy="857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7B8DD25-3B91-42FE-95AD-BC86BCD8009C}"/>
              </a:ext>
            </a:extLst>
          </p:cNvPr>
          <p:cNvCxnSpPr>
            <a:stCxn id="12" idx="2"/>
            <a:endCxn id="17" idx="1"/>
          </p:cNvCxnSpPr>
          <p:nvPr/>
        </p:nvCxnSpPr>
        <p:spPr>
          <a:xfrm>
            <a:off x="4295404" y="3051605"/>
            <a:ext cx="1637838" cy="84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6AF63D1-6242-4816-9D2B-A3E58A277EB5}"/>
              </a:ext>
            </a:extLst>
          </p:cNvPr>
          <p:cNvCxnSpPr>
            <a:stCxn id="4" idx="3"/>
            <a:endCxn id="12" idx="1"/>
          </p:cNvCxnSpPr>
          <p:nvPr/>
        </p:nvCxnSpPr>
        <p:spPr>
          <a:xfrm>
            <a:off x="3039121" y="2776398"/>
            <a:ext cx="399588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B3DDC1F-3BB1-4760-B67A-BFBB6B7398BB}"/>
              </a:ext>
            </a:extLst>
          </p:cNvPr>
          <p:cNvSpPr txBox="1"/>
          <p:nvPr/>
        </p:nvSpPr>
        <p:spPr>
          <a:xfrm>
            <a:off x="2938323" y="2858305"/>
            <a:ext cx="856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Keepalived</a:t>
            </a:r>
            <a:endParaRPr lang="en-US" sz="800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CC16808-2672-4A28-AB1F-94CAA764BD0E}"/>
              </a:ext>
            </a:extLst>
          </p:cNvPr>
          <p:cNvCxnSpPr>
            <a:cxnSpLocks/>
            <a:stCxn id="38" idx="2"/>
            <a:endCxn id="30" idx="0"/>
          </p:cNvCxnSpPr>
          <p:nvPr/>
        </p:nvCxnSpPr>
        <p:spPr>
          <a:xfrm flipH="1">
            <a:off x="3331104" y="3036163"/>
            <a:ext cx="2944537" cy="1913552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Smiley Face 56">
            <a:extLst>
              <a:ext uri="{FF2B5EF4-FFF2-40B4-BE49-F238E27FC236}">
                <a16:creationId xmlns:a16="http://schemas.microsoft.com/office/drawing/2014/main" id="{E7A88629-2E55-428C-A192-9D2105C3C834}"/>
              </a:ext>
            </a:extLst>
          </p:cNvPr>
          <p:cNvSpPr/>
          <p:nvPr/>
        </p:nvSpPr>
        <p:spPr>
          <a:xfrm>
            <a:off x="2000433" y="1706130"/>
            <a:ext cx="363986" cy="31976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399A879-D9A1-4FC2-A167-8CB0F65D0EA2}"/>
              </a:ext>
            </a:extLst>
          </p:cNvPr>
          <p:cNvCxnSpPr>
            <a:stCxn id="57" idx="4"/>
            <a:endCxn id="4" idx="0"/>
          </p:cNvCxnSpPr>
          <p:nvPr/>
        </p:nvCxnSpPr>
        <p:spPr>
          <a:xfrm>
            <a:off x="2182426" y="2025894"/>
            <a:ext cx="0" cy="47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D7FFE18-8C62-4242-8139-115586E1CAB2}"/>
              </a:ext>
            </a:extLst>
          </p:cNvPr>
          <p:cNvSpPr txBox="1"/>
          <p:nvPr/>
        </p:nvSpPr>
        <p:spPr>
          <a:xfrm>
            <a:off x="2492036" y="1706130"/>
            <a:ext cx="854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Game Operator</a:t>
            </a:r>
          </a:p>
        </p:txBody>
      </p:sp>
      <p:sp>
        <p:nvSpPr>
          <p:cNvPr id="65" name="Smiley Face 64">
            <a:extLst>
              <a:ext uri="{FF2B5EF4-FFF2-40B4-BE49-F238E27FC236}">
                <a16:creationId xmlns:a16="http://schemas.microsoft.com/office/drawing/2014/main" id="{8FEEDA67-45F4-4E74-95CE-F85062534BA6}"/>
              </a:ext>
            </a:extLst>
          </p:cNvPr>
          <p:cNvSpPr/>
          <p:nvPr/>
        </p:nvSpPr>
        <p:spPr>
          <a:xfrm>
            <a:off x="5964130" y="1678847"/>
            <a:ext cx="363986" cy="31976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A7CE829-1419-4FF3-A64D-517683C6FD1C}"/>
              </a:ext>
            </a:extLst>
          </p:cNvPr>
          <p:cNvCxnSpPr>
            <a:stCxn id="65" idx="4"/>
            <a:endCxn id="54" idx="0"/>
          </p:cNvCxnSpPr>
          <p:nvPr/>
        </p:nvCxnSpPr>
        <p:spPr>
          <a:xfrm>
            <a:off x="6146123" y="1998611"/>
            <a:ext cx="10542" cy="385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6D87C0E-2F42-4C28-A566-5371B90210BD}"/>
              </a:ext>
            </a:extLst>
          </p:cNvPr>
          <p:cNvSpPr txBox="1"/>
          <p:nvPr/>
        </p:nvSpPr>
        <p:spPr>
          <a:xfrm>
            <a:off x="5078580" y="1724743"/>
            <a:ext cx="854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Game Player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0A0954C-9CAE-4E83-9721-7508FA9DF433}"/>
              </a:ext>
            </a:extLst>
          </p:cNvPr>
          <p:cNvSpPr txBox="1"/>
          <p:nvPr/>
        </p:nvSpPr>
        <p:spPr>
          <a:xfrm>
            <a:off x="2025589" y="4667500"/>
            <a:ext cx="9015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Containerd</a:t>
            </a:r>
            <a:r>
              <a:rPr lang="en-US" sz="800" dirty="0"/>
              <a:t> API</a:t>
            </a:r>
          </a:p>
        </p:txBody>
      </p:sp>
      <p:sp>
        <p:nvSpPr>
          <p:cNvPr id="34" name="Cylinder 33">
            <a:extLst>
              <a:ext uri="{FF2B5EF4-FFF2-40B4-BE49-F238E27FC236}">
                <a16:creationId xmlns:a16="http://schemas.microsoft.com/office/drawing/2014/main" id="{C6A8576E-CCEB-C981-B5D2-D383C1099AE5}"/>
              </a:ext>
            </a:extLst>
          </p:cNvPr>
          <p:cNvSpPr/>
          <p:nvPr/>
        </p:nvSpPr>
        <p:spPr>
          <a:xfrm>
            <a:off x="990600" y="4917817"/>
            <a:ext cx="481243" cy="33906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/>
              <a:t>Sqllite</a:t>
            </a:r>
            <a:endParaRPr lang="en-US" sz="8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3DB35C9-3024-8EEB-FB01-C30166E99EA9}"/>
              </a:ext>
            </a:extLst>
          </p:cNvPr>
          <p:cNvCxnSpPr>
            <a:cxnSpLocks/>
          </p:cNvCxnSpPr>
          <p:nvPr/>
        </p:nvCxnSpPr>
        <p:spPr>
          <a:xfrm>
            <a:off x="1261174" y="4476519"/>
            <a:ext cx="1" cy="415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75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38FE-9CA5-4EB8-ACF5-E22E282B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709"/>
            <a:ext cx="10515600" cy="945040"/>
          </a:xfrm>
        </p:spPr>
        <p:txBody>
          <a:bodyPr/>
          <a:lstStyle/>
          <a:p>
            <a:r>
              <a:rPr lang="en-US" dirty="0"/>
              <a:t>Serverless management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745DF-6FD7-4B76-893B-0529966D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56123"/>
            <a:ext cx="5157787" cy="595537"/>
          </a:xfrm>
        </p:spPr>
        <p:txBody>
          <a:bodyPr/>
          <a:lstStyle/>
          <a:p>
            <a:r>
              <a:rPr lang="en-US" dirty="0"/>
              <a:t>Serverless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F1E7-C762-4875-B680-E131496760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Tenant are isolated in a </a:t>
            </a:r>
            <a:r>
              <a:rPr lang="en-US" dirty="0" err="1"/>
              <a:t>vpc</a:t>
            </a:r>
            <a:r>
              <a:rPr lang="en-US" dirty="0"/>
              <a:t> + secured container</a:t>
            </a:r>
          </a:p>
          <a:p>
            <a:r>
              <a:rPr lang="en-US" dirty="0"/>
              <a:t>Container</a:t>
            </a:r>
          </a:p>
          <a:p>
            <a:pPr lvl="1"/>
            <a:r>
              <a:rPr lang="en-US" dirty="0"/>
              <a:t>App instance is launched as containers and share same host as other tenants</a:t>
            </a:r>
          </a:p>
          <a:p>
            <a:pPr lvl="1"/>
            <a:r>
              <a:rPr lang="en-US" dirty="0"/>
              <a:t>Each container run a single app process, app scaling by creating new container replica</a:t>
            </a:r>
          </a:p>
          <a:p>
            <a:r>
              <a:rPr lang="en-US" dirty="0"/>
              <a:t>Network isolation</a:t>
            </a:r>
          </a:p>
          <a:p>
            <a:pPr lvl="1"/>
            <a:r>
              <a:rPr lang="en-US" dirty="0"/>
              <a:t>containers do not have public </a:t>
            </a:r>
            <a:r>
              <a:rPr lang="en-US" dirty="0" err="1"/>
              <a:t>ips</a:t>
            </a:r>
            <a:r>
              <a:rPr lang="en-US" dirty="0"/>
              <a:t>, are reachable from internet via an ingress gateway</a:t>
            </a:r>
          </a:p>
          <a:p>
            <a:pPr lvl="1"/>
            <a:r>
              <a:rPr lang="en-US" dirty="0"/>
              <a:t>Containers are isolated using </a:t>
            </a:r>
            <a:r>
              <a:rPr lang="en-US" dirty="0" err="1"/>
              <a:t>vpc</a:t>
            </a:r>
            <a:r>
              <a:rPr lang="en-US" dirty="0"/>
              <a:t>, each namespace(aka. app) has its own </a:t>
            </a:r>
            <a:r>
              <a:rPr lang="en-US" dirty="0" err="1"/>
              <a:t>vpc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16EE4-4951-4FE3-BA31-B229C47DC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Project is created to hold multiple fleets.</a:t>
            </a:r>
          </a:p>
          <a:p>
            <a:r>
              <a:rPr lang="en-US" dirty="0"/>
              <a:t>Each fleet is created in one region with plenty of attributes including desired VM size, number and scaling policy, also app spec</a:t>
            </a:r>
          </a:p>
          <a:p>
            <a:r>
              <a:rPr lang="en-US" dirty="0"/>
              <a:t>App instance is launched inside VM fleet as a process</a:t>
            </a:r>
          </a:p>
          <a:p>
            <a:r>
              <a:rPr lang="en-US" dirty="0"/>
              <a:t>A VM can run multiple processes</a:t>
            </a:r>
          </a:p>
          <a:p>
            <a:r>
              <a:rPr lang="en-US" dirty="0"/>
              <a:t>Fleets are isolated in its own </a:t>
            </a:r>
            <a:r>
              <a:rPr lang="en-US" dirty="0" err="1"/>
              <a:t>vpc</a:t>
            </a:r>
            <a:endParaRPr lang="en-US" dirty="0"/>
          </a:p>
          <a:p>
            <a:r>
              <a:rPr lang="en-US" dirty="0"/>
              <a:t>App instance is reached via VM </a:t>
            </a:r>
            <a:r>
              <a:rPr lang="en-US" dirty="0" err="1"/>
              <a:t>ip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C297945-90F2-47E0-955B-7659324A4F80}"/>
              </a:ext>
            </a:extLst>
          </p:cNvPr>
          <p:cNvSpPr txBox="1">
            <a:spLocks/>
          </p:cNvSpPr>
          <p:nvPr/>
        </p:nvSpPr>
        <p:spPr>
          <a:xfrm>
            <a:off x="6184900" y="1832069"/>
            <a:ext cx="5157787" cy="595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VM</a:t>
            </a:r>
          </a:p>
        </p:txBody>
      </p:sp>
    </p:spTree>
    <p:extLst>
      <p:ext uri="{BB962C8B-B14F-4D97-AF65-F5344CB8AC3E}">
        <p14:creationId xmlns:p14="http://schemas.microsoft.com/office/powerpoint/2010/main" val="108227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38FE-9CA5-4EB8-ACF5-E22E282B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709"/>
            <a:ext cx="10515600" cy="945040"/>
          </a:xfrm>
        </p:spPr>
        <p:txBody>
          <a:bodyPr/>
          <a:lstStyle/>
          <a:p>
            <a:r>
              <a:rPr lang="en-US" dirty="0"/>
              <a:t>One way App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745DF-6FD7-4B76-893B-0529966D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56123"/>
            <a:ext cx="5157787" cy="595537"/>
          </a:xfrm>
        </p:spPr>
        <p:txBody>
          <a:bodyPr/>
          <a:lstStyle/>
          <a:p>
            <a:r>
              <a:rPr lang="en-US" dirty="0"/>
              <a:t>Fornax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F1E7-C762-4875-B680-E131496760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One-way connection</a:t>
            </a:r>
          </a:p>
          <a:p>
            <a:pPr lvl="1"/>
            <a:r>
              <a:rPr lang="en-US" dirty="0"/>
              <a:t>Service deployed on Node to support session management</a:t>
            </a:r>
          </a:p>
          <a:p>
            <a:pPr lvl="1"/>
            <a:r>
              <a:rPr lang="en-US" dirty="0"/>
              <a:t>App container connect to session service to receive session commands stream</a:t>
            </a:r>
          </a:p>
          <a:p>
            <a:pPr lvl="1"/>
            <a:r>
              <a:rPr lang="en-US" dirty="0"/>
              <a:t>App container report session state via unary </a:t>
            </a:r>
            <a:r>
              <a:rPr lang="en-US" dirty="0" err="1"/>
              <a:t>api</a:t>
            </a:r>
            <a:r>
              <a:rPr lang="en-US" dirty="0"/>
              <a:t> calls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16EE4-4951-4FE3-BA31-B229C47DC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Two-way connection</a:t>
            </a:r>
          </a:p>
          <a:p>
            <a:pPr lvl="1"/>
            <a:r>
              <a:rPr lang="en-US" dirty="0"/>
              <a:t>Each VM run a service </a:t>
            </a:r>
          </a:p>
          <a:p>
            <a:pPr lvl="1"/>
            <a:r>
              <a:rPr lang="en-US" dirty="0"/>
              <a:t>Each app server run a service inside</a:t>
            </a:r>
          </a:p>
          <a:p>
            <a:pPr lvl="1"/>
            <a:r>
              <a:rPr lang="en-US" dirty="0"/>
              <a:t>VM connect to app server to issue  session commands</a:t>
            </a:r>
          </a:p>
          <a:p>
            <a:pPr lvl="1"/>
            <a:r>
              <a:rPr lang="en-US" dirty="0"/>
              <a:t>App Server connect to VM service to report session states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C297945-90F2-47E0-955B-7659324A4F80}"/>
              </a:ext>
            </a:extLst>
          </p:cNvPr>
          <p:cNvSpPr txBox="1">
            <a:spLocks/>
          </p:cNvSpPr>
          <p:nvPr/>
        </p:nvSpPr>
        <p:spPr>
          <a:xfrm>
            <a:off x="6184900" y="1832069"/>
            <a:ext cx="5157787" cy="595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VM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382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38FE-9CA5-4EB8-ACF5-E22E282B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709"/>
            <a:ext cx="10515600" cy="945040"/>
          </a:xfrm>
        </p:spPr>
        <p:txBody>
          <a:bodyPr/>
          <a:lstStyle/>
          <a:p>
            <a:r>
              <a:rPr lang="en-US" dirty="0"/>
              <a:t>Client Session management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745DF-6FD7-4B76-893B-0529966D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56123"/>
            <a:ext cx="5157787" cy="595537"/>
          </a:xfrm>
        </p:spPr>
        <p:txBody>
          <a:bodyPr/>
          <a:lstStyle/>
          <a:p>
            <a:r>
              <a:rPr lang="en-US" dirty="0"/>
              <a:t>TBD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F1E7-C762-4875-B680-E131496760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session is post created by app server </a:t>
            </a:r>
          </a:p>
          <a:p>
            <a:r>
              <a:rPr lang="en-US" dirty="0"/>
              <a:t>Client session is initialized when client join a server session, and report back to server session </a:t>
            </a:r>
          </a:p>
          <a:p>
            <a:r>
              <a:rPr lang="en-US" dirty="0"/>
              <a:t>Client </a:t>
            </a:r>
            <a:r>
              <a:rPr lang="en-US" dirty="0" err="1"/>
              <a:t>acl</a:t>
            </a:r>
            <a:r>
              <a:rPr lang="en-US" dirty="0"/>
              <a:t> managed by app server.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16EE4-4951-4FE3-BA31-B229C47DC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Session is created in global service</a:t>
            </a:r>
          </a:p>
          <a:p>
            <a:r>
              <a:rPr lang="en-US" dirty="0"/>
              <a:t>Global service call process via SDK to let app server to initialize client session</a:t>
            </a:r>
          </a:p>
          <a:p>
            <a:r>
              <a:rPr lang="en-US" dirty="0"/>
              <a:t>Client </a:t>
            </a:r>
            <a:r>
              <a:rPr lang="en-US" dirty="0" err="1"/>
              <a:t>acl</a:t>
            </a:r>
            <a:r>
              <a:rPr lang="en-US" dirty="0"/>
              <a:t> is enforced by fleet </a:t>
            </a:r>
            <a:r>
              <a:rPr lang="en-US" dirty="0" err="1"/>
              <a:t>IpPermission</a:t>
            </a:r>
            <a:r>
              <a:rPr lang="en-US" dirty="0"/>
              <a:t> on VM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C297945-90F2-47E0-955B-7659324A4F80}"/>
              </a:ext>
            </a:extLst>
          </p:cNvPr>
          <p:cNvSpPr txBox="1">
            <a:spLocks/>
          </p:cNvSpPr>
          <p:nvPr/>
        </p:nvSpPr>
        <p:spPr>
          <a:xfrm>
            <a:off x="6184900" y="1832069"/>
            <a:ext cx="5157787" cy="595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VM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16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38FE-9CA5-4EB8-ACF5-E22E282B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709"/>
            <a:ext cx="10515600" cy="945040"/>
          </a:xfrm>
        </p:spPr>
        <p:txBody>
          <a:bodyPr/>
          <a:lstStyle/>
          <a:p>
            <a:r>
              <a:rPr lang="en-US" dirty="0" err="1"/>
              <a:t>Api</a:t>
            </a:r>
            <a:r>
              <a:rPr lang="en-US" dirty="0"/>
              <a:t> resource comparison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745DF-6FD7-4B76-893B-0529966D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56123"/>
            <a:ext cx="5157787" cy="595537"/>
          </a:xfrm>
        </p:spPr>
        <p:txBody>
          <a:bodyPr/>
          <a:lstStyle/>
          <a:p>
            <a:r>
              <a:rPr lang="en-US" dirty="0"/>
              <a:t>Fornax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F1E7-C762-4875-B680-E131496760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Name space =&gt; tenant(Project), Name space own multiple Apps</a:t>
            </a:r>
          </a:p>
          <a:p>
            <a:r>
              <a:rPr lang="en-US" dirty="0"/>
              <a:t>App =&gt; app spec</a:t>
            </a:r>
          </a:p>
          <a:p>
            <a:r>
              <a:rPr lang="en-US" dirty="0"/>
              <a:t>App instance =&gt; container</a:t>
            </a:r>
          </a:p>
          <a:p>
            <a:r>
              <a:rPr lang="en-US" dirty="0"/>
              <a:t>App endpoint =&gt; ingress gateway point to a container</a:t>
            </a:r>
          </a:p>
          <a:p>
            <a:r>
              <a:rPr lang="en-US" dirty="0"/>
              <a:t>App server =&gt; container</a:t>
            </a:r>
          </a:p>
          <a:p>
            <a:r>
              <a:rPr lang="en-US" dirty="0"/>
              <a:t>App session</a:t>
            </a:r>
          </a:p>
          <a:p>
            <a:pPr lvl="1"/>
            <a:r>
              <a:rPr lang="en-US" dirty="0"/>
              <a:t>App session is created in center and assigned to a container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16EE4-4951-4FE3-BA31-B229C47DCF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Project =&gt; tenant, Project own multiple fleets</a:t>
            </a:r>
          </a:p>
          <a:p>
            <a:r>
              <a:rPr lang="en-US" dirty="0"/>
              <a:t>Fleet =&gt; app spec + instance</a:t>
            </a:r>
          </a:p>
          <a:p>
            <a:r>
              <a:rPr lang="en-US" dirty="0"/>
              <a:t>App instance =&gt; VM</a:t>
            </a:r>
          </a:p>
          <a:p>
            <a:r>
              <a:rPr lang="en-US" dirty="0"/>
              <a:t>App endpoint =&gt; VM </a:t>
            </a:r>
            <a:r>
              <a:rPr lang="en-US" dirty="0" err="1"/>
              <a:t>ip+port</a:t>
            </a:r>
            <a:endParaRPr lang="en-US" dirty="0"/>
          </a:p>
          <a:p>
            <a:r>
              <a:rPr lang="en-US" dirty="0"/>
              <a:t>App server =&gt; process inside VM</a:t>
            </a:r>
          </a:p>
          <a:p>
            <a:r>
              <a:rPr lang="en-US" dirty="0"/>
              <a:t>App Session</a:t>
            </a:r>
          </a:p>
          <a:p>
            <a:pPr lvl="1"/>
            <a:r>
              <a:rPr lang="en-US" dirty="0"/>
              <a:t>Multiple session share an instance</a:t>
            </a:r>
          </a:p>
          <a:p>
            <a:pPr lvl="1"/>
            <a:r>
              <a:rPr lang="en-US" dirty="0"/>
              <a:t>App session is created in center and assigned to a process</a:t>
            </a:r>
          </a:p>
          <a:p>
            <a:pPr lvl="1"/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C297945-90F2-47E0-955B-7659324A4F80}"/>
              </a:ext>
            </a:extLst>
          </p:cNvPr>
          <p:cNvSpPr txBox="1">
            <a:spLocks/>
          </p:cNvSpPr>
          <p:nvPr/>
        </p:nvSpPr>
        <p:spPr>
          <a:xfrm>
            <a:off x="6184900" y="1832069"/>
            <a:ext cx="5157787" cy="595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VM</a:t>
            </a:r>
          </a:p>
        </p:txBody>
      </p:sp>
    </p:spTree>
    <p:extLst>
      <p:ext uri="{BB962C8B-B14F-4D97-AF65-F5344CB8AC3E}">
        <p14:creationId xmlns:p14="http://schemas.microsoft.com/office/powerpoint/2010/main" val="243469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bstract xmlns="be179b2b-b629-4274-9db8-c29c72920e1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BC1B4C26A0A4A88C05B664586C7E3" ma:contentTypeVersion="13" ma:contentTypeDescription="Create a new document." ma:contentTypeScope="" ma:versionID="231b4298e761afb7d4788eec3fa526b5">
  <xsd:schema xmlns:xsd="http://www.w3.org/2001/XMLSchema" xmlns:xs="http://www.w3.org/2001/XMLSchema" xmlns:p="http://schemas.microsoft.com/office/2006/metadata/properties" xmlns:ns2="be179b2b-b629-4274-9db8-c29c72920e15" xmlns:ns3="185e2073-6dbe-4fb6-858f-c9314b03a404" targetNamespace="http://schemas.microsoft.com/office/2006/metadata/properties" ma:root="true" ma:fieldsID="9f5889f22bfd98549dfe1495c49a5e8c" ns2:_="" ns3:_="">
    <xsd:import namespace="be179b2b-b629-4274-9db8-c29c72920e15"/>
    <xsd:import namespace="185e2073-6dbe-4fb6-858f-c9314b03a4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abstract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179b2b-b629-4274-9db8-c29c72920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abstract" ma:index="17" nillable="true" ma:displayName="abstract" ma:format="Dropdown" ma:internalName="abstract">
      <xsd:simpleType>
        <xsd:restriction base="dms:Text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e2073-6dbe-4fb6-858f-c9314b03a40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C953E8-7F52-4B63-9D27-CDB850CF395A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be179b2b-b629-4274-9db8-c29c72920e15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185e2073-6dbe-4fb6-858f-c9314b03a40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412536-A6C4-48C0-A49A-00B1A2503E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179b2b-b629-4274-9db8-c29c72920e15"/>
    <ds:schemaRef ds:uri="185e2073-6dbe-4fb6-858f-c9314b03a4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70E3-D642-4C04-BC2C-E494C8AA91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489</Words>
  <Application>Microsoft Office PowerPoint</Application>
  <PresentationFormat>Widescreen</PresentationFormat>
  <Paragraphs>102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Serverless application platform</vt:lpstr>
      <vt:lpstr>Session High Level Design</vt:lpstr>
      <vt:lpstr>Serverless management</vt:lpstr>
      <vt:lpstr>One way App Session</vt:lpstr>
      <vt:lpstr>Client Session management</vt:lpstr>
      <vt:lpstr>Api resource 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Serverless application platform</dc:title>
  <dc:creator>Wenjian Guo</dc:creator>
  <cp:lastModifiedBy>Wenjian Guo</cp:lastModifiedBy>
  <cp:revision>17</cp:revision>
  <dcterms:created xsi:type="dcterms:W3CDTF">2022-05-20T16:48:09Z</dcterms:created>
  <dcterms:modified xsi:type="dcterms:W3CDTF">2022-05-24T23:32:47Z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0x01010085FBC1B4C26A0A4A88C05B664586C7E3</vt:lpwstr>
  </property>
</Properties>
</file>