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702" r:id="rId2"/>
    <p:sldId id="705" r:id="rId3"/>
    <p:sldId id="707" r:id="rId4"/>
    <p:sldId id="706" r:id="rId5"/>
    <p:sldId id="703" r:id="rId6"/>
    <p:sldId id="665" r:id="rId7"/>
    <p:sldId id="7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/>
    <p:restoredTop sz="96327"/>
  </p:normalViewPr>
  <p:slideViewPr>
    <p:cSldViewPr snapToGrid="0">
      <p:cViewPr varScale="1">
        <p:scale>
          <a:sx n="114" d="100"/>
          <a:sy n="114" d="100"/>
        </p:scale>
        <p:origin x="1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CA38-21CA-3B3B-DF2A-676505754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7D683-F3F5-83B8-3CEC-7EDF556A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935CE-47CD-4004-9E36-0B5B464C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4903-95F4-8CD5-E2B6-DDD38E3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017A-4E88-C779-FCCA-F82EFFAE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E31C-24CA-B9B0-50B0-A49F2F54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E7010-349F-870D-514D-361E8EEE4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95DE-6D3C-08ED-9F75-21EFE497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2A7D8-B21D-F2A4-4F17-98D8041E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2C3D-9879-A97F-8AE9-A56DF4DB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05368-D2B1-B609-7D9D-6BC1F2195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F2181-E777-EBCC-36D6-7A72F597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987B3-FE3F-9498-AE6C-8DD9366B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F8E7A-8C8F-DACA-30AA-0EC3DA11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151FC-24AA-5485-2352-2C7C3B88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97D3-64F4-8AD8-BC7D-9DB4BD46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E9C-D7C2-7733-5666-7F2910DB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3E2A-F744-3EDA-742D-78F43C58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FF40-1A87-36ED-177C-FF8E7841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2BA1-9358-0F5A-6390-7DCE88C4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74F0-A1E4-2B86-0BB6-CD6E931F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867BA-0386-4D2E-965F-03454DAB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E90A-ED31-58ED-4E97-230DCECC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3DC6E-F63D-29C8-A5CF-FD993C36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EBC5-5346-5F37-4E54-3875F16B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9EA0-110E-798E-6334-FA06B58B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C51F-7BDA-3C25-7F5F-46127C0DA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24457-009D-88CD-2F87-3EC3FCD9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D383A-849A-0851-3797-01D4E728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0AC3F-C06A-ED28-70AF-5C23AD2E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233A7-D2A0-8859-CE58-C93FAAE6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7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1763-42B3-21D9-6456-2D1C390E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E505-58F8-B8A2-62E8-712EEA98A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82728-2ED8-9D31-3BB6-1227ED3EB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6CEE3-C168-872C-2621-F993E66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FDBDC-F855-AD9E-8F57-110B71CB2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B6EAE-5248-0407-811D-F4DCF9A2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D8120-BDCF-EEEF-6D8B-A1C4FEA7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E4912-5DD6-A1CE-6FCF-97E2F75E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912F-88E0-F1A2-E8CF-259CD1F2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999BC-A7DB-A3EA-A435-C6283D8C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F7F75-2043-C4C8-634E-08A5B76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C645-338D-15F4-F2B6-C3719BB7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5E063-BCE7-B2C6-DFC6-F2AA119F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A43DA-C8CB-C623-7F33-B8FD4CDC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C5C49-3833-CF7B-1472-7157E52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2B2A-A5B6-EFE8-6802-96A77EF4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9AB7-AAB0-4033-27EF-9EED72AE8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E1DAF-0F80-F553-B08D-31176D68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62485-0069-92C4-540B-BC1790F3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332E-E009-9143-24CC-8DF639E1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44FD1-DBAA-604E-6045-B0816F53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C28E-7517-CB57-DCF1-C812B563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FFD0A-4502-CB59-FCC9-FA096BEF7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15E53-7913-E222-8A4C-9BE9652B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694B0-98B9-DF75-7137-14ED8B33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5426-13E5-0476-0C96-28EC037D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0B02-109A-A6EC-ED5B-3B56323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6E0AD-9309-B523-8016-C77EBE80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0E77-BE5E-14A3-BFBD-3B6D4814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DC47-F041-73C7-EC65-CB1566133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675F-187B-874D-8A90-524297D8CA58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B97E-A4AF-34D1-95B2-D68EF3FD3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CF554-F3D1-4221-8905-0A8C1AF0F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086F-4861-8542-8D33-FBAF5A11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CentaurusInfra/regionless-storage-service/releas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CentaurusInfra/regionless-storage-service/relea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C4606F-C04D-8D99-9F11-3DCFC986C9B6}"/>
              </a:ext>
            </a:extLst>
          </p:cNvPr>
          <p:cNvGrpSpPr/>
          <p:nvPr/>
        </p:nvGrpSpPr>
        <p:grpSpPr>
          <a:xfrm>
            <a:off x="629593" y="1996383"/>
            <a:ext cx="4424292" cy="3143764"/>
            <a:chOff x="7382932" y="1401473"/>
            <a:chExt cx="4424292" cy="31437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0712DD-C98B-1232-1CE6-29E18F08F3E1}"/>
                </a:ext>
              </a:extLst>
            </p:cNvPr>
            <p:cNvCxnSpPr>
              <a:cxnSpLocks/>
              <a:stCxn id="17" idx="0"/>
              <a:endCxn id="28" idx="3"/>
            </p:cNvCxnSpPr>
            <p:nvPr/>
          </p:nvCxnSpPr>
          <p:spPr>
            <a:xfrm flipH="1" flipV="1">
              <a:off x="9391826" y="2179617"/>
              <a:ext cx="30941" cy="126560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12C246A-6451-FBE5-AEE6-EBA2C7B932E6}"/>
                </a:ext>
              </a:extLst>
            </p:cNvPr>
            <p:cNvSpPr/>
            <p:nvPr/>
          </p:nvSpPr>
          <p:spPr>
            <a:xfrm>
              <a:off x="7382932" y="3883831"/>
              <a:ext cx="859551" cy="57002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R1 </a:t>
              </a: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28EF9AD6-5522-F80C-C239-E9F7A3DBBF0F}"/>
                </a:ext>
              </a:extLst>
            </p:cNvPr>
            <p:cNvSpPr/>
            <p:nvPr/>
          </p:nvSpPr>
          <p:spPr>
            <a:xfrm>
              <a:off x="10947673" y="3561345"/>
              <a:ext cx="859551" cy="98389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R3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94C7BCF9-1439-E67F-26F1-7F265C116772}"/>
                </a:ext>
              </a:extLst>
            </p:cNvPr>
            <p:cNvSpPr/>
            <p:nvPr/>
          </p:nvSpPr>
          <p:spPr>
            <a:xfrm>
              <a:off x="8587105" y="3445218"/>
              <a:ext cx="1671324" cy="98389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R2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863F1-7434-C76A-6E73-56B937024369}"/>
                </a:ext>
              </a:extLst>
            </p:cNvPr>
            <p:cNvCxnSpPr>
              <a:cxnSpLocks/>
              <a:stCxn id="15" idx="0"/>
              <a:endCxn id="21" idx="3"/>
            </p:cNvCxnSpPr>
            <p:nvPr/>
          </p:nvCxnSpPr>
          <p:spPr>
            <a:xfrm flipV="1">
              <a:off x="7812708" y="2171691"/>
              <a:ext cx="366165" cy="171214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FC391E-484C-595F-6484-CC0E9DA1FC9D}"/>
                </a:ext>
              </a:extLst>
            </p:cNvPr>
            <p:cNvCxnSpPr>
              <a:cxnSpLocks/>
              <a:stCxn id="16" idx="0"/>
              <a:endCxn id="29" idx="3"/>
            </p:cNvCxnSpPr>
            <p:nvPr/>
          </p:nvCxnSpPr>
          <p:spPr>
            <a:xfrm flipH="1" flipV="1">
              <a:off x="10656499" y="2178953"/>
              <a:ext cx="720950" cy="13823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F68D961B-F805-BEFC-3B60-88CCC011CEDF}"/>
                </a:ext>
              </a:extLst>
            </p:cNvPr>
            <p:cNvSpPr/>
            <p:nvPr/>
          </p:nvSpPr>
          <p:spPr>
            <a:xfrm>
              <a:off x="7770641" y="1401473"/>
              <a:ext cx="816464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CP</a:t>
              </a: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AAE2E694-0662-002D-C222-D4A6854B5568}"/>
                </a:ext>
              </a:extLst>
            </p:cNvPr>
            <p:cNvSpPr/>
            <p:nvPr/>
          </p:nvSpPr>
          <p:spPr>
            <a:xfrm>
              <a:off x="8983594" y="1409399"/>
              <a:ext cx="816464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CP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3B58BA3-2E78-F27A-5603-E16E771D95E1}"/>
                </a:ext>
              </a:extLst>
            </p:cNvPr>
            <p:cNvSpPr/>
            <p:nvPr/>
          </p:nvSpPr>
          <p:spPr>
            <a:xfrm>
              <a:off x="10248267" y="1408735"/>
              <a:ext cx="816464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CP</a:t>
              </a:r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95A1F5A6-820A-187C-CA36-6CE56EE998FF}"/>
                </a:ext>
              </a:extLst>
            </p:cNvPr>
            <p:cNvSpPr/>
            <p:nvPr/>
          </p:nvSpPr>
          <p:spPr>
            <a:xfrm>
              <a:off x="8037179" y="2107585"/>
              <a:ext cx="498206" cy="386011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etcd</a:t>
              </a:r>
            </a:p>
          </p:txBody>
        </p:sp>
      </p:grpSp>
      <p:sp>
        <p:nvSpPr>
          <p:cNvPr id="5" name="Can 4">
            <a:extLst>
              <a:ext uri="{FF2B5EF4-FFF2-40B4-BE49-F238E27FC236}">
                <a16:creationId xmlns:a16="http://schemas.microsoft.com/office/drawing/2014/main" id="{13358FE0-5998-6B2A-EF02-BC3BE89DFD5C}"/>
              </a:ext>
            </a:extLst>
          </p:cNvPr>
          <p:cNvSpPr/>
          <p:nvPr/>
        </p:nvSpPr>
        <p:spPr>
          <a:xfrm>
            <a:off x="2744621" y="2702493"/>
            <a:ext cx="475182" cy="38601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etcd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26ECD65A-6FB0-C49A-C689-8EC6B8EA9382}"/>
              </a:ext>
            </a:extLst>
          </p:cNvPr>
          <p:cNvSpPr/>
          <p:nvPr/>
        </p:nvSpPr>
        <p:spPr>
          <a:xfrm>
            <a:off x="4072432" y="2702493"/>
            <a:ext cx="498206" cy="38601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etcd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E941E2-84C5-1DF5-3F10-0F67EEE8955D}"/>
              </a:ext>
            </a:extLst>
          </p:cNvPr>
          <p:cNvGrpSpPr/>
          <p:nvPr/>
        </p:nvGrpSpPr>
        <p:grpSpPr>
          <a:xfrm>
            <a:off x="6686916" y="1525130"/>
            <a:ext cx="4759853" cy="3884780"/>
            <a:chOff x="6686916" y="1525130"/>
            <a:chExt cx="4759853" cy="388478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067CDEC-357F-0A07-06FD-EC1B949390B9}"/>
                </a:ext>
              </a:extLst>
            </p:cNvPr>
            <p:cNvCxnSpPr>
              <a:cxnSpLocks/>
              <a:stCxn id="39" idx="0"/>
              <a:endCxn id="50" idx="3"/>
            </p:cNvCxnSpPr>
            <p:nvPr/>
          </p:nvCxnSpPr>
          <p:spPr>
            <a:xfrm flipV="1">
              <a:off x="9283107" y="2303274"/>
              <a:ext cx="16364" cy="201326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553D4C5B-A427-92D6-B105-B1207994F2B7}"/>
                </a:ext>
              </a:extLst>
            </p:cNvPr>
            <p:cNvSpPr/>
            <p:nvPr/>
          </p:nvSpPr>
          <p:spPr>
            <a:xfrm>
              <a:off x="6933738" y="4839882"/>
              <a:ext cx="859551" cy="57002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R1 </a:t>
              </a: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91755CAF-ED9E-8F26-0AF2-1E698A60E6A6}"/>
                </a:ext>
              </a:extLst>
            </p:cNvPr>
            <p:cNvSpPr/>
            <p:nvPr/>
          </p:nvSpPr>
          <p:spPr>
            <a:xfrm>
              <a:off x="10587218" y="4179220"/>
              <a:ext cx="859551" cy="98389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R3</a:t>
              </a: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3C59B66-86D9-EAB9-967C-A6C1F45143B2}"/>
                </a:ext>
              </a:extLst>
            </p:cNvPr>
            <p:cNvSpPr/>
            <p:nvPr/>
          </p:nvSpPr>
          <p:spPr>
            <a:xfrm>
              <a:off x="8447445" y="4316538"/>
              <a:ext cx="1671324" cy="98389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R2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B4C1E5-92C0-3763-741C-389F5B18B521}"/>
                </a:ext>
              </a:extLst>
            </p:cNvPr>
            <p:cNvCxnSpPr>
              <a:cxnSpLocks/>
              <a:stCxn id="37" idx="0"/>
              <a:endCxn id="43" idx="3"/>
            </p:cNvCxnSpPr>
            <p:nvPr/>
          </p:nvCxnSpPr>
          <p:spPr>
            <a:xfrm flipV="1">
              <a:off x="7363514" y="2295348"/>
              <a:ext cx="346037" cy="2544534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7CEC63-2E74-F888-2FC7-6D1ECCFB1EBE}"/>
                </a:ext>
              </a:extLst>
            </p:cNvPr>
            <p:cNvCxnSpPr>
              <a:cxnSpLocks/>
              <a:stCxn id="38" idx="0"/>
              <a:endCxn id="51" idx="3"/>
            </p:cNvCxnSpPr>
            <p:nvPr/>
          </p:nvCxnSpPr>
          <p:spPr>
            <a:xfrm flipH="1" flipV="1">
              <a:off x="10591196" y="2302610"/>
              <a:ext cx="425798" cy="18766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E9A00D70-C12F-16AF-14D0-CADE874BE331}"/>
                </a:ext>
              </a:extLst>
            </p:cNvPr>
            <p:cNvSpPr/>
            <p:nvPr/>
          </p:nvSpPr>
          <p:spPr>
            <a:xfrm>
              <a:off x="6686916" y="2779924"/>
              <a:ext cx="4741652" cy="386011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RKV</a:t>
              </a: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CA9880DA-77FC-2994-CDB1-C39726A571AB}"/>
                </a:ext>
              </a:extLst>
            </p:cNvPr>
            <p:cNvSpPr/>
            <p:nvPr/>
          </p:nvSpPr>
          <p:spPr>
            <a:xfrm>
              <a:off x="6764357" y="1525130"/>
              <a:ext cx="1890387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Stateless CP</a:t>
              </a: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ABBA8FC1-66FD-4B59-BF75-EEECEE6D6440}"/>
                </a:ext>
              </a:extLst>
            </p:cNvPr>
            <p:cNvSpPr/>
            <p:nvPr/>
          </p:nvSpPr>
          <p:spPr>
            <a:xfrm>
              <a:off x="8852988" y="1533056"/>
              <a:ext cx="892965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SCP</a:t>
              </a: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78C706FC-560A-78BC-D45A-637CB62DB3C2}"/>
                </a:ext>
              </a:extLst>
            </p:cNvPr>
            <p:cNvSpPr/>
            <p:nvPr/>
          </p:nvSpPr>
          <p:spPr>
            <a:xfrm>
              <a:off x="10117661" y="1532392"/>
              <a:ext cx="947069" cy="77021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0C17BC-D813-15FC-55BF-943ACBC340D9}"/>
              </a:ext>
            </a:extLst>
          </p:cNvPr>
          <p:cNvGrpSpPr/>
          <p:nvPr/>
        </p:nvGrpSpPr>
        <p:grpSpPr>
          <a:xfrm>
            <a:off x="7578401" y="2287980"/>
            <a:ext cx="3305365" cy="2836916"/>
            <a:chOff x="7578401" y="2287980"/>
            <a:chExt cx="3305365" cy="2836916"/>
          </a:xfrm>
        </p:grpSpPr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E9706ED3-88B2-0144-A4DB-B30039703AE3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rot="5400000">
              <a:off x="9026960" y="3422083"/>
              <a:ext cx="1150603" cy="638307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00B05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C637F154-1D64-8F99-76DC-DBBC0634EB49}"/>
                </a:ext>
              </a:extLst>
            </p:cNvPr>
            <p:cNvCxnSpPr>
              <a:cxnSpLocks/>
              <a:stCxn id="37" idx="5"/>
            </p:cNvCxnSpPr>
            <p:nvPr/>
          </p:nvCxnSpPr>
          <p:spPr>
            <a:xfrm flipV="1">
              <a:off x="7578401" y="3165936"/>
              <a:ext cx="728187" cy="1958960"/>
            </a:xfrm>
            <a:prstGeom prst="curvedConnector2">
              <a:avLst/>
            </a:prstGeom>
            <a:ln w="15875">
              <a:solidFill>
                <a:srgbClr val="FF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FCE54958-40D3-BECE-64B6-BA6471C056B8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rot="10800000">
              <a:off x="10329648" y="3160790"/>
              <a:ext cx="472459" cy="1510377"/>
            </a:xfrm>
            <a:prstGeom prst="curvedConnector2">
              <a:avLst/>
            </a:prstGeom>
            <a:ln w="15875">
              <a:solidFill>
                <a:srgbClr val="FF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D295FC-F581-658E-4BB5-019332375C16}"/>
                </a:ext>
              </a:extLst>
            </p:cNvPr>
            <p:cNvSpPr txBox="1"/>
            <p:nvPr/>
          </p:nvSpPr>
          <p:spPr>
            <a:xfrm>
              <a:off x="8146271" y="2525690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Write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858A0C-A6A6-DC0C-2BDC-8883EA685552}"/>
                </a:ext>
              </a:extLst>
            </p:cNvPr>
            <p:cNvSpPr txBox="1"/>
            <p:nvPr/>
          </p:nvSpPr>
          <p:spPr>
            <a:xfrm>
              <a:off x="10375293" y="3814690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Write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8AAEFC-7457-DB0F-B8C6-D3C38731F877}"/>
                </a:ext>
              </a:extLst>
            </p:cNvPr>
            <p:cNvSpPr txBox="1"/>
            <p:nvPr/>
          </p:nvSpPr>
          <p:spPr>
            <a:xfrm>
              <a:off x="9337372" y="3928430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B050"/>
                  </a:solidFill>
                </a:rPr>
                <a:t>Read</a:t>
              </a:r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8EE0CAEA-B332-B77F-C26A-DDCECFB006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6598" y="2467048"/>
              <a:ext cx="499320" cy="141183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000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D0C87091-86FE-F839-F54B-C47FB94FD246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rot="16200000" flipV="1">
              <a:off x="9228486" y="2374259"/>
              <a:ext cx="476650" cy="33468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00B050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C0150F-E708-9AC8-C8D8-8E27999F08D2}"/>
                </a:ext>
              </a:extLst>
            </p:cNvPr>
            <p:cNvSpPr txBox="1"/>
            <p:nvPr/>
          </p:nvSpPr>
          <p:spPr>
            <a:xfrm>
              <a:off x="9839212" y="2500523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B050"/>
                  </a:solidFill>
                </a:rPr>
                <a:t>Read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BE6EC6-51F4-A5CE-F7E7-F2AF5047A286}"/>
                </a:ext>
              </a:extLst>
            </p:cNvPr>
            <p:cNvSpPr txBox="1"/>
            <p:nvPr/>
          </p:nvSpPr>
          <p:spPr>
            <a:xfrm>
              <a:off x="7607193" y="4347936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Write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4C61786-CC6C-9CF5-B21C-05B5D911135E}"/>
              </a:ext>
            </a:extLst>
          </p:cNvPr>
          <p:cNvSpPr txBox="1"/>
          <p:nvPr/>
        </p:nvSpPr>
        <p:spPr>
          <a:xfrm>
            <a:off x="1833766" y="5794663"/>
            <a:ext cx="99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4A729-B1F4-925E-7903-94706B14EFD3}"/>
              </a:ext>
            </a:extLst>
          </p:cNvPr>
          <p:cNvSpPr txBox="1"/>
          <p:nvPr/>
        </p:nvSpPr>
        <p:spPr>
          <a:xfrm>
            <a:off x="165020" y="284243"/>
            <a:ext cx="178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65734-A1D0-096D-643E-3C461215FCBB}"/>
              </a:ext>
            </a:extLst>
          </p:cNvPr>
          <p:cNvSpPr txBox="1"/>
          <p:nvPr/>
        </p:nvSpPr>
        <p:spPr>
          <a:xfrm>
            <a:off x="5352748" y="3198167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Metadata:</a:t>
            </a:r>
          </a:p>
          <a:p>
            <a:r>
              <a:rPr lang="en-US" sz="1200" dirty="0"/>
              <a:t>Pods, deployments, </a:t>
            </a:r>
            <a:r>
              <a:rPr lang="en-US" sz="1200" dirty="0" err="1"/>
              <a:t>etc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88988-EDF8-34A9-56B8-83BDFA9032E5}"/>
              </a:ext>
            </a:extLst>
          </p:cNvPr>
          <p:cNvSpPr txBox="1"/>
          <p:nvPr/>
        </p:nvSpPr>
        <p:spPr>
          <a:xfrm>
            <a:off x="8519566" y="5794663"/>
            <a:ext cx="12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Regionaless</a:t>
            </a:r>
          </a:p>
        </p:txBody>
      </p:sp>
    </p:spTree>
    <p:extLst>
      <p:ext uri="{BB962C8B-B14F-4D97-AF65-F5344CB8AC3E}">
        <p14:creationId xmlns:p14="http://schemas.microsoft.com/office/powerpoint/2010/main" val="40034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78B0276-731B-D625-FFFB-35B811398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14895"/>
              </p:ext>
            </p:extLst>
          </p:nvPr>
        </p:nvGraphicFramePr>
        <p:xfrm>
          <a:off x="1338957" y="159184"/>
          <a:ext cx="9514085" cy="6539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645820">
                  <a:extLst>
                    <a:ext uri="{9D8B030D-6E8A-4147-A177-3AD203B41FA5}">
                      <a16:colId xmlns:a16="http://schemas.microsoft.com/office/drawing/2014/main" val="702022863"/>
                    </a:ext>
                  </a:extLst>
                </a:gridCol>
                <a:gridCol w="6868265">
                  <a:extLst>
                    <a:ext uri="{9D8B030D-6E8A-4147-A177-3AD203B41FA5}">
                      <a16:colId xmlns:a16="http://schemas.microsoft.com/office/drawing/2014/main" val="2402274074"/>
                    </a:ext>
                  </a:extLst>
                </a:gridCol>
              </a:tblGrid>
              <a:tr h="7807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Regionless KV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80271"/>
                  </a:ext>
                </a:extLst>
              </a:tr>
              <a:tr h="78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Client 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Large-scale orchestration system</a:t>
                      </a:r>
                    </a:p>
                    <a:p>
                      <a:pPr algn="ctr"/>
                      <a:r>
                        <a:rPr lang="en-US" sz="1600" dirty="0"/>
                        <a:t>Geo-distributed data centers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458465"/>
                  </a:ext>
                </a:extLst>
              </a:tr>
              <a:tr h="6473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Store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MVCC</a:t>
                      </a:r>
                    </a:p>
                    <a:p>
                      <a:pPr algn="ctr"/>
                      <a:r>
                        <a:rPr lang="en-US" sz="1600" dirty="0"/>
                        <a:t>Key-value store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348863"/>
                  </a:ext>
                </a:extLst>
              </a:tr>
              <a:tr h="624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CRDU</a:t>
                      </a:r>
                      <a:r>
                        <a:rPr lang="en-US" sz="1600"/>
                        <a:t>, list-watch, </a:t>
                      </a:r>
                      <a:r>
                        <a:rPr lang="en-US" sz="1600" dirty="0"/>
                        <a:t>r</a:t>
                      </a:r>
                      <a:r>
                        <a:rPr lang="en-US" sz="1600"/>
                        <a:t>ange </a:t>
                      </a:r>
                      <a:r>
                        <a:rPr lang="en-US" sz="1600" dirty="0"/>
                        <a:t>query</a:t>
                      </a:r>
                      <a:r>
                        <a:rPr lang="en-US" sz="1600"/>
                        <a:t>, </a:t>
                      </a:r>
                      <a:r>
                        <a:rPr lang="en-US" sz="1600" dirty="0"/>
                        <a:t>b</a:t>
                      </a:r>
                      <a:r>
                        <a:rPr lang="en-US" sz="1600"/>
                        <a:t>atch </a:t>
                      </a:r>
                      <a:r>
                        <a:rPr lang="en-US" sz="1600" dirty="0"/>
                        <a:t>operation</a:t>
                      </a:r>
                      <a:r>
                        <a:rPr lang="en-US" sz="1600" i="0" dirty="0"/>
                        <a:t> </a:t>
                      </a:r>
                      <a:r>
                        <a:rPr lang="en-US" sz="1200" i="1" dirty="0"/>
                        <a:t>(etcd compatible)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469957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partition/sharding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Automatically for load balancing, 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820761"/>
                  </a:ext>
                </a:extLst>
              </a:tr>
              <a:tr h="9995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 replicas per revision of key-value pairs </a:t>
                      </a:r>
                    </a:p>
                    <a:p>
                      <a:pPr algn="ctr"/>
                      <a:r>
                        <a:rPr lang="en-US" sz="1600" dirty="0"/>
                        <a:t>For HA and read optimization</a:t>
                      </a:r>
                    </a:p>
                    <a:p>
                      <a:pPr algn="ctr"/>
                      <a:r>
                        <a:rPr lang="en-US" sz="1600" dirty="0"/>
                        <a:t>Automatically selected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911107"/>
                  </a:ext>
                </a:extLst>
              </a:tr>
              <a:tr h="6110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Replication Consistency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Linearizable, sequential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395004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Optimized based on latency and consistency setting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5552560"/>
                  </a:ext>
                </a:extLst>
              </a:tr>
              <a:tr h="780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Backend Store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Open-choice (e.g., Redis)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06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FB7D7C7-95C7-8667-9C2B-244D47920F62}"/>
              </a:ext>
            </a:extLst>
          </p:cNvPr>
          <p:cNvGrpSpPr/>
          <p:nvPr/>
        </p:nvGrpSpPr>
        <p:grpSpPr>
          <a:xfrm>
            <a:off x="7843214" y="99564"/>
            <a:ext cx="4016837" cy="6589071"/>
            <a:chOff x="7843214" y="99564"/>
            <a:chExt cx="4016837" cy="658907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82B3F1-0C7D-E969-6D33-EF67482A8165}"/>
                </a:ext>
              </a:extLst>
            </p:cNvPr>
            <p:cNvSpPr/>
            <p:nvPr/>
          </p:nvSpPr>
          <p:spPr>
            <a:xfrm>
              <a:off x="7843214" y="320493"/>
              <a:ext cx="3907764" cy="63681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D603F7D3-2E77-3427-6ED6-B2C747B1BA14}"/>
                </a:ext>
              </a:extLst>
            </p:cNvPr>
            <p:cNvCxnSpPr>
              <a:cxnSpLocks/>
              <a:stCxn id="57" idx="0"/>
              <a:endCxn id="65" idx="1"/>
            </p:cNvCxnSpPr>
            <p:nvPr/>
          </p:nvCxnSpPr>
          <p:spPr>
            <a:xfrm rot="5400000" flipH="1" flipV="1">
              <a:off x="7575883" y="3061931"/>
              <a:ext cx="3791264" cy="992386"/>
            </a:xfrm>
            <a:prstGeom prst="bentConnector2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n 55">
              <a:extLst>
                <a:ext uri="{FF2B5EF4-FFF2-40B4-BE49-F238E27FC236}">
                  <a16:creationId xmlns:a16="http://schemas.microsoft.com/office/drawing/2014/main" id="{5D8440A5-DF6A-EE6D-9D80-6FF29E2DB769}"/>
                </a:ext>
              </a:extLst>
            </p:cNvPr>
            <p:cNvSpPr/>
            <p:nvPr/>
          </p:nvSpPr>
          <p:spPr>
            <a:xfrm>
              <a:off x="9738180" y="5322446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Terminator 56">
              <a:extLst>
                <a:ext uri="{FF2B5EF4-FFF2-40B4-BE49-F238E27FC236}">
                  <a16:creationId xmlns:a16="http://schemas.microsoft.com/office/drawing/2014/main" id="{5CD74C02-E017-05E8-5D0F-E6AFB350BC03}"/>
                </a:ext>
              </a:extLst>
            </p:cNvPr>
            <p:cNvSpPr/>
            <p:nvPr/>
          </p:nvSpPr>
          <p:spPr>
            <a:xfrm>
              <a:off x="8593892" y="5453756"/>
              <a:ext cx="762859" cy="769236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RKV</a:t>
              </a:r>
            </a:p>
          </p:txBody>
        </p:sp>
        <p:sp>
          <p:nvSpPr>
            <p:cNvPr id="58" name="Can 57">
              <a:extLst>
                <a:ext uri="{FF2B5EF4-FFF2-40B4-BE49-F238E27FC236}">
                  <a16:creationId xmlns:a16="http://schemas.microsoft.com/office/drawing/2014/main" id="{FF3469AB-E669-58AA-FDD2-E6BAE4FAD4FE}"/>
                </a:ext>
              </a:extLst>
            </p:cNvPr>
            <p:cNvSpPr/>
            <p:nvPr/>
          </p:nvSpPr>
          <p:spPr>
            <a:xfrm>
              <a:off x="10859055" y="1107826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Can 58">
              <a:extLst>
                <a:ext uri="{FF2B5EF4-FFF2-40B4-BE49-F238E27FC236}">
                  <a16:creationId xmlns:a16="http://schemas.microsoft.com/office/drawing/2014/main" id="{BF935F19-2B94-C06D-932E-A245C07B555C}"/>
                </a:ext>
              </a:extLst>
            </p:cNvPr>
            <p:cNvSpPr/>
            <p:nvPr/>
          </p:nvSpPr>
          <p:spPr>
            <a:xfrm>
              <a:off x="9729294" y="5864690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DA4BFC1C-FE0B-52A3-F3EF-9EE5B5DEB1F4}"/>
                </a:ext>
              </a:extLst>
            </p:cNvPr>
            <p:cNvCxnSpPr>
              <a:cxnSpLocks/>
              <a:stCxn id="57" idx="3"/>
              <a:endCxn id="56" idx="2"/>
            </p:cNvCxnSpPr>
            <p:nvPr/>
          </p:nvCxnSpPr>
          <p:spPr>
            <a:xfrm flipV="1">
              <a:off x="9356751" y="5534081"/>
              <a:ext cx="381429" cy="304293"/>
            </a:xfrm>
            <a:prstGeom prst="bentConnector3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92B3199A-6358-022E-2229-664D8D7117E7}"/>
                </a:ext>
              </a:extLst>
            </p:cNvPr>
            <p:cNvCxnSpPr>
              <a:cxnSpLocks/>
              <a:stCxn id="57" idx="3"/>
              <a:endCxn id="59" idx="2"/>
            </p:cNvCxnSpPr>
            <p:nvPr/>
          </p:nvCxnSpPr>
          <p:spPr>
            <a:xfrm>
              <a:off x="9356751" y="5838374"/>
              <a:ext cx="372543" cy="237951"/>
            </a:xfrm>
            <a:prstGeom prst="bentConnector3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7F00216-31F8-B2CA-DDDE-8288D33C2826}"/>
                </a:ext>
              </a:extLst>
            </p:cNvPr>
            <p:cNvSpPr txBox="1"/>
            <p:nvPr/>
          </p:nvSpPr>
          <p:spPr>
            <a:xfrm>
              <a:off x="10766931" y="99564"/>
              <a:ext cx="109312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Next Step</a:t>
              </a:r>
            </a:p>
          </p:txBody>
        </p:sp>
        <p:sp>
          <p:nvSpPr>
            <p:cNvPr id="63" name="Can 62">
              <a:extLst>
                <a:ext uri="{FF2B5EF4-FFF2-40B4-BE49-F238E27FC236}">
                  <a16:creationId xmlns:a16="http://schemas.microsoft.com/office/drawing/2014/main" id="{8E27233A-01E9-2581-55AB-84972F7D61E7}"/>
                </a:ext>
              </a:extLst>
            </p:cNvPr>
            <p:cNvSpPr/>
            <p:nvPr/>
          </p:nvSpPr>
          <p:spPr>
            <a:xfrm>
              <a:off x="10870875" y="1926325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Terminator 64">
              <a:extLst>
                <a:ext uri="{FF2B5EF4-FFF2-40B4-BE49-F238E27FC236}">
                  <a16:creationId xmlns:a16="http://schemas.microsoft.com/office/drawing/2014/main" id="{C7D700C2-44F4-AF35-2195-A9DFE3BC96DC}"/>
                </a:ext>
              </a:extLst>
            </p:cNvPr>
            <p:cNvSpPr/>
            <p:nvPr/>
          </p:nvSpPr>
          <p:spPr>
            <a:xfrm>
              <a:off x="9967708" y="1277874"/>
              <a:ext cx="762859" cy="769236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RKV</a:t>
              </a:r>
            </a:p>
          </p:txBody>
        </p: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051C2AEF-D87F-AB91-F153-7F373A65DEAA}"/>
                </a:ext>
              </a:extLst>
            </p:cNvPr>
            <p:cNvCxnSpPr>
              <a:cxnSpLocks/>
              <a:stCxn id="65" idx="2"/>
              <a:endCxn id="63" idx="2"/>
            </p:cNvCxnSpPr>
            <p:nvPr/>
          </p:nvCxnSpPr>
          <p:spPr>
            <a:xfrm rot="16200000" flipH="1">
              <a:off x="10564581" y="1831666"/>
              <a:ext cx="90850" cy="521737"/>
            </a:xfrm>
            <a:prstGeom prst="bentConnector2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C48D51F2-691D-916A-2DFA-3F02EE16C668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 flipV="1">
              <a:off x="10730567" y="1531096"/>
              <a:ext cx="355706" cy="131396"/>
            </a:xfrm>
            <a:prstGeom prst="bentConnector3">
              <a:avLst>
                <a:gd name="adj1" fmla="val 95904"/>
              </a:avLst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rminator 82">
              <a:extLst>
                <a:ext uri="{FF2B5EF4-FFF2-40B4-BE49-F238E27FC236}">
                  <a16:creationId xmlns:a16="http://schemas.microsoft.com/office/drawing/2014/main" id="{CECC2E42-BFFA-8397-3BC4-73E7FD127AEB}"/>
                </a:ext>
              </a:extLst>
            </p:cNvPr>
            <p:cNvSpPr/>
            <p:nvPr/>
          </p:nvSpPr>
          <p:spPr>
            <a:xfrm>
              <a:off x="9370886" y="3500093"/>
              <a:ext cx="762859" cy="769236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RKV</a:t>
              </a:r>
            </a:p>
          </p:txBody>
        </p:sp>
        <p:sp>
          <p:nvSpPr>
            <p:cNvPr id="84" name="Can 83">
              <a:extLst>
                <a:ext uri="{FF2B5EF4-FFF2-40B4-BE49-F238E27FC236}">
                  <a16:creationId xmlns:a16="http://schemas.microsoft.com/office/drawing/2014/main" id="{B1963FEA-355F-78E0-4B2B-0BA396CC6B97}"/>
                </a:ext>
              </a:extLst>
            </p:cNvPr>
            <p:cNvSpPr/>
            <p:nvPr/>
          </p:nvSpPr>
          <p:spPr>
            <a:xfrm>
              <a:off x="10525608" y="3345082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5" name="Can 84">
              <a:extLst>
                <a:ext uri="{FF2B5EF4-FFF2-40B4-BE49-F238E27FC236}">
                  <a16:creationId xmlns:a16="http://schemas.microsoft.com/office/drawing/2014/main" id="{4C7C8E9C-8C7D-C710-30E3-F1E83A245A68}"/>
                </a:ext>
              </a:extLst>
            </p:cNvPr>
            <p:cNvSpPr/>
            <p:nvPr/>
          </p:nvSpPr>
          <p:spPr>
            <a:xfrm>
              <a:off x="10516722" y="3887326"/>
              <a:ext cx="454436" cy="423269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34AC7893-0F82-6895-2416-7D51F75BEBB8}"/>
                </a:ext>
              </a:extLst>
            </p:cNvPr>
            <p:cNvCxnSpPr>
              <a:cxnSpLocks/>
              <a:endCxn id="84" idx="2"/>
            </p:cNvCxnSpPr>
            <p:nvPr/>
          </p:nvCxnSpPr>
          <p:spPr>
            <a:xfrm flipV="1">
              <a:off x="10133745" y="3556717"/>
              <a:ext cx="391863" cy="327994"/>
            </a:xfrm>
            <a:prstGeom prst="bentConnector3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674AB496-1221-61B5-0C7B-3C418511CF11}"/>
                </a:ext>
              </a:extLst>
            </p:cNvPr>
            <p:cNvCxnSpPr>
              <a:cxnSpLocks/>
              <a:stCxn id="83" idx="3"/>
              <a:endCxn id="85" idx="2"/>
            </p:cNvCxnSpPr>
            <p:nvPr/>
          </p:nvCxnSpPr>
          <p:spPr>
            <a:xfrm>
              <a:off x="10133745" y="3884711"/>
              <a:ext cx="382977" cy="214250"/>
            </a:xfrm>
            <a:prstGeom prst="bentConnector3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61B31B61-D4AE-3FD5-E2AE-16AF4360A45D}"/>
                </a:ext>
              </a:extLst>
            </p:cNvPr>
            <p:cNvCxnSpPr>
              <a:cxnSpLocks/>
              <a:stCxn id="83" idx="1"/>
              <a:endCxn id="57" idx="0"/>
            </p:cNvCxnSpPr>
            <p:nvPr/>
          </p:nvCxnSpPr>
          <p:spPr>
            <a:xfrm rot="10800000" flipV="1">
              <a:off x="8975322" y="3884710"/>
              <a:ext cx="395564" cy="1569045"/>
            </a:xfrm>
            <a:prstGeom prst="bentConnector2">
              <a:avLst/>
            </a:prstGeom>
            <a:ln w="12700">
              <a:solidFill>
                <a:schemeClr val="bg2">
                  <a:lumMod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DDE008D9-1593-77D4-9EC9-221D0D406A87}"/>
                </a:ext>
              </a:extLst>
            </p:cNvPr>
            <p:cNvSpPr/>
            <p:nvPr/>
          </p:nvSpPr>
          <p:spPr>
            <a:xfrm>
              <a:off x="8306302" y="837537"/>
              <a:ext cx="1545772" cy="45239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Smart Cache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EB35319B-6D90-80EA-2842-4FAD7395AA89}"/>
              </a:ext>
            </a:extLst>
          </p:cNvPr>
          <p:cNvSpPr txBox="1"/>
          <p:nvPr/>
        </p:nvSpPr>
        <p:spPr>
          <a:xfrm>
            <a:off x="185420" y="227037"/>
            <a:ext cx="248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Release Road Map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575C04-2692-A28C-B662-49236C546D55}"/>
              </a:ext>
            </a:extLst>
          </p:cNvPr>
          <p:cNvGrpSpPr/>
          <p:nvPr/>
        </p:nvGrpSpPr>
        <p:grpSpPr>
          <a:xfrm>
            <a:off x="3168561" y="1204045"/>
            <a:ext cx="4228510" cy="5523325"/>
            <a:chOff x="3189957" y="1204044"/>
            <a:chExt cx="4228510" cy="552332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E40F615-E3CF-BE43-D9B4-3203B97E500C}"/>
                </a:ext>
              </a:extLst>
            </p:cNvPr>
            <p:cNvGrpSpPr/>
            <p:nvPr/>
          </p:nvGrpSpPr>
          <p:grpSpPr>
            <a:xfrm>
              <a:off x="3189957" y="1204044"/>
              <a:ext cx="4228510" cy="5523325"/>
              <a:chOff x="3189957" y="1204044"/>
              <a:chExt cx="4228510" cy="5523325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66C5EB0-3BF0-2916-6610-2237A43666C3}"/>
                  </a:ext>
                </a:extLst>
              </p:cNvPr>
              <p:cNvGrpSpPr/>
              <p:nvPr/>
            </p:nvGrpSpPr>
            <p:grpSpPr>
              <a:xfrm>
                <a:off x="3189957" y="1409455"/>
                <a:ext cx="4206054" cy="5317914"/>
                <a:chOff x="3168970" y="1448191"/>
                <a:chExt cx="4206054" cy="53179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443C086-653A-E1E2-3871-E9F85C31E1C6}"/>
                    </a:ext>
                  </a:extLst>
                </p:cNvPr>
                <p:cNvSpPr/>
                <p:nvPr/>
              </p:nvSpPr>
              <p:spPr>
                <a:xfrm>
                  <a:off x="3168970" y="1632856"/>
                  <a:ext cx="4127033" cy="51332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Elbow Connector 29">
                  <a:extLst>
                    <a:ext uri="{FF2B5EF4-FFF2-40B4-BE49-F238E27FC236}">
                      <a16:creationId xmlns:a16="http://schemas.microsoft.com/office/drawing/2014/main" id="{6EC4ED69-47BE-AB04-2B32-F016055CD89B}"/>
                    </a:ext>
                  </a:extLst>
                </p:cNvPr>
                <p:cNvCxnSpPr>
                  <a:stCxn id="27" idx="3"/>
                  <a:endCxn id="28" idx="2"/>
                </p:cNvCxnSpPr>
                <p:nvPr/>
              </p:nvCxnSpPr>
              <p:spPr>
                <a:xfrm flipV="1">
                  <a:off x="4288102" y="2368817"/>
                  <a:ext cx="2182706" cy="3794033"/>
                </a:xfrm>
                <a:prstGeom prst="bentConnector3">
                  <a:avLst>
                    <a:gd name="adj1" fmla="val 8606"/>
                  </a:avLst>
                </a:prstGeom>
                <a:ln w="12700">
                  <a:solidFill>
                    <a:schemeClr val="bg2">
                      <a:lumMod val="25000"/>
                    </a:schemeClr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Can 25">
                  <a:extLst>
                    <a:ext uri="{FF2B5EF4-FFF2-40B4-BE49-F238E27FC236}">
                      <a16:creationId xmlns:a16="http://schemas.microsoft.com/office/drawing/2014/main" id="{2F72FE5D-2C15-5BB2-7460-1438B5D70642}"/>
                    </a:ext>
                  </a:extLst>
                </p:cNvPr>
                <p:cNvSpPr/>
                <p:nvPr/>
              </p:nvSpPr>
              <p:spPr>
                <a:xfrm>
                  <a:off x="4669531" y="5646922"/>
                  <a:ext cx="454436" cy="423269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Terminator 26">
                  <a:extLst>
                    <a:ext uri="{FF2B5EF4-FFF2-40B4-BE49-F238E27FC236}">
                      <a16:creationId xmlns:a16="http://schemas.microsoft.com/office/drawing/2014/main" id="{7FAFE55D-2C40-7752-DCBF-B7C34610FE24}"/>
                    </a:ext>
                  </a:extLst>
                </p:cNvPr>
                <p:cNvSpPr/>
                <p:nvPr/>
              </p:nvSpPr>
              <p:spPr>
                <a:xfrm>
                  <a:off x="3525243" y="5778232"/>
                  <a:ext cx="762859" cy="769236"/>
                </a:xfrm>
                <a:prstGeom prst="flowChartTermina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RKV</a:t>
                  </a:r>
                </a:p>
              </p:txBody>
            </p:sp>
            <p:sp>
              <p:nvSpPr>
                <p:cNvPr id="28" name="Can 27">
                  <a:extLst>
                    <a:ext uri="{FF2B5EF4-FFF2-40B4-BE49-F238E27FC236}">
                      <a16:creationId xmlns:a16="http://schemas.microsoft.com/office/drawing/2014/main" id="{4729AF63-5743-A4DE-C081-077BEB38633F}"/>
                    </a:ext>
                  </a:extLst>
                </p:cNvPr>
                <p:cNvSpPr/>
                <p:nvPr/>
              </p:nvSpPr>
              <p:spPr>
                <a:xfrm>
                  <a:off x="6470808" y="2157182"/>
                  <a:ext cx="454436" cy="423269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Can 28">
                  <a:extLst>
                    <a:ext uri="{FF2B5EF4-FFF2-40B4-BE49-F238E27FC236}">
                      <a16:creationId xmlns:a16="http://schemas.microsoft.com/office/drawing/2014/main" id="{DC99E26A-D74E-62E6-5242-CB790A4A45E7}"/>
                    </a:ext>
                  </a:extLst>
                </p:cNvPr>
                <p:cNvSpPr/>
                <p:nvPr/>
              </p:nvSpPr>
              <p:spPr>
                <a:xfrm>
                  <a:off x="4660645" y="6189166"/>
                  <a:ext cx="454436" cy="423269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Elbow Connector 30">
                  <a:extLst>
                    <a:ext uri="{FF2B5EF4-FFF2-40B4-BE49-F238E27FC236}">
                      <a16:creationId xmlns:a16="http://schemas.microsoft.com/office/drawing/2014/main" id="{E1741EBA-58D6-C9A4-F12B-6AE078E1A4D9}"/>
                    </a:ext>
                  </a:extLst>
                </p:cNvPr>
                <p:cNvCxnSpPr>
                  <a:cxnSpLocks/>
                  <a:stCxn id="27" idx="3"/>
                  <a:endCxn id="26" idx="2"/>
                </p:cNvCxnSpPr>
                <p:nvPr/>
              </p:nvCxnSpPr>
              <p:spPr>
                <a:xfrm flipV="1">
                  <a:off x="4288102" y="5858557"/>
                  <a:ext cx="381429" cy="304293"/>
                </a:xfrm>
                <a:prstGeom prst="bentConnector3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>
                  <a:extLst>
                    <a:ext uri="{FF2B5EF4-FFF2-40B4-BE49-F238E27FC236}">
                      <a16:creationId xmlns:a16="http://schemas.microsoft.com/office/drawing/2014/main" id="{0A2664ED-7834-40A7-3A92-833C03581412}"/>
                    </a:ext>
                  </a:extLst>
                </p:cNvPr>
                <p:cNvCxnSpPr>
                  <a:cxnSpLocks/>
                  <a:stCxn id="27" idx="3"/>
                  <a:endCxn id="29" idx="2"/>
                </p:cNvCxnSpPr>
                <p:nvPr/>
              </p:nvCxnSpPr>
              <p:spPr>
                <a:xfrm>
                  <a:off x="4288102" y="6162850"/>
                  <a:ext cx="372543" cy="237951"/>
                </a:xfrm>
                <a:prstGeom prst="bentConnector3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975382-3FC9-F708-B9A6-7C52DAE66512}"/>
                    </a:ext>
                  </a:extLst>
                </p:cNvPr>
                <p:cNvSpPr txBox="1"/>
                <p:nvPr/>
              </p:nvSpPr>
              <p:spPr>
                <a:xfrm>
                  <a:off x="6539539" y="1448191"/>
                  <a:ext cx="835485" cy="369332"/>
                </a:xfrm>
                <a:prstGeom prst="rect">
                  <a:avLst/>
                </a:prstGeom>
                <a:solidFill>
                  <a:srgbClr val="76D6FF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V 0.2.0</a:t>
                  </a:r>
                </a:p>
              </p:txBody>
            </p:sp>
            <p:sp>
              <p:nvSpPr>
                <p:cNvPr id="40" name="Can 39">
                  <a:extLst>
                    <a:ext uri="{FF2B5EF4-FFF2-40B4-BE49-F238E27FC236}">
                      <a16:creationId xmlns:a16="http://schemas.microsoft.com/office/drawing/2014/main" id="{251FC480-05C2-15B2-48B2-D68B512092EE}"/>
                    </a:ext>
                  </a:extLst>
                </p:cNvPr>
                <p:cNvSpPr/>
                <p:nvPr/>
              </p:nvSpPr>
              <p:spPr>
                <a:xfrm>
                  <a:off x="5505396" y="3308983"/>
                  <a:ext cx="454436" cy="423269"/>
                </a:xfrm>
                <a:prstGeom prst="can">
                  <a:avLst/>
                </a:prstGeom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1" name="Elbow Connector 40">
                  <a:extLst>
                    <a:ext uri="{FF2B5EF4-FFF2-40B4-BE49-F238E27FC236}">
                      <a16:creationId xmlns:a16="http://schemas.microsoft.com/office/drawing/2014/main" id="{BBF1C04C-B363-B37B-1208-716DDC74C36D}"/>
                    </a:ext>
                  </a:extLst>
                </p:cNvPr>
                <p:cNvCxnSpPr>
                  <a:cxnSpLocks/>
                  <a:stCxn id="27" idx="3"/>
                  <a:endCxn id="40" idx="2"/>
                </p:cNvCxnSpPr>
                <p:nvPr/>
              </p:nvCxnSpPr>
              <p:spPr>
                <a:xfrm flipV="1">
                  <a:off x="4288102" y="3520618"/>
                  <a:ext cx="1217294" cy="2642232"/>
                </a:xfrm>
                <a:prstGeom prst="bentConnector3">
                  <a:avLst>
                    <a:gd name="adj1" fmla="val 15124"/>
                  </a:avLst>
                </a:prstGeom>
                <a:ln w="12700">
                  <a:solidFill>
                    <a:schemeClr val="bg2">
                      <a:lumMod val="25000"/>
                    </a:schemeClr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4B36F58-C680-1CC1-1554-C1E34E1450DF}"/>
                  </a:ext>
                </a:extLst>
              </p:cNvPr>
              <p:cNvSpPr txBox="1"/>
              <p:nvPr/>
            </p:nvSpPr>
            <p:spPr>
              <a:xfrm>
                <a:off x="6486802" y="1204044"/>
                <a:ext cx="93166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Current Release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E92E265-DCD3-6798-FBFF-730359FFF181}"/>
                </a:ext>
              </a:extLst>
            </p:cNvPr>
            <p:cNvSpPr/>
            <p:nvPr/>
          </p:nvSpPr>
          <p:spPr>
            <a:xfrm>
              <a:off x="4309089" y="1973626"/>
              <a:ext cx="2805708" cy="1810196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26436-9D3F-FD3A-B292-FFFE46ABD71A}"/>
                    </a:ext>
                  </a:extLst>
                </p:cNvPr>
                <p:cNvSpPr txBox="1"/>
                <p:nvPr/>
              </p:nvSpPr>
              <p:spPr>
                <a:xfrm>
                  <a:off x="6424107" y="3578821"/>
                  <a:ext cx="55322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Region</a:t>
                  </a:r>
                  <a14:m>
                    <m:oMath xmlns:m="http://schemas.openxmlformats.org/officeDocument/2006/math">
                      <m:r>
                        <a:rPr lang="en-US" sz="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F526436-9D3F-FD3A-B292-FFFE46ABD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107" y="3578821"/>
                  <a:ext cx="553228" cy="215444"/>
                </a:xfrm>
                <a:prstGeom prst="rect">
                  <a:avLst/>
                </a:prstGeom>
                <a:blipFill>
                  <a:blip r:embed="rId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FF85F2-24C9-28A6-AB71-6F1D98311571}"/>
                </a:ext>
              </a:extLst>
            </p:cNvPr>
            <p:cNvSpPr/>
            <p:nvPr/>
          </p:nvSpPr>
          <p:spPr>
            <a:xfrm>
              <a:off x="3487142" y="4972716"/>
              <a:ext cx="3251575" cy="166346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E14FC34-799D-3DF7-043C-A8616BDA0AEC}"/>
                    </a:ext>
                  </a:extLst>
                </p:cNvPr>
                <p:cNvSpPr txBox="1"/>
                <p:nvPr/>
              </p:nvSpPr>
              <p:spPr>
                <a:xfrm>
                  <a:off x="6164447" y="4987328"/>
                  <a:ext cx="55508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Region</a:t>
                  </a:r>
                  <a14:m>
                    <m:oMath xmlns:m="http://schemas.openxmlformats.org/officeDocument/2006/math">
                      <m:r>
                        <a:rPr lang="en-US" sz="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E14FC34-799D-3DF7-043C-A8616BDA0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447" y="4987328"/>
                  <a:ext cx="555088" cy="215444"/>
                </a:xfrm>
                <a:prstGeom prst="rec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855B5C-DCA9-3F59-9894-48FAD941E7C1}"/>
              </a:ext>
            </a:extLst>
          </p:cNvPr>
          <p:cNvGrpSpPr/>
          <p:nvPr/>
        </p:nvGrpSpPr>
        <p:grpSpPr>
          <a:xfrm>
            <a:off x="185420" y="3987300"/>
            <a:ext cx="2668183" cy="2740070"/>
            <a:chOff x="185420" y="3987300"/>
            <a:chExt cx="2668183" cy="274007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C6F03BE-6B1C-2638-F8D5-298E4A0C03D2}"/>
                </a:ext>
              </a:extLst>
            </p:cNvPr>
            <p:cNvGrpSpPr/>
            <p:nvPr/>
          </p:nvGrpSpPr>
          <p:grpSpPr>
            <a:xfrm>
              <a:off x="185420" y="3987300"/>
              <a:ext cx="2668183" cy="2740070"/>
              <a:chOff x="261257" y="1919015"/>
              <a:chExt cx="2668183" cy="274007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5B9011E-5A6C-0FC1-E3C6-C1855EFA2590}"/>
                  </a:ext>
                </a:extLst>
              </p:cNvPr>
              <p:cNvSpPr/>
              <p:nvPr/>
            </p:nvSpPr>
            <p:spPr>
              <a:xfrm>
                <a:off x="261257" y="2111828"/>
                <a:ext cx="2304417" cy="2547257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an 3">
                <a:extLst>
                  <a:ext uri="{FF2B5EF4-FFF2-40B4-BE49-F238E27FC236}">
                    <a16:creationId xmlns:a16="http://schemas.microsoft.com/office/drawing/2014/main" id="{E9267110-53D7-3128-4ABD-CA538B5C937A}"/>
                  </a:ext>
                </a:extLst>
              </p:cNvPr>
              <p:cNvSpPr/>
              <p:nvPr/>
            </p:nvSpPr>
            <p:spPr>
              <a:xfrm>
                <a:off x="1900184" y="3262082"/>
                <a:ext cx="454436" cy="423269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  <a:alpha val="68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Terminator 4">
                <a:extLst>
                  <a:ext uri="{FF2B5EF4-FFF2-40B4-BE49-F238E27FC236}">
                    <a16:creationId xmlns:a16="http://schemas.microsoft.com/office/drawing/2014/main" id="{3B72F74D-596F-89B0-CABF-90D5930A9383}"/>
                  </a:ext>
                </a:extLst>
              </p:cNvPr>
              <p:cNvSpPr/>
              <p:nvPr/>
            </p:nvSpPr>
            <p:spPr>
              <a:xfrm>
                <a:off x="566366" y="3089098"/>
                <a:ext cx="762859" cy="769236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RKV</a:t>
                </a:r>
              </a:p>
            </p:txBody>
          </p:sp>
          <p:sp>
            <p:nvSpPr>
              <p:cNvPr id="6" name="Can 5">
                <a:extLst>
                  <a:ext uri="{FF2B5EF4-FFF2-40B4-BE49-F238E27FC236}">
                    <a16:creationId xmlns:a16="http://schemas.microsoft.com/office/drawing/2014/main" id="{DF6DCD54-7DFA-AE53-25B3-90552D1F3928}"/>
                  </a:ext>
                </a:extLst>
              </p:cNvPr>
              <p:cNvSpPr/>
              <p:nvPr/>
            </p:nvSpPr>
            <p:spPr>
              <a:xfrm>
                <a:off x="1900184" y="2603496"/>
                <a:ext cx="454436" cy="423269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  <a:alpha val="68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an 6">
                <a:extLst>
                  <a:ext uri="{FF2B5EF4-FFF2-40B4-BE49-F238E27FC236}">
                    <a16:creationId xmlns:a16="http://schemas.microsoft.com/office/drawing/2014/main" id="{913D2FD4-D006-EDB8-5992-7E87B907547E}"/>
                  </a:ext>
                </a:extLst>
              </p:cNvPr>
              <p:cNvSpPr/>
              <p:nvPr/>
            </p:nvSpPr>
            <p:spPr>
              <a:xfrm>
                <a:off x="1914375" y="3920667"/>
                <a:ext cx="454436" cy="423269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  <a:alpha val="68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Elbow Connector 8">
                <a:extLst>
                  <a:ext uri="{FF2B5EF4-FFF2-40B4-BE49-F238E27FC236}">
                    <a16:creationId xmlns:a16="http://schemas.microsoft.com/office/drawing/2014/main" id="{9F41F6AF-0FB0-836F-C10B-1157E29B5790}"/>
                  </a:ext>
                </a:extLst>
              </p:cNvPr>
              <p:cNvCxnSpPr>
                <a:stCxn id="5" idx="3"/>
                <a:endCxn id="6" idx="2"/>
              </p:cNvCxnSpPr>
              <p:nvPr/>
            </p:nvCxnSpPr>
            <p:spPr>
              <a:xfrm flipV="1">
                <a:off x="1329225" y="2815131"/>
                <a:ext cx="570959" cy="658585"/>
              </a:xfrm>
              <a:prstGeom prst="bentConnector3">
                <a:avLst/>
              </a:prstGeom>
              <a:grpFill/>
              <a:ln w="1270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EF0C2A67-CF4A-DB62-C5B7-839AE1F00B39}"/>
                  </a:ext>
                </a:extLst>
              </p:cNvPr>
              <p:cNvCxnSpPr>
                <a:cxnSpLocks/>
                <a:stCxn id="5" idx="3"/>
                <a:endCxn id="4" idx="2"/>
              </p:cNvCxnSpPr>
              <p:nvPr/>
            </p:nvCxnSpPr>
            <p:spPr>
              <a:xfrm>
                <a:off x="1329225" y="3473716"/>
                <a:ext cx="570959" cy="1"/>
              </a:xfrm>
              <a:prstGeom prst="bentConnector3">
                <a:avLst/>
              </a:prstGeom>
              <a:grpFill/>
              <a:ln w="1270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>
                <a:extLst>
                  <a:ext uri="{FF2B5EF4-FFF2-40B4-BE49-F238E27FC236}">
                    <a16:creationId xmlns:a16="http://schemas.microsoft.com/office/drawing/2014/main" id="{A3BF3FD4-A0EC-4DC4-1141-782087FD348F}"/>
                  </a:ext>
                </a:extLst>
              </p:cNvPr>
              <p:cNvCxnSpPr>
                <a:cxnSpLocks/>
                <a:stCxn id="5" idx="3"/>
                <a:endCxn id="7" idx="2"/>
              </p:cNvCxnSpPr>
              <p:nvPr/>
            </p:nvCxnSpPr>
            <p:spPr>
              <a:xfrm>
                <a:off x="1329225" y="3473716"/>
                <a:ext cx="585150" cy="658586"/>
              </a:xfrm>
              <a:prstGeom prst="bentConnector3">
                <a:avLst/>
              </a:prstGeom>
              <a:grpFill/>
              <a:ln w="1270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6D4F15-6E85-0805-EA2E-EAA9BDD34D35}"/>
                  </a:ext>
                </a:extLst>
              </p:cNvPr>
              <p:cNvSpPr txBox="1"/>
              <p:nvPr/>
            </p:nvSpPr>
            <p:spPr>
              <a:xfrm>
                <a:off x="2093955" y="1919015"/>
                <a:ext cx="835485" cy="369332"/>
              </a:xfrm>
              <a:prstGeom prst="rect">
                <a:avLst/>
              </a:prstGeom>
              <a:solidFill>
                <a:srgbClr val="76D6FF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 0.1.0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78F8DED-2C7F-C6CF-9E95-91F2DAD6F679}"/>
                    </a:ext>
                  </a:extLst>
                </p:cNvPr>
                <p:cNvSpPr txBox="1"/>
                <p:nvPr/>
              </p:nvSpPr>
              <p:spPr>
                <a:xfrm>
                  <a:off x="441043" y="6412221"/>
                  <a:ext cx="55322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Region</a:t>
                  </a:r>
                  <a14:m>
                    <m:oMath xmlns:m="http://schemas.openxmlformats.org/officeDocument/2006/math">
                      <m:r>
                        <a:rPr lang="en-US" sz="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78F8DED-2C7F-C6CF-9E95-91F2DAD6F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43" y="6412221"/>
                  <a:ext cx="553228" cy="215444"/>
                </a:xfrm>
                <a:prstGeom prst="rect">
                  <a:avLst/>
                </a:prstGeom>
                <a:blipFill>
                  <a:blip r:embed="rId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55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7F63-B89A-2EE4-0C73-0DC642A5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853" y="5100317"/>
            <a:ext cx="2318762" cy="584776"/>
          </a:xfrm>
        </p:spPr>
        <p:txBody>
          <a:bodyPr>
            <a:noAutofit/>
          </a:bodyPr>
          <a:lstStyle/>
          <a:p>
            <a:r>
              <a:rPr lang="en-US" sz="2000" i="1" dirty="0">
                <a:hlinkClick r:id="rId2"/>
              </a:rPr>
              <a:t>Link</a:t>
            </a:r>
            <a:endParaRPr lang="en-US" sz="2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A0E2D-8111-1B9C-8352-2F006D7C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451937"/>
            <a:ext cx="7924800" cy="448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254B1-56A7-FBFE-78AF-E913D76243B4}"/>
              </a:ext>
            </a:extLst>
          </p:cNvPr>
          <p:cNvSpPr txBox="1"/>
          <p:nvPr/>
        </p:nvSpPr>
        <p:spPr>
          <a:xfrm>
            <a:off x="1186962" y="5811716"/>
            <a:ext cx="456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 optimization for multi-region deployment</a:t>
            </a:r>
          </a:p>
        </p:txBody>
      </p:sp>
    </p:spTree>
    <p:extLst>
      <p:ext uri="{BB962C8B-B14F-4D97-AF65-F5344CB8AC3E}">
        <p14:creationId xmlns:p14="http://schemas.microsoft.com/office/powerpoint/2010/main" val="277285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7F63-B89A-2EE4-0C73-0DC642A5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22" y="62325"/>
            <a:ext cx="2318762" cy="584776"/>
          </a:xfrm>
        </p:spPr>
        <p:txBody>
          <a:bodyPr>
            <a:noAutofit/>
          </a:bodyPr>
          <a:lstStyle/>
          <a:p>
            <a:r>
              <a:rPr lang="en-US" sz="2000" i="1" dirty="0">
                <a:hlinkClick r:id="rId2"/>
              </a:rPr>
              <a:t>V0.2.0 Release</a:t>
            </a:r>
            <a:endParaRPr lang="en-US" sz="20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ABC89-98B7-7403-5264-A434EEFF6316}"/>
              </a:ext>
            </a:extLst>
          </p:cNvPr>
          <p:cNvSpPr txBox="1"/>
          <p:nvPr/>
        </p:nvSpPr>
        <p:spPr>
          <a:xfrm>
            <a:off x="1171196" y="848213"/>
            <a:ext cx="1257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Capacity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0EDC8E-378E-8268-ABB5-6BF7CFE7795B}"/>
              </a:ext>
            </a:extLst>
          </p:cNvPr>
          <p:cNvSpPr txBox="1"/>
          <p:nvPr/>
        </p:nvSpPr>
        <p:spPr>
          <a:xfrm>
            <a:off x="1171196" y="2494412"/>
            <a:ext cx="1324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Latency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8D340-A05B-A496-224E-F6BA6271AB83}"/>
              </a:ext>
            </a:extLst>
          </p:cNvPr>
          <p:cNvSpPr txBox="1"/>
          <p:nvPr/>
        </p:nvSpPr>
        <p:spPr>
          <a:xfrm>
            <a:off x="709801" y="3964927"/>
            <a:ext cx="1718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Consistency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F4F8EB-AEC5-01DF-8CA1-0BF6231DF0D2}"/>
              </a:ext>
            </a:extLst>
          </p:cNvPr>
          <p:cNvGrpSpPr/>
          <p:nvPr/>
        </p:nvGrpSpPr>
        <p:grpSpPr>
          <a:xfrm>
            <a:off x="2495584" y="1822178"/>
            <a:ext cx="3298643" cy="1529090"/>
            <a:chOff x="2495584" y="1822178"/>
            <a:chExt cx="3298643" cy="15290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A0390D-E927-C6CC-0CD0-A823153493A8}"/>
                </a:ext>
              </a:extLst>
            </p:cNvPr>
            <p:cNvSpPr txBox="1"/>
            <p:nvPr/>
          </p:nvSpPr>
          <p:spPr>
            <a:xfrm>
              <a:off x="4184491" y="2150939"/>
              <a:ext cx="1609736" cy="120032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99th:      </a:t>
              </a:r>
              <a:r>
                <a:rPr lang="en-US" sz="2400" u="sng" dirty="0">
                  <a:solidFill>
                    <a:schemeClr val="accent6"/>
                  </a:solidFill>
                </a:rPr>
                <a:t>25</a:t>
              </a:r>
            </a:p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99.9th:   </a:t>
              </a:r>
              <a:r>
                <a:rPr lang="en-US" sz="2400" u="sng" dirty="0">
                  <a:solidFill>
                    <a:schemeClr val="accent6"/>
                  </a:solidFill>
                </a:rPr>
                <a:t>26</a:t>
              </a:r>
            </a:p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99.99th: </a:t>
              </a:r>
              <a:r>
                <a:rPr lang="en-US" sz="2400" u="sng" dirty="0">
                  <a:solidFill>
                    <a:schemeClr val="accent6"/>
                  </a:solidFill>
                </a:rPr>
                <a:t>28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01784C-B8CC-77CA-0301-D9364353F82B}"/>
                </a:ext>
              </a:extLst>
            </p:cNvPr>
            <p:cNvSpPr txBox="1"/>
            <p:nvPr/>
          </p:nvSpPr>
          <p:spPr>
            <a:xfrm>
              <a:off x="3719992" y="1822178"/>
              <a:ext cx="151996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WRITE (in ms)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FEB5B5-A67A-8B77-1A44-55426F64487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2495584" y="2725245"/>
              <a:ext cx="1490790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63C1391-89C4-8E13-DA20-3260C3053513}"/>
              </a:ext>
            </a:extLst>
          </p:cNvPr>
          <p:cNvGrpSpPr/>
          <p:nvPr/>
        </p:nvGrpSpPr>
        <p:grpSpPr>
          <a:xfrm>
            <a:off x="6250054" y="1822177"/>
            <a:ext cx="3045260" cy="1529090"/>
            <a:chOff x="6250054" y="1822177"/>
            <a:chExt cx="3045260" cy="1529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40E15F-C1B4-589F-C214-860DB703AA74}"/>
                </a:ext>
              </a:extLst>
            </p:cNvPr>
            <p:cNvSpPr txBox="1"/>
            <p:nvPr/>
          </p:nvSpPr>
          <p:spPr>
            <a:xfrm>
              <a:off x="7518866" y="2150938"/>
              <a:ext cx="1776448" cy="120032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99th:       </a:t>
              </a:r>
              <a:r>
                <a:rPr lang="en-US" sz="2400" u="sng" dirty="0">
                  <a:solidFill>
                    <a:schemeClr val="accent6"/>
                  </a:solidFill>
                </a:rPr>
                <a:t>2.2</a:t>
              </a:r>
            </a:p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99.9th:    </a:t>
              </a:r>
              <a:r>
                <a:rPr lang="en-US" sz="2400" u="sng" dirty="0">
                  <a:solidFill>
                    <a:schemeClr val="accent6"/>
                  </a:solidFill>
                </a:rPr>
                <a:t>4.9</a:t>
              </a:r>
            </a:p>
            <a:p>
              <a:pPr algn="just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99.99th:  </a:t>
              </a:r>
              <a:r>
                <a:rPr lang="en-US" sz="2400" u="sng" dirty="0">
                  <a:solidFill>
                    <a:schemeClr val="accent6"/>
                  </a:solidFill>
                </a:rPr>
                <a:t>7.4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E66E0B-FBE9-C8F4-13BD-80C48DE54265}"/>
                </a:ext>
              </a:extLst>
            </p:cNvPr>
            <p:cNvSpPr txBox="1"/>
            <p:nvPr/>
          </p:nvSpPr>
          <p:spPr>
            <a:xfrm>
              <a:off x="7088030" y="1822177"/>
              <a:ext cx="141776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READ (in ms)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7977F2-CEB1-E3C0-C5E3-AB4B8DFAAC68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54" y="2725245"/>
              <a:ext cx="935738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286BD7C-C8ED-A9B9-2E15-25BA75B5259E}"/>
              </a:ext>
            </a:extLst>
          </p:cNvPr>
          <p:cNvSpPr txBox="1"/>
          <p:nvPr/>
        </p:nvSpPr>
        <p:spPr>
          <a:xfrm>
            <a:off x="667769" y="2883905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single thread call</a:t>
            </a:r>
          </a:p>
          <a:p>
            <a:pPr algn="r"/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2 sync + 1 async  replication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43C8FE-9A09-056C-D047-DAB96A85826F}"/>
              </a:ext>
            </a:extLst>
          </p:cNvPr>
          <p:cNvSpPr txBox="1"/>
          <p:nvPr/>
        </p:nvSpPr>
        <p:spPr>
          <a:xfrm>
            <a:off x="1204776" y="4360313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3 sync  replication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B5AA46-3148-3919-7B6C-7174F1DC4762}"/>
              </a:ext>
            </a:extLst>
          </p:cNvPr>
          <p:cNvGrpSpPr/>
          <p:nvPr/>
        </p:nvGrpSpPr>
        <p:grpSpPr>
          <a:xfrm>
            <a:off x="2428472" y="786659"/>
            <a:ext cx="3685310" cy="911779"/>
            <a:chOff x="2428472" y="786659"/>
            <a:chExt cx="3685310" cy="9117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BA5E81-ACB1-0B5B-7F6F-CCF7E1EEE258}"/>
                </a:ext>
              </a:extLst>
            </p:cNvPr>
            <p:cNvSpPr txBox="1"/>
            <p:nvPr/>
          </p:nvSpPr>
          <p:spPr>
            <a:xfrm>
              <a:off x="3789758" y="786659"/>
              <a:ext cx="1630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sz="3200" b="1" u="sng" dirty="0">
                  <a:solidFill>
                    <a:schemeClr val="accent6"/>
                  </a:solidFill>
                </a:rPr>
                <a:t>100M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B24553-63FD-457A-FB3F-333382DB4976}"/>
                </a:ext>
              </a:extLst>
            </p:cNvPr>
            <p:cNvCxnSpPr>
              <a:cxnSpLocks/>
              <a:stCxn id="13" idx="3"/>
              <a:endCxn id="4" idx="1"/>
            </p:cNvCxnSpPr>
            <p:nvPr/>
          </p:nvCxnSpPr>
          <p:spPr>
            <a:xfrm>
              <a:off x="2428472" y="1079046"/>
              <a:ext cx="1361286" cy="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36BCBF-0DF5-C401-FACC-8A0491303684}"/>
                </a:ext>
              </a:extLst>
            </p:cNvPr>
            <p:cNvSpPr txBox="1"/>
            <p:nvPr/>
          </p:nvSpPr>
          <p:spPr>
            <a:xfrm>
              <a:off x="5049067" y="1298328"/>
              <a:ext cx="1064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3 regions, 4 AZs</a:t>
              </a:r>
            </a:p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21 hr and 42 min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9E22221-FD23-31AB-4316-D35E92CADE17}"/>
              </a:ext>
            </a:extLst>
          </p:cNvPr>
          <p:cNvSpPr txBox="1"/>
          <p:nvPr/>
        </p:nvSpPr>
        <p:spPr>
          <a:xfrm>
            <a:off x="6133672" y="5275903"/>
            <a:ext cx="3098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Concurrency (in</a:t>
            </a:r>
            <a:r>
              <a:rPr lang="zh-CN" altLang="en-US" sz="2400" dirty="0"/>
              <a:t> </a:t>
            </a:r>
            <a:r>
              <a:rPr lang="en-US" sz="2400" dirty="0"/>
              <a:t>OPS)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2060ECB-C551-9AC0-DD39-D781B0488CAA}"/>
              </a:ext>
            </a:extLst>
          </p:cNvPr>
          <p:cNvGrpSpPr/>
          <p:nvPr/>
        </p:nvGrpSpPr>
        <p:grpSpPr>
          <a:xfrm>
            <a:off x="9232665" y="5275902"/>
            <a:ext cx="2407123" cy="1157119"/>
            <a:chOff x="9232665" y="5275902"/>
            <a:chExt cx="2407123" cy="115711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E33007C-C5E0-6C67-57D3-21EB1EB11738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9232665" y="5506736"/>
              <a:ext cx="1018441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7462CF-03D2-8CE3-3656-C3BB30F44AF5}"/>
                </a:ext>
              </a:extLst>
            </p:cNvPr>
            <p:cNvSpPr txBox="1"/>
            <p:nvPr/>
          </p:nvSpPr>
          <p:spPr>
            <a:xfrm>
              <a:off x="10251106" y="5275902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>
                  <a:solidFill>
                    <a:schemeClr val="accent6"/>
                  </a:solidFill>
                </a:rPr>
                <a:t>1280.3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21EE8EA-DF9F-D05E-7B49-8E2CEFAED0CB}"/>
                </a:ext>
              </a:extLst>
            </p:cNvPr>
            <p:cNvSpPr txBox="1"/>
            <p:nvPr/>
          </p:nvSpPr>
          <p:spPr>
            <a:xfrm>
              <a:off x="10950176" y="5614456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32 thread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41E68D7-0BD7-D5E3-518E-CA340E6D83B6}"/>
                </a:ext>
              </a:extLst>
            </p:cNvPr>
            <p:cNvSpPr txBox="1"/>
            <p:nvPr/>
          </p:nvSpPr>
          <p:spPr>
            <a:xfrm>
              <a:off x="9296614" y="5984906"/>
              <a:ext cx="1998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u="sng" dirty="0">
                  <a:solidFill>
                    <a:schemeClr val="bg1">
                      <a:lumMod val="50000"/>
                    </a:schemeClr>
                  </a:solidFill>
                </a:rPr>
                <a:t>In comparison 7/30:</a:t>
              </a:r>
              <a:r>
                <a:rPr lang="zh-CN" altLang="en-US" sz="1400" b="1" u="sng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400" b="1" u="sng" dirty="0">
                  <a:solidFill>
                    <a:schemeClr val="bg1">
                      <a:lumMod val="50000"/>
                    </a:schemeClr>
                  </a:solidFill>
                </a:rPr>
                <a:t>220</a:t>
              </a:r>
              <a:endParaRPr lang="en-US" sz="1400" b="1" u="sng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5FCC3A-6B95-A5E5-4F7B-8A4F96B41B28}"/>
                </a:ext>
              </a:extLst>
            </p:cNvPr>
            <p:cNvSpPr txBox="1"/>
            <p:nvPr/>
          </p:nvSpPr>
          <p:spPr>
            <a:xfrm>
              <a:off x="10950176" y="6186800"/>
              <a:ext cx="6896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i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 thread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C2B5DA3-3A1A-DE85-9D00-6BB76C652431}"/>
              </a:ext>
            </a:extLst>
          </p:cNvPr>
          <p:cNvSpPr txBox="1"/>
          <p:nvPr/>
        </p:nvSpPr>
        <p:spPr>
          <a:xfrm>
            <a:off x="1204775" y="4539137"/>
            <a:ext cx="11128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Programmatically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86409A-EA29-E7F4-E567-C9A6516180F5}"/>
              </a:ext>
            </a:extLst>
          </p:cNvPr>
          <p:cNvGrpSpPr/>
          <p:nvPr/>
        </p:nvGrpSpPr>
        <p:grpSpPr>
          <a:xfrm>
            <a:off x="870729" y="5571246"/>
            <a:ext cx="1448715" cy="861775"/>
            <a:chOff x="870729" y="5571246"/>
            <a:chExt cx="1448715" cy="861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CBC156-C839-F0D5-2B94-536A7422A62D}"/>
                </a:ext>
              </a:extLst>
            </p:cNvPr>
            <p:cNvSpPr txBox="1"/>
            <p:nvPr/>
          </p:nvSpPr>
          <p:spPr>
            <a:xfrm>
              <a:off x="870729" y="5571246"/>
              <a:ext cx="1448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Scalability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A4F57CD-6129-679E-747F-B168FCF85AF1}"/>
                </a:ext>
              </a:extLst>
            </p:cNvPr>
            <p:cNvSpPr txBox="1"/>
            <p:nvPr/>
          </p:nvSpPr>
          <p:spPr>
            <a:xfrm>
              <a:off x="1424576" y="6032911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100M env</a:t>
              </a:r>
            </a:p>
            <a:p>
              <a:pPr algn="r"/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write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07384A2-F9A2-F89E-3D1C-EAE478184BED}"/>
              </a:ext>
            </a:extLst>
          </p:cNvPr>
          <p:cNvGrpSpPr/>
          <p:nvPr/>
        </p:nvGrpSpPr>
        <p:grpSpPr>
          <a:xfrm>
            <a:off x="2428472" y="3934149"/>
            <a:ext cx="7629948" cy="747077"/>
            <a:chOff x="2428472" y="3934149"/>
            <a:chExt cx="7629948" cy="7470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740AB04-7AC0-4695-3D1A-5D13870D49B2}"/>
                </a:ext>
              </a:extLst>
            </p:cNvPr>
            <p:cNvCxnSpPr>
              <a:cxnSpLocks/>
              <a:stCxn id="19" idx="3"/>
              <a:endCxn id="6" idx="1"/>
            </p:cNvCxnSpPr>
            <p:nvPr/>
          </p:nvCxnSpPr>
          <p:spPr>
            <a:xfrm flipV="1">
              <a:off x="2428472" y="4195759"/>
              <a:ext cx="1361286" cy="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57FC7E-EF63-AE98-B582-A75AE61AD41B}"/>
                </a:ext>
              </a:extLst>
            </p:cNvPr>
            <p:cNvSpPr txBox="1"/>
            <p:nvPr/>
          </p:nvSpPr>
          <p:spPr>
            <a:xfrm>
              <a:off x="3789758" y="3934149"/>
              <a:ext cx="3474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800" u="sng" dirty="0">
                  <a:solidFill>
                    <a:schemeClr val="accent6"/>
                  </a:solidFill>
                </a:rPr>
                <a:t>Linearizable Verified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6B36F04-83F6-F9B0-CA26-F266E036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866" y="4080923"/>
              <a:ext cx="2539554" cy="6003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CCA43-7211-8A67-DFA8-337324608C06}"/>
              </a:ext>
            </a:extLst>
          </p:cNvPr>
          <p:cNvGrpSpPr/>
          <p:nvPr/>
        </p:nvGrpSpPr>
        <p:grpSpPr>
          <a:xfrm>
            <a:off x="2319444" y="4976132"/>
            <a:ext cx="3233049" cy="1651892"/>
            <a:chOff x="2319444" y="4976132"/>
            <a:chExt cx="3233049" cy="165189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BF7D543-FDCF-E974-833C-7F6AAF5F080A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319444" y="5802079"/>
              <a:ext cx="711432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45D406-7866-3AC9-012B-5704DBE1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7360" y="4976132"/>
              <a:ext cx="2395133" cy="165189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744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0440FEAC-49D4-D378-B949-09948265022A}"/>
              </a:ext>
            </a:extLst>
          </p:cNvPr>
          <p:cNvSpPr/>
          <p:nvPr/>
        </p:nvSpPr>
        <p:spPr>
          <a:xfrm>
            <a:off x="366647" y="3177215"/>
            <a:ext cx="2823574" cy="262962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9B8D8C-42F0-7481-91FB-95BF1C8728CE}"/>
              </a:ext>
            </a:extLst>
          </p:cNvPr>
          <p:cNvSpPr txBox="1"/>
          <p:nvPr/>
        </p:nvSpPr>
        <p:spPr>
          <a:xfrm>
            <a:off x="2050275" y="2837642"/>
            <a:ext cx="126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US-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West</a:t>
            </a:r>
            <a:r>
              <a:rPr lang="en-US" dirty="0"/>
              <a:t>-1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9003-A32F-5A91-4919-7E1890155A86}"/>
              </a:ext>
            </a:extLst>
          </p:cNvPr>
          <p:cNvSpPr/>
          <p:nvPr/>
        </p:nvSpPr>
        <p:spPr>
          <a:xfrm>
            <a:off x="7261651" y="1879061"/>
            <a:ext cx="4783410" cy="42902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3552E-0FE0-9A6E-C7B0-B27432C32143}"/>
              </a:ext>
            </a:extLst>
          </p:cNvPr>
          <p:cNvSpPr/>
          <p:nvPr/>
        </p:nvSpPr>
        <p:spPr>
          <a:xfrm>
            <a:off x="7594171" y="2351362"/>
            <a:ext cx="4315365" cy="1503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074F566-1A32-B297-4C85-7E15B009B2B8}"/>
              </a:ext>
            </a:extLst>
          </p:cNvPr>
          <p:cNvSpPr/>
          <p:nvPr/>
        </p:nvSpPr>
        <p:spPr>
          <a:xfrm>
            <a:off x="10592662" y="2923501"/>
            <a:ext cx="631126" cy="572052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CFDE8-C8CB-0058-80B8-0FEF49F3E5D6}"/>
              </a:ext>
            </a:extLst>
          </p:cNvPr>
          <p:cNvSpPr txBox="1"/>
          <p:nvPr/>
        </p:nvSpPr>
        <p:spPr>
          <a:xfrm>
            <a:off x="11309334" y="20128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AE183-F559-BA65-89AA-768E15218542}"/>
              </a:ext>
            </a:extLst>
          </p:cNvPr>
          <p:cNvSpPr/>
          <p:nvPr/>
        </p:nvSpPr>
        <p:spPr>
          <a:xfrm>
            <a:off x="9241132" y="4327536"/>
            <a:ext cx="2461458" cy="169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BA6292B2-FEBE-C497-FF3F-BDF4BCF741FA}"/>
              </a:ext>
            </a:extLst>
          </p:cNvPr>
          <p:cNvSpPr/>
          <p:nvPr/>
        </p:nvSpPr>
        <p:spPr>
          <a:xfrm>
            <a:off x="10142521" y="5068513"/>
            <a:ext cx="631126" cy="572052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03FCE-470A-F1BF-5BE0-2FEB206E8DDD}"/>
              </a:ext>
            </a:extLst>
          </p:cNvPr>
          <p:cNvSpPr txBox="1"/>
          <p:nvPr/>
        </p:nvSpPr>
        <p:spPr>
          <a:xfrm>
            <a:off x="11276202" y="398104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327FC-2CDE-E028-F486-5D6222AEB1F9}"/>
              </a:ext>
            </a:extLst>
          </p:cNvPr>
          <p:cNvSpPr txBox="1"/>
          <p:nvPr/>
        </p:nvSpPr>
        <p:spPr>
          <a:xfrm>
            <a:off x="10874471" y="506851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C155D3-235B-3280-D725-6F5C61034930}"/>
              </a:ext>
            </a:extLst>
          </p:cNvPr>
          <p:cNvSpPr txBox="1"/>
          <p:nvPr/>
        </p:nvSpPr>
        <p:spPr>
          <a:xfrm>
            <a:off x="11245215" y="295750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12</a:t>
            </a:r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2E64A560-0503-381A-EBEF-1EC592B74AB0}"/>
              </a:ext>
            </a:extLst>
          </p:cNvPr>
          <p:cNvSpPr/>
          <p:nvPr/>
        </p:nvSpPr>
        <p:spPr>
          <a:xfrm>
            <a:off x="7676685" y="3167695"/>
            <a:ext cx="1091966" cy="557943"/>
          </a:xfrm>
          <a:prstGeom prst="flowChartTerminator">
            <a:avLst/>
          </a:prstGeom>
          <a:solidFill>
            <a:srgbClr val="76D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YCSB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(benchmark)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9704A279-1C26-8CED-CFC5-02D7873641BA}"/>
              </a:ext>
            </a:extLst>
          </p:cNvPr>
          <p:cNvSpPr/>
          <p:nvPr/>
        </p:nvSpPr>
        <p:spPr>
          <a:xfrm>
            <a:off x="7710979" y="2492074"/>
            <a:ext cx="892662" cy="478015"/>
          </a:xfrm>
          <a:prstGeom prst="flowChartTerminator">
            <a:avLst/>
          </a:prstGeom>
          <a:solidFill>
            <a:srgbClr val="76D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Jaeger (profiling)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FB4A10F-1ED1-E7FB-0A3B-242E8773AB64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8768651" y="3115700"/>
            <a:ext cx="491766" cy="330967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rminator 16">
            <a:extLst>
              <a:ext uri="{FF2B5EF4-FFF2-40B4-BE49-F238E27FC236}">
                <a16:creationId xmlns:a16="http://schemas.microsoft.com/office/drawing/2014/main" id="{33B37179-2FC9-0B97-5926-CBEAA81D8AC0}"/>
              </a:ext>
            </a:extLst>
          </p:cNvPr>
          <p:cNvSpPr/>
          <p:nvPr/>
        </p:nvSpPr>
        <p:spPr>
          <a:xfrm>
            <a:off x="9260417" y="2731082"/>
            <a:ext cx="892662" cy="76923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KV Service Instance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CAEBCB-7226-C5D3-4218-5C01521A9A73}"/>
              </a:ext>
            </a:extLst>
          </p:cNvPr>
          <p:cNvCxnSpPr>
            <a:cxnSpLocks/>
          </p:cNvCxnSpPr>
          <p:nvPr/>
        </p:nvCxnSpPr>
        <p:spPr>
          <a:xfrm>
            <a:off x="3800205" y="926275"/>
            <a:ext cx="0" cy="593172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none"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1D430B2-2939-70D5-D10E-7DBCDAB196DF}"/>
              </a:ext>
            </a:extLst>
          </p:cNvPr>
          <p:cNvSpPr txBox="1"/>
          <p:nvPr/>
        </p:nvSpPr>
        <p:spPr>
          <a:xfrm>
            <a:off x="4255539" y="6294781"/>
            <a:ext cx="108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us-east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3B9C12-99F8-DAC3-ABCE-411C218A4D0D}"/>
              </a:ext>
            </a:extLst>
          </p:cNvPr>
          <p:cNvSpPr/>
          <p:nvPr/>
        </p:nvSpPr>
        <p:spPr>
          <a:xfrm>
            <a:off x="4040276" y="1588964"/>
            <a:ext cx="2314686" cy="19768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ADED4F-B439-48BC-6283-C0039EFC5E95}"/>
              </a:ext>
            </a:extLst>
          </p:cNvPr>
          <p:cNvSpPr txBox="1"/>
          <p:nvPr/>
        </p:nvSpPr>
        <p:spPr>
          <a:xfrm>
            <a:off x="5262139" y="1209319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east</a:t>
            </a:r>
            <a:r>
              <a:rPr lang="en-US" dirty="0"/>
              <a:t>-2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6708B3-8576-A362-ADDC-61E7762A95BA}"/>
              </a:ext>
            </a:extLst>
          </p:cNvPr>
          <p:cNvSpPr/>
          <p:nvPr/>
        </p:nvSpPr>
        <p:spPr>
          <a:xfrm>
            <a:off x="4811909" y="2257725"/>
            <a:ext cx="1279207" cy="919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702AC7D0-0F2C-F483-51DF-AD260DEF294A}"/>
              </a:ext>
            </a:extLst>
          </p:cNvPr>
          <p:cNvSpPr/>
          <p:nvPr/>
        </p:nvSpPr>
        <p:spPr>
          <a:xfrm>
            <a:off x="4981845" y="2515666"/>
            <a:ext cx="538281" cy="486772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589B4C-5548-92B9-4984-61689DE21116}"/>
              </a:ext>
            </a:extLst>
          </p:cNvPr>
          <p:cNvSpPr txBox="1"/>
          <p:nvPr/>
        </p:nvSpPr>
        <p:spPr>
          <a:xfrm>
            <a:off x="5710500" y="19429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93130F-8CE9-AA08-A2A7-147C46A51E5D}"/>
              </a:ext>
            </a:extLst>
          </p:cNvPr>
          <p:cNvSpPr txBox="1"/>
          <p:nvPr/>
        </p:nvSpPr>
        <p:spPr>
          <a:xfrm>
            <a:off x="5520126" y="257438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655FFB-CBEB-7CBB-CE5B-5F43406CDB39}"/>
              </a:ext>
            </a:extLst>
          </p:cNvPr>
          <p:cNvSpPr txBox="1"/>
          <p:nvPr/>
        </p:nvSpPr>
        <p:spPr>
          <a:xfrm>
            <a:off x="10992529" y="150972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east</a:t>
            </a:r>
            <a:r>
              <a:rPr lang="en-US" dirty="0"/>
              <a:t>-1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C25958-E586-0992-CB90-E24BF45E6DE1}"/>
              </a:ext>
            </a:extLst>
          </p:cNvPr>
          <p:cNvSpPr/>
          <p:nvPr/>
        </p:nvSpPr>
        <p:spPr>
          <a:xfrm>
            <a:off x="549098" y="3773094"/>
            <a:ext cx="2435477" cy="1629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B8402E-4D96-B593-0067-1A314DE3E970}"/>
              </a:ext>
            </a:extLst>
          </p:cNvPr>
          <p:cNvSpPr txBox="1"/>
          <p:nvPr/>
        </p:nvSpPr>
        <p:spPr>
          <a:xfrm>
            <a:off x="1882713" y="4295940"/>
            <a:ext cx="721560" cy="46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F2617D-CE3A-C03A-4F71-A0FE034BF480}"/>
              </a:ext>
            </a:extLst>
          </p:cNvPr>
          <p:cNvSpPr txBox="1"/>
          <p:nvPr/>
        </p:nvSpPr>
        <p:spPr>
          <a:xfrm>
            <a:off x="2539873" y="344400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1b</a:t>
            </a:r>
          </a:p>
        </p:txBody>
      </p:sp>
      <p:sp>
        <p:nvSpPr>
          <p:cNvPr id="44" name="Can 43">
            <a:extLst>
              <a:ext uri="{FF2B5EF4-FFF2-40B4-BE49-F238E27FC236}">
                <a16:creationId xmlns:a16="http://schemas.microsoft.com/office/drawing/2014/main" id="{CF461568-5F36-48D1-1275-6D1E4B8DE1E9}"/>
              </a:ext>
            </a:extLst>
          </p:cNvPr>
          <p:cNvSpPr/>
          <p:nvPr/>
        </p:nvSpPr>
        <p:spPr>
          <a:xfrm>
            <a:off x="920867" y="4165656"/>
            <a:ext cx="845969" cy="727292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D692AC-DA1B-1725-BBD9-3654DD5858ED}"/>
              </a:ext>
            </a:extLst>
          </p:cNvPr>
          <p:cNvSpPr txBox="1"/>
          <p:nvPr/>
        </p:nvSpPr>
        <p:spPr>
          <a:xfrm>
            <a:off x="2220134" y="6294780"/>
            <a:ext cx="114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us-west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FF2DD9-03E7-88FA-148F-A46341120EFE}"/>
              </a:ext>
            </a:extLst>
          </p:cNvPr>
          <p:cNvCxnSpPr>
            <a:cxnSpLocks/>
          </p:cNvCxnSpPr>
          <p:nvPr/>
        </p:nvCxnSpPr>
        <p:spPr>
          <a:xfrm>
            <a:off x="0" y="926275"/>
            <a:ext cx="12192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headEnd type="none"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D1BB62-9C5B-13E4-4624-67B6F1B0D117}"/>
              </a:ext>
            </a:extLst>
          </p:cNvPr>
          <p:cNvGrpSpPr/>
          <p:nvPr/>
        </p:nvGrpSpPr>
        <p:grpSpPr>
          <a:xfrm>
            <a:off x="596110" y="71963"/>
            <a:ext cx="6833474" cy="738664"/>
            <a:chOff x="3091896" y="108068"/>
            <a:chExt cx="6833474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66B763-E078-E50F-61EA-4AC1FAE08A4B}"/>
                </a:ext>
              </a:extLst>
            </p:cNvPr>
            <p:cNvSpPr txBox="1"/>
            <p:nvPr/>
          </p:nvSpPr>
          <p:spPr>
            <a:xfrm>
              <a:off x="3091896" y="108068"/>
              <a:ext cx="68334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Regionless KV Service Configuration: 3 replicas for each rev of a key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No two replicas of the same rev of a key land in the same AZ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Redis is used as backend store on each        , single thread per Redis, in-memory storage </a:t>
              </a:r>
            </a:p>
          </p:txBody>
        </p:sp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5E7E330A-E159-1172-C46B-8EF105369EA3}"/>
                </a:ext>
              </a:extLst>
            </p:cNvPr>
            <p:cNvSpPr/>
            <p:nvPr/>
          </p:nvSpPr>
          <p:spPr>
            <a:xfrm>
              <a:off x="6354962" y="616201"/>
              <a:ext cx="180679" cy="157125"/>
            </a:xfrm>
            <a:prstGeom prst="can">
              <a:avLst/>
            </a:prstGeom>
            <a:solidFill>
              <a:schemeClr val="accent4">
                <a:lumMod val="60000"/>
                <a:lumOff val="40000"/>
                <a:alpha val="68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4046385-7A67-6844-F390-08E87D1D12A0}"/>
              </a:ext>
            </a:extLst>
          </p:cNvPr>
          <p:cNvGrpSpPr/>
          <p:nvPr/>
        </p:nvGrpSpPr>
        <p:grpSpPr>
          <a:xfrm rot="5400000">
            <a:off x="9577688" y="4026587"/>
            <a:ext cx="280933" cy="129597"/>
            <a:chOff x="1835052" y="5183738"/>
            <a:chExt cx="656787" cy="3105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B37B99-E03F-F804-59B4-3F81BC66E423}"/>
                </a:ext>
              </a:extLst>
            </p:cNvPr>
            <p:cNvCxnSpPr/>
            <p:nvPr/>
          </p:nvCxnSpPr>
          <p:spPr>
            <a:xfrm>
              <a:off x="1835052" y="5343897"/>
              <a:ext cx="656787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90A9DE-1666-BF62-5065-1EBB923040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052" y="5183738"/>
              <a:ext cx="0" cy="300683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0DA961-EF61-B438-00C1-7B5DE3A0F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6757" y="5193555"/>
              <a:ext cx="0" cy="300683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680F8B-E5C7-C026-6600-F115C989E98D}"/>
              </a:ext>
            </a:extLst>
          </p:cNvPr>
          <p:cNvGrpSpPr/>
          <p:nvPr/>
        </p:nvGrpSpPr>
        <p:grpSpPr>
          <a:xfrm>
            <a:off x="10592662" y="6575188"/>
            <a:ext cx="1535790" cy="276999"/>
            <a:chOff x="8942382" y="6556269"/>
            <a:chExt cx="1535790" cy="27699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18BF5F7-D1E6-EAD9-C7ED-CDE8EB2AD605}"/>
                </a:ext>
              </a:extLst>
            </p:cNvPr>
            <p:cNvSpPr txBox="1"/>
            <p:nvPr/>
          </p:nvSpPr>
          <p:spPr>
            <a:xfrm>
              <a:off x="9239243" y="6556269"/>
              <a:ext cx="1238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Network Latency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B5264D8-2142-831C-DF95-784AB85B4737}"/>
                </a:ext>
              </a:extLst>
            </p:cNvPr>
            <p:cNvGrpSpPr/>
            <p:nvPr/>
          </p:nvGrpSpPr>
          <p:grpSpPr>
            <a:xfrm>
              <a:off x="8942382" y="6632019"/>
              <a:ext cx="280933" cy="129597"/>
              <a:chOff x="1835052" y="5183738"/>
              <a:chExt cx="656787" cy="310500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CE4589-626B-FFEA-FDF9-5DD6C8B181B9}"/>
                  </a:ext>
                </a:extLst>
              </p:cNvPr>
              <p:cNvCxnSpPr/>
              <p:nvPr/>
            </p:nvCxnSpPr>
            <p:spPr>
              <a:xfrm>
                <a:off x="1835052" y="5343897"/>
                <a:ext cx="656787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4457379-E302-A974-5EC8-CD8E2F9F78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5052" y="5183738"/>
                <a:ext cx="0" cy="3006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63DC504-0638-99DD-CEE5-4D994C504A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6757" y="5193555"/>
                <a:ext cx="0" cy="3006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AC31BD8-4231-5613-F6BE-C7AB397CC17F}"/>
              </a:ext>
            </a:extLst>
          </p:cNvPr>
          <p:cNvSpPr txBox="1"/>
          <p:nvPr/>
        </p:nvSpPr>
        <p:spPr>
          <a:xfrm>
            <a:off x="9706748" y="3970480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 10 ms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C227D6-FB93-F01B-29C0-8135E494C91F}"/>
              </a:ext>
            </a:extLst>
          </p:cNvPr>
          <p:cNvGrpSpPr/>
          <p:nvPr/>
        </p:nvGrpSpPr>
        <p:grpSpPr>
          <a:xfrm>
            <a:off x="6464502" y="3099739"/>
            <a:ext cx="673582" cy="409636"/>
            <a:chOff x="6583441" y="3085917"/>
            <a:chExt cx="673582" cy="40963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E3D2AF3-C7B6-A4FB-4948-90CE62BD1DFB}"/>
                </a:ext>
              </a:extLst>
            </p:cNvPr>
            <p:cNvGrpSpPr/>
            <p:nvPr/>
          </p:nvGrpSpPr>
          <p:grpSpPr>
            <a:xfrm>
              <a:off x="6750145" y="3085917"/>
              <a:ext cx="328074" cy="151344"/>
              <a:chOff x="1835052" y="5183738"/>
              <a:chExt cx="656787" cy="3105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611DDDD-771D-9ECC-1E14-9FBD190AE6AB}"/>
                  </a:ext>
                </a:extLst>
              </p:cNvPr>
              <p:cNvCxnSpPr/>
              <p:nvPr/>
            </p:nvCxnSpPr>
            <p:spPr>
              <a:xfrm>
                <a:off x="1835052" y="5343897"/>
                <a:ext cx="656787" cy="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6952ACB-5BCE-2AD3-1BF4-72FB7D4843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5052" y="5183738"/>
                <a:ext cx="0" cy="3006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FD12959-35CA-A25B-C5F6-89F75D3A9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6757" y="5193555"/>
                <a:ext cx="0" cy="30068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286790-AC59-2C99-32E7-8F7744083830}"/>
                </a:ext>
              </a:extLst>
            </p:cNvPr>
            <p:cNvSpPr txBox="1"/>
            <p:nvPr/>
          </p:nvSpPr>
          <p:spPr>
            <a:xfrm>
              <a:off x="6583441" y="3218554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~ 20 ms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17998A-3A6B-B6CA-4254-75196ECFAD9E}"/>
              </a:ext>
            </a:extLst>
          </p:cNvPr>
          <p:cNvGrpSpPr/>
          <p:nvPr/>
        </p:nvGrpSpPr>
        <p:grpSpPr>
          <a:xfrm>
            <a:off x="3424141" y="5369564"/>
            <a:ext cx="752129" cy="484750"/>
            <a:chOff x="6678972" y="3085917"/>
            <a:chExt cx="506834" cy="326656"/>
          </a:xfrm>
          <a:solidFill>
            <a:schemeClr val="bg1"/>
          </a:solidFill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2F5DA39-D9A2-CB95-01E7-78A0C415DF37}"/>
                </a:ext>
              </a:extLst>
            </p:cNvPr>
            <p:cNvGrpSpPr/>
            <p:nvPr/>
          </p:nvGrpSpPr>
          <p:grpSpPr>
            <a:xfrm>
              <a:off x="6750145" y="3085917"/>
              <a:ext cx="328074" cy="151344"/>
              <a:chOff x="1835052" y="5183738"/>
              <a:chExt cx="656787" cy="310500"/>
            </a:xfrm>
            <a:grpFill/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BF30F09-EDE7-ABE5-D96A-16CFFA809F54}"/>
                  </a:ext>
                </a:extLst>
              </p:cNvPr>
              <p:cNvCxnSpPr/>
              <p:nvPr/>
            </p:nvCxnSpPr>
            <p:spPr>
              <a:xfrm>
                <a:off x="1835052" y="5343897"/>
                <a:ext cx="656787" cy="0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8D49D43-7024-5B1C-5D46-A91D7AFF4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5052" y="5183738"/>
                <a:ext cx="0" cy="300683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D90947D-01E7-FB51-881F-726C67717B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6757" y="5193555"/>
                <a:ext cx="0" cy="300683"/>
              </a:xfrm>
              <a:prstGeom prst="line">
                <a:avLst/>
              </a:prstGeom>
              <a:grpFill/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8D68D6-F483-7532-F3B7-F93C4E4B059A}"/>
                </a:ext>
              </a:extLst>
            </p:cNvPr>
            <p:cNvSpPr txBox="1"/>
            <p:nvPr/>
          </p:nvSpPr>
          <p:spPr>
            <a:xfrm>
              <a:off x="6678972" y="3225913"/>
              <a:ext cx="506834" cy="186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~ 100 ms</a:t>
              </a:r>
            </a:p>
          </p:txBody>
        </p:sp>
      </p:grpSp>
      <p:sp>
        <p:nvSpPr>
          <p:cNvPr id="92" name="Can 91">
            <a:extLst>
              <a:ext uri="{FF2B5EF4-FFF2-40B4-BE49-F238E27FC236}">
                <a16:creationId xmlns:a16="http://schemas.microsoft.com/office/drawing/2014/main" id="{2CBD8AD6-926C-D50F-EFEC-9AF644953E66}"/>
              </a:ext>
            </a:extLst>
          </p:cNvPr>
          <p:cNvSpPr/>
          <p:nvPr/>
        </p:nvSpPr>
        <p:spPr>
          <a:xfrm>
            <a:off x="9108026" y="227555"/>
            <a:ext cx="402068" cy="397160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B33F0BA-102E-6D52-4548-C5B1A90C8586}"/>
              </a:ext>
            </a:extLst>
          </p:cNvPr>
          <p:cNvSpPr txBox="1"/>
          <p:nvPr/>
        </p:nvSpPr>
        <p:spPr>
          <a:xfrm>
            <a:off x="9479010" y="304983"/>
            <a:ext cx="2650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m5a.2xlarge (32G mem) VM  running Redis</a:t>
            </a:r>
          </a:p>
        </p:txBody>
      </p:sp>
    </p:spTree>
    <p:extLst>
      <p:ext uri="{BB962C8B-B14F-4D97-AF65-F5344CB8AC3E}">
        <p14:creationId xmlns:p14="http://schemas.microsoft.com/office/powerpoint/2010/main" val="38142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108FE481-C2B3-4AC0-FB3B-4C1DE243A984}"/>
              </a:ext>
            </a:extLst>
          </p:cNvPr>
          <p:cNvSpPr/>
          <p:nvPr/>
        </p:nvSpPr>
        <p:spPr>
          <a:xfrm>
            <a:off x="566103" y="4139963"/>
            <a:ext cx="2560827" cy="1682260"/>
          </a:xfrm>
          <a:prstGeom prst="ellipse">
            <a:avLst/>
          </a:prstGeom>
          <a:ln w="0">
            <a:solidFill>
              <a:schemeClr val="bg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8CEDED8-71B1-EB8E-132C-7087F426C7A3}"/>
              </a:ext>
            </a:extLst>
          </p:cNvPr>
          <p:cNvCxnSpPr>
            <a:cxnSpLocks/>
            <a:stCxn id="8" idx="0"/>
            <a:endCxn id="15" idx="0"/>
          </p:cNvCxnSpPr>
          <p:nvPr/>
        </p:nvCxnSpPr>
        <p:spPr>
          <a:xfrm rot="5400000" flipH="1" flipV="1">
            <a:off x="6277341" y="-1641284"/>
            <a:ext cx="9563" cy="8064905"/>
          </a:xfrm>
          <a:prstGeom prst="bentConnector3">
            <a:avLst>
              <a:gd name="adj1" fmla="val 2490463"/>
            </a:avLst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>
            <a:extLst>
              <a:ext uri="{FF2B5EF4-FFF2-40B4-BE49-F238E27FC236}">
                <a16:creationId xmlns:a16="http://schemas.microsoft.com/office/drawing/2014/main" id="{F248336E-13AE-856F-0E04-01ED7ABFA17A}"/>
              </a:ext>
            </a:extLst>
          </p:cNvPr>
          <p:cNvSpPr/>
          <p:nvPr/>
        </p:nvSpPr>
        <p:spPr>
          <a:xfrm>
            <a:off x="1578096" y="4989686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9F01BD15-3AF7-A72E-6DF9-AF24041A9F2D}"/>
              </a:ext>
            </a:extLst>
          </p:cNvPr>
          <p:cNvSpPr/>
          <p:nvPr/>
        </p:nvSpPr>
        <p:spPr>
          <a:xfrm>
            <a:off x="1868240" y="2395949"/>
            <a:ext cx="762859" cy="76923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RKV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4B3AE610-DD47-AF9B-AAB0-7D60C3572504}"/>
              </a:ext>
            </a:extLst>
          </p:cNvPr>
          <p:cNvSpPr/>
          <p:nvPr/>
        </p:nvSpPr>
        <p:spPr>
          <a:xfrm>
            <a:off x="2259275" y="4804433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8D416D4-DDFF-F5B4-3852-6F950B27A2CD}"/>
              </a:ext>
            </a:extLst>
          </p:cNvPr>
          <p:cNvCxnSpPr>
            <a:cxnSpLocks/>
            <a:stCxn id="8" idx="2"/>
            <a:endCxn id="53" idx="0"/>
          </p:cNvCxnSpPr>
          <p:nvPr/>
        </p:nvCxnSpPr>
        <p:spPr>
          <a:xfrm rot="5400000">
            <a:off x="1560705" y="3450998"/>
            <a:ext cx="974778" cy="403153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rminator 14">
            <a:extLst>
              <a:ext uri="{FF2B5EF4-FFF2-40B4-BE49-F238E27FC236}">
                <a16:creationId xmlns:a16="http://schemas.microsoft.com/office/drawing/2014/main" id="{9972926E-1AB8-47CC-A303-199B742C8BA5}"/>
              </a:ext>
            </a:extLst>
          </p:cNvPr>
          <p:cNvSpPr/>
          <p:nvPr/>
        </p:nvSpPr>
        <p:spPr>
          <a:xfrm>
            <a:off x="9933145" y="2386386"/>
            <a:ext cx="762859" cy="76923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RKV</a:t>
            </a:r>
          </a:p>
        </p:txBody>
      </p:sp>
      <p:sp>
        <p:nvSpPr>
          <p:cNvPr id="18" name="Terminator 17">
            <a:extLst>
              <a:ext uri="{FF2B5EF4-FFF2-40B4-BE49-F238E27FC236}">
                <a16:creationId xmlns:a16="http://schemas.microsoft.com/office/drawing/2014/main" id="{48DFCEB9-7D0C-B627-696D-83109D180DA2}"/>
              </a:ext>
            </a:extLst>
          </p:cNvPr>
          <p:cNvSpPr/>
          <p:nvPr/>
        </p:nvSpPr>
        <p:spPr>
          <a:xfrm>
            <a:off x="5427627" y="3281245"/>
            <a:ext cx="762859" cy="76923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RKV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638D0CB-C0D3-EBE8-F9CF-77FBEA50166D}"/>
              </a:ext>
            </a:extLst>
          </p:cNvPr>
          <p:cNvCxnSpPr>
            <a:cxnSpLocks/>
            <a:stCxn id="18" idx="0"/>
            <a:endCxn id="8" idx="0"/>
          </p:cNvCxnSpPr>
          <p:nvPr/>
        </p:nvCxnSpPr>
        <p:spPr>
          <a:xfrm rot="16200000" flipV="1">
            <a:off x="3586716" y="1058903"/>
            <a:ext cx="885296" cy="3559387"/>
          </a:xfrm>
          <a:prstGeom prst="bentConnector3">
            <a:avLst>
              <a:gd name="adj1" fmla="val 125822"/>
            </a:avLst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n 51">
            <a:extLst>
              <a:ext uri="{FF2B5EF4-FFF2-40B4-BE49-F238E27FC236}">
                <a16:creationId xmlns:a16="http://schemas.microsoft.com/office/drawing/2014/main" id="{304C8A24-AA26-EA51-EB45-CCA49F3E6537}"/>
              </a:ext>
            </a:extLst>
          </p:cNvPr>
          <p:cNvSpPr/>
          <p:nvPr/>
        </p:nvSpPr>
        <p:spPr>
          <a:xfrm>
            <a:off x="821318" y="4857792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834D3C-C7B0-044C-14BC-B23D7B042097}"/>
              </a:ext>
            </a:extLst>
          </p:cNvPr>
          <p:cNvSpPr/>
          <p:nvPr/>
        </p:nvSpPr>
        <p:spPr>
          <a:xfrm>
            <a:off x="5184373" y="4479983"/>
            <a:ext cx="2560826" cy="1665255"/>
          </a:xfrm>
          <a:prstGeom prst="ellipse">
            <a:avLst/>
          </a:prstGeom>
          <a:ln w="0">
            <a:solidFill>
              <a:schemeClr val="bg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>
            <a:extLst>
              <a:ext uri="{FF2B5EF4-FFF2-40B4-BE49-F238E27FC236}">
                <a16:creationId xmlns:a16="http://schemas.microsoft.com/office/drawing/2014/main" id="{89C68C1C-F1BB-92D9-34EB-634F2FF8BDEB}"/>
              </a:ext>
            </a:extLst>
          </p:cNvPr>
          <p:cNvSpPr/>
          <p:nvPr/>
        </p:nvSpPr>
        <p:spPr>
          <a:xfrm>
            <a:off x="6339399" y="5339008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7997B9F7-F60E-5337-2007-58E0F0ED1252}"/>
              </a:ext>
            </a:extLst>
          </p:cNvPr>
          <p:cNvCxnSpPr>
            <a:cxnSpLocks/>
            <a:stCxn id="18" idx="2"/>
            <a:endCxn id="55" idx="0"/>
          </p:cNvCxnSpPr>
          <p:nvPr/>
        </p:nvCxnSpPr>
        <p:spPr>
          <a:xfrm rot="16200000" flipH="1">
            <a:off x="5922170" y="3937367"/>
            <a:ext cx="429502" cy="655729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n 58">
            <a:extLst>
              <a:ext uri="{FF2B5EF4-FFF2-40B4-BE49-F238E27FC236}">
                <a16:creationId xmlns:a16="http://schemas.microsoft.com/office/drawing/2014/main" id="{A7E85F95-3334-911F-CFB5-7E619C07F12A}"/>
              </a:ext>
            </a:extLst>
          </p:cNvPr>
          <p:cNvSpPr/>
          <p:nvPr/>
        </p:nvSpPr>
        <p:spPr>
          <a:xfrm>
            <a:off x="6967368" y="4915739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" name="Can 59">
            <a:extLst>
              <a:ext uri="{FF2B5EF4-FFF2-40B4-BE49-F238E27FC236}">
                <a16:creationId xmlns:a16="http://schemas.microsoft.com/office/drawing/2014/main" id="{2F9B1988-0506-3E55-C936-FECF2F4E0B81}"/>
              </a:ext>
            </a:extLst>
          </p:cNvPr>
          <p:cNvSpPr/>
          <p:nvPr/>
        </p:nvSpPr>
        <p:spPr>
          <a:xfrm>
            <a:off x="5566608" y="5100975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AB59D3-67DD-4F94-9E05-F4669451F55D}"/>
              </a:ext>
            </a:extLst>
          </p:cNvPr>
          <p:cNvSpPr/>
          <p:nvPr/>
        </p:nvSpPr>
        <p:spPr>
          <a:xfrm>
            <a:off x="9204799" y="4008750"/>
            <a:ext cx="2560826" cy="1682260"/>
          </a:xfrm>
          <a:prstGeom prst="ellipse">
            <a:avLst/>
          </a:prstGeom>
          <a:ln w="0">
            <a:solidFill>
              <a:schemeClr val="bg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an 62">
            <a:extLst>
              <a:ext uri="{FF2B5EF4-FFF2-40B4-BE49-F238E27FC236}">
                <a16:creationId xmlns:a16="http://schemas.microsoft.com/office/drawing/2014/main" id="{2E274D11-A9FD-2B5C-99B5-B7C65501ECE4}"/>
              </a:ext>
            </a:extLst>
          </p:cNvPr>
          <p:cNvSpPr/>
          <p:nvPr/>
        </p:nvSpPr>
        <p:spPr>
          <a:xfrm>
            <a:off x="9868220" y="4234904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B27653E8-745A-220C-25BE-B11BE7CF97A8}"/>
              </a:ext>
            </a:extLst>
          </p:cNvPr>
          <p:cNvCxnSpPr>
            <a:cxnSpLocks/>
            <a:stCxn id="15" idx="2"/>
            <a:endCxn id="62" idx="0"/>
          </p:cNvCxnSpPr>
          <p:nvPr/>
        </p:nvCxnSpPr>
        <p:spPr>
          <a:xfrm rot="16200000" flipH="1">
            <a:off x="9973329" y="3496867"/>
            <a:ext cx="853128" cy="170637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n 65">
            <a:extLst>
              <a:ext uri="{FF2B5EF4-FFF2-40B4-BE49-F238E27FC236}">
                <a16:creationId xmlns:a16="http://schemas.microsoft.com/office/drawing/2014/main" id="{3C007745-659F-796A-148E-80932C95DD4A}"/>
              </a:ext>
            </a:extLst>
          </p:cNvPr>
          <p:cNvSpPr/>
          <p:nvPr/>
        </p:nvSpPr>
        <p:spPr>
          <a:xfrm>
            <a:off x="10758859" y="4268953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59CC1DEB-12D0-08B8-6C25-BD7BFECE5E7B}"/>
              </a:ext>
            </a:extLst>
          </p:cNvPr>
          <p:cNvSpPr/>
          <p:nvPr/>
        </p:nvSpPr>
        <p:spPr>
          <a:xfrm>
            <a:off x="9786024" y="4912331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Can 68">
            <a:extLst>
              <a:ext uri="{FF2B5EF4-FFF2-40B4-BE49-F238E27FC236}">
                <a16:creationId xmlns:a16="http://schemas.microsoft.com/office/drawing/2014/main" id="{C2B295F3-B37C-49B7-B6BD-7C5D44DC2384}"/>
              </a:ext>
            </a:extLst>
          </p:cNvPr>
          <p:cNvSpPr/>
          <p:nvPr/>
        </p:nvSpPr>
        <p:spPr>
          <a:xfrm>
            <a:off x="10821685" y="4970146"/>
            <a:ext cx="454436" cy="423269"/>
          </a:xfrm>
          <a:prstGeom prst="can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E034C6-E2F5-3CD7-9B16-EBF1C1AFA0F0}"/>
                  </a:ext>
                </a:extLst>
              </p:cNvPr>
              <p:cNvSpPr txBox="1"/>
              <p:nvPr/>
            </p:nvSpPr>
            <p:spPr>
              <a:xfrm>
                <a:off x="695948" y="3421986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0E034C6-E2F5-3CD7-9B16-EBF1C1AF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8" y="3421986"/>
                <a:ext cx="1013419" cy="369332"/>
              </a:xfrm>
              <a:prstGeom prst="rect">
                <a:avLst/>
              </a:prstGeom>
              <a:blipFill>
                <a:blip r:embed="rId2"/>
                <a:stretch>
                  <a:fillRect l="-493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98C067A-CC73-282D-C115-10DDC47C53F6}"/>
                  </a:ext>
                </a:extLst>
              </p:cNvPr>
              <p:cNvSpPr txBox="1"/>
              <p:nvPr/>
            </p:nvSpPr>
            <p:spPr>
              <a:xfrm>
                <a:off x="6735564" y="3582185"/>
                <a:ext cx="1009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98C067A-CC73-282D-C115-10DDC47C5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564" y="3582185"/>
                <a:ext cx="1009635" cy="369332"/>
              </a:xfrm>
              <a:prstGeom prst="rect">
                <a:avLst/>
              </a:prstGeom>
              <a:blipFill>
                <a:blip r:embed="rId3"/>
                <a:stretch>
                  <a:fillRect l="-4938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66F9AE5-F1FF-A854-FC7A-C8FE4E4D8D48}"/>
                  </a:ext>
                </a:extLst>
              </p:cNvPr>
              <p:cNvSpPr txBox="1"/>
              <p:nvPr/>
            </p:nvSpPr>
            <p:spPr>
              <a:xfrm>
                <a:off x="10897251" y="3211710"/>
                <a:ext cx="992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66F9AE5-F1FF-A854-FC7A-C8FE4E4D8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251" y="3211710"/>
                <a:ext cx="992644" cy="369332"/>
              </a:xfrm>
              <a:prstGeom prst="rect">
                <a:avLst/>
              </a:prstGeom>
              <a:blipFill>
                <a:blip r:embed="rId4"/>
                <a:stretch>
                  <a:fillRect l="-632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3C19F67-083C-7838-AC85-BFA1FC022DE9}"/>
              </a:ext>
            </a:extLst>
          </p:cNvPr>
          <p:cNvSpPr/>
          <p:nvPr/>
        </p:nvSpPr>
        <p:spPr>
          <a:xfrm>
            <a:off x="1868240" y="1572395"/>
            <a:ext cx="8752868" cy="305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Regionless Caching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672A3B12-513B-1816-47F9-1F9D9DB41AC4}"/>
              </a:ext>
            </a:extLst>
          </p:cNvPr>
          <p:cNvSpPr/>
          <p:nvPr/>
        </p:nvSpPr>
        <p:spPr>
          <a:xfrm>
            <a:off x="5548291" y="363840"/>
            <a:ext cx="1321978" cy="108002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F6C10-ABDF-6602-ABC9-5A8E639C5E1D}"/>
              </a:ext>
            </a:extLst>
          </p:cNvPr>
          <p:cNvSpPr txBox="1"/>
          <p:nvPr/>
        </p:nvSpPr>
        <p:spPr>
          <a:xfrm>
            <a:off x="7156323" y="649777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CRUD, List/Watch</a:t>
            </a:r>
          </a:p>
        </p:txBody>
      </p:sp>
    </p:spTree>
    <p:extLst>
      <p:ext uri="{BB962C8B-B14F-4D97-AF65-F5344CB8AC3E}">
        <p14:creationId xmlns:p14="http://schemas.microsoft.com/office/powerpoint/2010/main" val="143096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330</Words>
  <Application>Microsoft Macintosh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Link</vt:lpstr>
      <vt:lpstr>V0.2.0 Release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Du</dc:creator>
  <cp:lastModifiedBy>Peng Du</cp:lastModifiedBy>
  <cp:revision>18</cp:revision>
  <dcterms:created xsi:type="dcterms:W3CDTF">2022-10-12T00:20:48Z</dcterms:created>
  <dcterms:modified xsi:type="dcterms:W3CDTF">2022-10-19T00:56:00Z</dcterms:modified>
</cp:coreProperties>
</file>