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9" r:id="rId11"/>
    <p:sldId id="270" r:id="rId12"/>
    <p:sldId id="267" r:id="rId13"/>
    <p:sldId id="278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63" r:id="rId22"/>
    <p:sldId id="277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80280"/>
  </p:normalViewPr>
  <p:slideViewPr>
    <p:cSldViewPr snapToGrid="0">
      <p:cViewPr>
        <p:scale>
          <a:sx n="185" d="100"/>
          <a:sy n="185" d="100"/>
        </p:scale>
        <p:origin x="2136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5F118-B8DB-C747-8FAC-9C1F2C5D02C0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29A24-A350-204A-925D-41E4BF068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Actor definition and behavior</a:t>
            </a:r>
          </a:p>
          <a:p>
            <a:pPr lvl="0"/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Actor is an independent unit of compute and state. </a:t>
            </a:r>
          </a:p>
          <a:p>
            <a:pPr lvl="0"/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Actors never share memory. </a:t>
            </a:r>
          </a:p>
          <a:p>
            <a:pPr lvl="0"/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Actors communicate with each other using messages. </a:t>
            </a:r>
          </a:p>
          <a:p>
            <a:pPr lvl="0"/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When an actor receives a message, it can change its internal state, and send messages to other (possibly new) actors.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93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Actors can use timers and reminders to schedule calls to themselves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Show the latest position of the bus.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Show its trail over the last 5 minutes.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Update the map in real time, but only the visible part. Limit the bus positions transferred over the network to only those that the user cares about.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B3042"/>
              </a:solidFill>
              <a:effectLst/>
              <a:latin typeface="Frutiger LT W02_45 Ligh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When the bus is standing still for more than 10 minutes and the door is closed, send a notification to the user.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An organization that owns the bus can define geofences. Notify the user if a bus has entered or exited the geofence. </a:t>
            </a:r>
          </a:p>
          <a:p>
            <a:br>
              <a:rPr lang="en-US" dirty="0"/>
            </a:br>
            <a:endParaRPr lang="en-US" b="0" i="0" dirty="0">
              <a:solidFill>
                <a:srgbClr val="2B3042"/>
              </a:solidFill>
              <a:effectLst/>
              <a:latin typeface="Frutiger LT W02_45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We do not have a model of the real world in this application (no buses, no organizations). Instead we’re thinking in terms of a “stream of positions” that needs to be processed.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We have expensive queries on the positions database, that need to be cached.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We need to think about ways to scale the database itself.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We have to think about latency and complexities of communicating over the network.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We have concurrency issues to deal with.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We need a robust tech stack, which also means we need people who have broad competences to work with this stack.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3042"/>
                </a:solidFill>
                <a:effectLst/>
                <a:latin typeface="Frutiger LT W02_45 Light"/>
              </a:rPr>
              <a:t>Overall, this architecture seems more complex than required for a relatively simple problem. The complexity is introduced by the scaling issues.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6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Low-latency reads cannot be guaranteed because actor operations execute serially.</a:t>
            </a:r>
          </a:p>
          <a:p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Querying across actors is inefficient because each actor's state needs to be read individually and can introduce unpredictable latencies.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6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260BF"/>
                </a:solidFill>
                <a:effectLst/>
                <a:latin typeface="SegoeUI"/>
              </a:rPr>
              <a:t>State management: 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Support contextual information for long running stateful services. </a:t>
            </a:r>
            <a:endParaRPr lang="en-US" sz="1800" dirty="0"/>
          </a:p>
          <a:p>
            <a:endParaRPr lang="en-US" sz="1800" dirty="0">
              <a:solidFill>
                <a:srgbClr val="0260BF"/>
              </a:solidFill>
              <a:effectLst/>
              <a:latin typeface="Segoe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260BF"/>
                </a:solidFill>
                <a:effectLst/>
                <a:latin typeface="SegoeUI"/>
              </a:rPr>
              <a:t>Service invocation: </a:t>
            </a:r>
            <a:r>
              <a:rPr lang="en-US" sz="1200" dirty="0">
                <a:solidFill>
                  <a:srgbClr val="3F3F3F"/>
                </a:solidFill>
                <a:effectLst/>
                <a:latin typeface="SegoeUI"/>
              </a:rPr>
              <a:t>Invoke direct, secure service-to-service calls using platform agnostic protocols and well-known endpoints.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260BF"/>
                </a:solidFill>
                <a:effectLst/>
                <a:latin typeface="SegoeUI"/>
              </a:rPr>
              <a:t>Publish and subscribe: </a:t>
            </a:r>
            <a:r>
              <a:rPr lang="en-US" sz="1200" dirty="0">
                <a:solidFill>
                  <a:srgbClr val="3F3F3F"/>
                </a:solidFill>
                <a:effectLst/>
                <a:latin typeface="SegoeUI"/>
              </a:rPr>
              <a:t>Implement secure, scalable pub/sub messaging between services.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260BF"/>
                </a:solidFill>
                <a:effectLst/>
                <a:latin typeface="SegoeUI"/>
              </a:rPr>
              <a:t>Bindings: </a:t>
            </a:r>
            <a:r>
              <a:rPr lang="en-US" sz="1200" dirty="0">
                <a:solidFill>
                  <a:srgbClr val="3F3F3F"/>
                </a:solidFill>
                <a:effectLst/>
                <a:latin typeface="SegoeUI"/>
              </a:rPr>
              <a:t>Trigger code from events raised by external resources with bi-directional communication. </a:t>
            </a:r>
            <a:endParaRPr lang="en-US" dirty="0"/>
          </a:p>
          <a:p>
            <a:endParaRPr lang="en-US" dirty="0"/>
          </a:p>
          <a:p>
            <a:r>
              <a:rPr lang="en-US" sz="1800" dirty="0">
                <a:solidFill>
                  <a:srgbClr val="0260BF"/>
                </a:solidFill>
                <a:effectLst/>
                <a:latin typeface="SegoeUI"/>
              </a:rPr>
              <a:t>Observability: 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Monitor and measure message calls across networked services.</a:t>
            </a:r>
          </a:p>
          <a:p>
            <a:endParaRPr lang="en-US" sz="1800" dirty="0">
              <a:solidFill>
                <a:srgbClr val="0260BF"/>
              </a:solidFill>
              <a:effectLst/>
              <a:latin typeface="SegoeUI"/>
            </a:endParaRPr>
          </a:p>
          <a:p>
            <a:r>
              <a:rPr lang="en-US" sz="1800" dirty="0">
                <a:solidFill>
                  <a:srgbClr val="0260BF"/>
                </a:solidFill>
                <a:effectLst/>
                <a:latin typeface="SegoeUI"/>
              </a:rPr>
              <a:t>Secrets: 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Securely access external secret stores.</a:t>
            </a:r>
          </a:p>
          <a:p>
            <a:endParaRPr lang="en-US" sz="1800" dirty="0">
              <a:solidFill>
                <a:srgbClr val="0260BF"/>
              </a:solidFill>
              <a:effectLst/>
              <a:latin typeface="SegoeUI"/>
            </a:endParaRPr>
          </a:p>
          <a:p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Actors: Encapsulate logic and data in reusable actor objects.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Invoking a </a:t>
            </a: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Dapr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operation requires at least one out-of-process network call.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The </a:t>
            </a: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Dapr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team has invested heavily in performance.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Calls between </a:t>
            </a: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Dapr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sidecars are always made with </a:t>
            </a: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gRPC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,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The basket service calls the state management API on the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Dapr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sidecar. The body of the request encloses a JSON array that can contain multiple key/value pairs.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The </a:t>
            </a:r>
            <a:r>
              <a:rPr lang="en-US" b="0" i="0" dirty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Dapr</a:t>
            </a: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sidecar determines the state store based on the component configuration file. In this case, it's a Redis cache state store.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The sidecar persists the data to the Redis cache.</a:t>
            </a:r>
          </a:p>
          <a:p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/>
              <a:t>curl http://localhost:3500/v1.0/state/</a:t>
            </a:r>
            <a:r>
              <a:rPr lang="en-US" dirty="0" err="1"/>
              <a:t>statestore</a:t>
            </a:r>
            <a:r>
              <a:rPr lang="en-US" dirty="0"/>
              <a:t>/basket1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The service calls the actor API on the sidecar. The JSON payload in the request body contains the data to send to the actor.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The sidecar uses the locally cached partitioning information from the placement service to determine which actor service instance (partition) is responsible for hosting the actor with ID </a:t>
            </a:r>
            <a:r>
              <a:rPr lang="en-US" sz="1800" dirty="0">
                <a:solidFill>
                  <a:srgbClr val="3F3F3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. In this example, it’s the service instance in pod 2. The call is forwarded to the appropriate sidecar.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The sidecar instance in pod 2 calls the service instance to invoke the actor. The service instance activates the actor (if it hasn’t already) and executes the actor method.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9A24-A350-204A-925D-41E4BF0680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A739-BBE3-B9CA-9617-83C7C1FE4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24ED2-6E49-7F47-AC2B-3B4E928D5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B3B0-9B6F-09FA-30B8-806B7FB3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5BA5-806F-12F8-9165-A002E2A4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CFA58-A0AF-2140-6153-728125C7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33C4-6D21-8402-1772-C5ED1F93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EC6D1-6451-2DF4-642F-297D69196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8B4B-270B-5FDD-3987-A7EEF787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0703A-E2D4-EC8A-7D3B-4DE30848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BF3BC-6A6D-CFC6-5CD3-045935A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BD292-2D29-0DA1-0CE5-C7927520B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5894C-2AAF-44AA-83C2-50ECD9854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CD739-E875-C26F-19FB-688A9F40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1F18-2760-9601-26F1-A6B265D2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4CBA9-9F14-E86E-ED1A-9B9B089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CC24-8280-51E3-EEBC-0A33E01B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499F-7925-5141-5773-9E14B24B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A3D2-E8C2-6405-1FDF-527C2293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AFD5-7905-4BE3-EB90-DBAEA3A5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8D302-C999-CA7D-F1EF-15BE8613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AAFF-11C6-4F7C-D422-2B7BF56B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1506F-E670-C34E-3909-79D72171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868FE-3C10-EAD3-47DF-86CBDE21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F38FC-66FF-1B68-B861-1164B60C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9B3AE-267A-0E04-0B8C-69870848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77F9-8724-00C3-7BF9-97B0577E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2F2E-FACF-B9EE-31FA-D40E8C173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68CDF-DACD-825C-9A2D-8B9E4B9E4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05B13-F497-88EC-4580-EA046473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0D58A-11A4-17A1-962F-C221D5CE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83830-53FF-A47F-2529-7FFA190A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7008-AD5F-46C4-E896-7F53EBC9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6E21-74CB-E5A0-8060-DF46E302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051BA-DEE2-FD2D-B849-F9F64040C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19A6F-D193-A705-8E4B-E26A07FA6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048A1-A20D-0E82-D9B4-8FC75DE4A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8E667-74DD-C068-1229-1954FA0F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9F61C-B74A-731F-DB00-87BE4C24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F83D1-56AC-280A-C8CB-841BC484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455A-99EA-C4E9-89F4-4AC8366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86CDF-5192-4D2D-70EB-5C7CF63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650F6-01A4-E7CE-6FB6-03EC3575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CC78-BDDE-749E-165B-0AEEAADD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2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EEDE1-EC6E-7643-4122-2650E5E7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4E31B-0AFA-4C41-7EE5-3A9766A7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37A7-E7A2-E299-577A-5841B507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CFEB-DF2E-3A69-8F1D-8C8DCD66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7554A-1506-3E84-92AA-1837F822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5FB53-10C9-3737-37D3-2FABF174A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90138-D88C-E2CF-AE8C-F55EB45A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EAD6E-B5FF-70C5-A3B5-3C8EDE5E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6BF56-B384-AA16-FB0B-1DC8FACF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90DC-3E1D-F9D5-7877-4E63F05A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AE6B7-3CE3-3A08-1B30-7F43DAF44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6976F-29DB-CD78-CF8E-66B3F835A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9066-BFC6-B6EF-5EEF-11AEF82D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06FEC-4980-F243-E2DF-1232D996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4BD45-A8B9-83FC-2BD9-02286A8F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56304-81BE-3910-1D77-40060183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D38D2-556C-82D1-446A-F8A25EF9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738C-2FF3-BE8E-161B-F95BF90C4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11/8/22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B3137-D593-6362-AB9C-C7E7D5B53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BE43-36E3-277C-4328-A333CF09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%3cdapr-port%3e/v1.0/state/%3cstore-name%3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l_Hewit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otnet/architecture/dapr-for-net-developers/" TargetMode="External"/><Relationship Id="rId2" Type="http://schemas.openxmlformats.org/officeDocument/2006/relationships/hyperlink" Target="https://www.etteplan.com/stories/how-virtual-actors-will-help-you-scale-your-applications-easy-wa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teplan.com/stories/comparing-net-virtual-actor-framework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twork Technology Background">
            <a:extLst>
              <a:ext uri="{FF2B5EF4-FFF2-40B4-BE49-F238E27FC236}">
                <a16:creationId xmlns:a16="http://schemas.microsoft.com/office/drawing/2014/main" id="{51AE702C-D4C2-68A3-0F95-210C4FE7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9DEE4-DBE6-8A15-46E6-F43392441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152955"/>
            <a:ext cx="9966960" cy="2552091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Actor Model and </a:t>
            </a:r>
            <a:r>
              <a:rPr lang="en-US" sz="8000" dirty="0" err="1">
                <a:solidFill>
                  <a:srgbClr val="FFFFFF"/>
                </a:solidFill>
              </a:rPr>
              <a:t>Dapr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6CE9C-2A9B-6910-A344-63B16AE32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364" y="5342072"/>
            <a:ext cx="7891272" cy="707465"/>
          </a:xfrm>
          <a:ln>
            <a:noFill/>
          </a:ln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4E25-54B2-2D21-2529-45CA3EBF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Sidecar Architecture</a:t>
            </a:r>
          </a:p>
        </p:txBody>
      </p:sp>
      <p:pic>
        <p:nvPicPr>
          <p:cNvPr id="8193" name="Picture 1" descr="page22image741638304">
            <a:extLst>
              <a:ext uri="{FF2B5EF4-FFF2-40B4-BE49-F238E27FC236}">
                <a16:creationId xmlns:a16="http://schemas.microsoft.com/office/drawing/2014/main" id="{A9FD4C65-C9C5-9244-389F-AB1BB203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03" y="1746298"/>
            <a:ext cx="57277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2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542A-040D-07C5-E243-185B3B54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consideration</a:t>
            </a:r>
          </a:p>
        </p:txBody>
      </p:sp>
      <p:pic>
        <p:nvPicPr>
          <p:cNvPr id="9217" name="Picture 1" descr="page24image520383904">
            <a:extLst>
              <a:ext uri="{FF2B5EF4-FFF2-40B4-BE49-F238E27FC236}">
                <a16:creationId xmlns:a16="http://schemas.microsoft.com/office/drawing/2014/main" id="{25257324-E2AA-F47F-E876-02E5EF33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52" y="2227560"/>
            <a:ext cx="57277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56EDD-87A3-E12E-B6D7-10CFE9BF54C2}"/>
              </a:ext>
            </a:extLst>
          </p:cNvPr>
          <p:cNvSpPr txBox="1"/>
          <p:nvPr/>
        </p:nvSpPr>
        <p:spPr>
          <a:xfrm>
            <a:off x="2083182" y="5541402"/>
            <a:ext cx="692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In most cases, the additional overhead should be sub-millisecond.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5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0F8A-1C16-80FB-15F0-9D0E70EC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Store example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2E27AE-1A00-DA7C-E181-10B0D10B2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22" y="4370302"/>
            <a:ext cx="10515600" cy="227019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51A2020-E459-CCAA-013A-639A7353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40870"/>
            <a:ext cx="7772400" cy="31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B6D8-7251-9B51-71EA-DE9D2FB1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store -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0B70-B9E1-0571-AB34-9670E809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0703"/>
          </a:xfrm>
        </p:spPr>
        <p:txBody>
          <a:bodyPr/>
          <a:lstStyle/>
          <a:p>
            <a:r>
              <a:rPr lang="en-US" dirty="0"/>
              <a:t>URL for HTTP API:</a:t>
            </a:r>
          </a:p>
          <a:p>
            <a:pPr lvl="1"/>
            <a:r>
              <a:rPr lang="en-US" dirty="0">
                <a:hlinkClick r:id="rId3"/>
              </a:rPr>
              <a:t>http://localhost:&lt;dapr-port&gt;/v1.0/state/&lt;store-name&gt;/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Diagram of storing a key/value pair in a Dapr state store.">
            <a:extLst>
              <a:ext uri="{FF2B5EF4-FFF2-40B4-BE49-F238E27FC236}">
                <a16:creationId xmlns:a16="http://schemas.microsoft.com/office/drawing/2014/main" id="{F7027690-E534-372C-0C8D-BD5F5FFE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36" y="2981265"/>
            <a:ext cx="5770983" cy="29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3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35A3-DCE0-3718-49F4-2AE76A3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Store -supported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9BC9-495F-A016-AF64-28F849F9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AWS DynamoDB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Aerospike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Azure Blob Storage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Azure </a:t>
            </a: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CosmosDB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Azure Table Storage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Cassandra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Cloud </a:t>
            </a: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Firestore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(Datastore mode)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CloudState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Couchbase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Etcd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HashiCorp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Consul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Hazelcast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Memcached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MongoDB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PostgreSQL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Redis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F3F3F"/>
                </a:solidFill>
                <a:effectLst/>
                <a:latin typeface="SegoeUI"/>
              </a:rPr>
              <a:t>RethinkDB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SQL Server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Zookeeper </a:t>
            </a:r>
          </a:p>
        </p:txBody>
      </p:sp>
    </p:spTree>
    <p:extLst>
      <p:ext uri="{BB962C8B-B14F-4D97-AF65-F5344CB8AC3E}">
        <p14:creationId xmlns:p14="http://schemas.microsoft.com/office/powerpoint/2010/main" val="428881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9755-7500-FFBC-B580-F0C2A54F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Dapr</a:t>
            </a:r>
            <a:r>
              <a:rPr lang="en-US" dirty="0"/>
              <a:t> 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360B-35A4-5B75-79EA-4F6A5B4C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</a:t>
            </a:r>
            <a:r>
              <a:rPr lang="en-US" dirty="0" err="1"/>
              <a:t>url</a:t>
            </a:r>
            <a:r>
              <a:rPr lang="en-US" dirty="0"/>
              <a:t> for HTTP API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SegoeUI"/>
              </a:rPr>
              <a:t>http://localhost:&lt;</a:t>
            </a:r>
            <a:r>
              <a:rPr lang="en-US" sz="1800" dirty="0" err="1">
                <a:solidFill>
                  <a:srgbClr val="3F3F3F"/>
                </a:solidFill>
                <a:latin typeface="SegoeUI"/>
              </a:rPr>
              <a:t>daprPort</a:t>
            </a:r>
            <a:r>
              <a:rPr lang="en-US" sz="1800" dirty="0">
                <a:solidFill>
                  <a:srgbClr val="3F3F3F"/>
                </a:solidFill>
                <a:latin typeface="SegoeUI"/>
              </a:rPr>
              <a:t>&gt;/v1.0/actors/&lt;</a:t>
            </a:r>
            <a:r>
              <a:rPr lang="en-US" sz="1800" dirty="0" err="1">
                <a:solidFill>
                  <a:srgbClr val="3F3F3F"/>
                </a:solidFill>
                <a:latin typeface="SegoeUI"/>
              </a:rPr>
              <a:t>actorType</a:t>
            </a:r>
            <a:r>
              <a:rPr lang="en-US" sz="1800" dirty="0">
                <a:solidFill>
                  <a:srgbClr val="3F3F3F"/>
                </a:solidFill>
                <a:latin typeface="SegoeUI"/>
              </a:rPr>
              <a:t>&gt;/&lt;</a:t>
            </a:r>
            <a:r>
              <a:rPr lang="en-US" sz="1800" dirty="0" err="1">
                <a:solidFill>
                  <a:srgbClr val="3F3F3F"/>
                </a:solidFill>
                <a:latin typeface="SegoeUI"/>
              </a:rPr>
              <a:t>actorId</a:t>
            </a:r>
            <a:r>
              <a:rPr lang="en-US" sz="1800" dirty="0">
                <a:solidFill>
                  <a:srgbClr val="3F3F3F"/>
                </a:solidFill>
                <a:latin typeface="SegoeUI"/>
              </a:rPr>
              <a:t>&gt;/ </a:t>
            </a:r>
          </a:p>
          <a:p>
            <a:pPr lvl="2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&lt;</a:t>
            </a:r>
            <a:r>
              <a:rPr lang="en-US" sz="1400" dirty="0" err="1">
                <a:solidFill>
                  <a:srgbClr val="3F3F3F"/>
                </a:solidFill>
                <a:effectLst/>
                <a:latin typeface="SegoeUI"/>
              </a:rPr>
              <a:t>daprPort</a:t>
            </a:r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&gt;: the HTTP port that </a:t>
            </a:r>
            <a:r>
              <a:rPr lang="en-US" sz="1400" dirty="0" err="1">
                <a:solidFill>
                  <a:srgbClr val="3F3F3F"/>
                </a:solidFill>
                <a:effectLst/>
                <a:latin typeface="SegoeUI"/>
              </a:rPr>
              <a:t>Dapr</a:t>
            </a:r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 listens on. </a:t>
            </a:r>
            <a:endParaRPr lang="en-US" sz="700" dirty="0"/>
          </a:p>
          <a:p>
            <a:pPr lvl="2"/>
            <a:r>
              <a:rPr lang="en-US" sz="1400" dirty="0">
                <a:solidFill>
                  <a:srgbClr val="3F3F3F"/>
                </a:solidFill>
                <a:latin typeface="SegoeUI"/>
              </a:rPr>
              <a:t>&lt;</a:t>
            </a:r>
            <a:r>
              <a:rPr lang="en-US" sz="1400" dirty="0" err="1">
                <a:solidFill>
                  <a:srgbClr val="3F3F3F"/>
                </a:solidFill>
                <a:latin typeface="SegoeUI"/>
              </a:rPr>
              <a:t>actorType</a:t>
            </a:r>
            <a:r>
              <a:rPr lang="en-US" sz="1400" dirty="0">
                <a:solidFill>
                  <a:srgbClr val="3F3F3F"/>
                </a:solidFill>
                <a:latin typeface="SegoeUI"/>
              </a:rPr>
              <a:t>&gt;: the actor type. </a:t>
            </a:r>
          </a:p>
          <a:p>
            <a:pPr lvl="2"/>
            <a:r>
              <a:rPr lang="en-US" sz="1400" dirty="0">
                <a:solidFill>
                  <a:srgbClr val="3F3F3F"/>
                </a:solidFill>
                <a:latin typeface="SegoeUI"/>
              </a:rPr>
              <a:t>&lt;</a:t>
            </a:r>
            <a:r>
              <a:rPr lang="en-US" sz="1400" dirty="0" err="1">
                <a:solidFill>
                  <a:srgbClr val="3F3F3F"/>
                </a:solidFill>
                <a:latin typeface="SegoeUI"/>
              </a:rPr>
              <a:t>actorId</a:t>
            </a:r>
            <a:r>
              <a:rPr lang="en-US" sz="1400" dirty="0">
                <a:solidFill>
                  <a:srgbClr val="3F3F3F"/>
                </a:solidFill>
                <a:latin typeface="SegoeUI"/>
              </a:rPr>
              <a:t>&gt;: the ID of the specific actor to call. </a:t>
            </a:r>
          </a:p>
          <a:p>
            <a:endParaRPr lang="en-US" sz="1100" dirty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Dapr</a:t>
            </a:r>
            <a:r>
              <a:rPr lang="en-US" sz="2800" dirty="0"/>
              <a:t> actor runtime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Manages how, when and where each actor runs </a:t>
            </a:r>
            <a:endParaRPr lang="en-US" sz="2000" dirty="0"/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Routes messages between actors 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3F3F3F"/>
                </a:solidFill>
                <a:latin typeface="SegoeUI"/>
              </a:rPr>
              <a:t>D</a:t>
            </a:r>
            <a:r>
              <a:rPr lang="en-US" sz="1800" dirty="0">
                <a:solidFill>
                  <a:srgbClr val="3F3F3F"/>
                </a:solidFill>
                <a:effectLst/>
                <a:latin typeface="SegoeUI"/>
              </a:rPr>
              <a:t>eactivates idle actor and removes it from memory 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>
                <a:solidFill>
                  <a:srgbClr val="3F3F3F"/>
                </a:solidFill>
                <a:latin typeface="SegoeUI"/>
              </a:rPr>
              <a:t>Reactivate actor</a:t>
            </a:r>
          </a:p>
          <a:p>
            <a:pPr marL="685800" lvl="2">
              <a:spcBef>
                <a:spcPts val="1000"/>
              </a:spcBef>
            </a:pPr>
            <a:endParaRPr lang="en-US" sz="2000" dirty="0"/>
          </a:p>
          <a:p>
            <a:pPr marL="685800" lvl="2">
              <a:spcBef>
                <a:spcPts val="1000"/>
              </a:spcBef>
            </a:pPr>
            <a:endParaRPr lang="en-US" sz="2400" dirty="0"/>
          </a:p>
          <a:p>
            <a:pPr lvl="1"/>
            <a:endParaRPr lang="en-US" sz="1400" dirty="0">
              <a:solidFill>
                <a:srgbClr val="3F3F3F"/>
              </a:solidFill>
              <a:effectLst/>
              <a:latin typeface="Consolas" panose="020B0609020204030204" pitchFamily="49" charset="0"/>
            </a:endParaRPr>
          </a:p>
          <a:p>
            <a:pPr lvl="2"/>
            <a:endParaRPr lang="en-US" dirty="0">
              <a:effectLst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A773-4E20-8370-A3E4-9029BCAC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calls between app and </a:t>
            </a:r>
            <a:r>
              <a:rPr lang="en-US" dirty="0" err="1"/>
              <a:t>Dapr</a:t>
            </a:r>
            <a:endParaRPr lang="en-US" dirty="0"/>
          </a:p>
        </p:txBody>
      </p:sp>
      <p:pic>
        <p:nvPicPr>
          <p:cNvPr id="11265" name="Picture 1" descr="page100image711930832">
            <a:extLst>
              <a:ext uri="{FF2B5EF4-FFF2-40B4-BE49-F238E27FC236}">
                <a16:creationId xmlns:a16="http://schemas.microsoft.com/office/drawing/2014/main" id="{63881ECE-AC06-C9E4-8CF9-BE259F80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81" y="1801300"/>
            <a:ext cx="5727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0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6AE1-D3FA-9255-506E-C13DF68A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service</a:t>
            </a:r>
          </a:p>
        </p:txBody>
      </p:sp>
      <p:pic>
        <p:nvPicPr>
          <p:cNvPr id="12289" name="Picture 1" descr="page100image711810272">
            <a:extLst>
              <a:ext uri="{FF2B5EF4-FFF2-40B4-BE49-F238E27FC236}">
                <a16:creationId xmlns:a16="http://schemas.microsoft.com/office/drawing/2014/main" id="{051966A2-AB7C-36CE-DB01-7004037A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54" y="1512541"/>
            <a:ext cx="6620332" cy="29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226DFE-8546-1E45-A405-6CDE10C02451}"/>
              </a:ext>
            </a:extLst>
          </p:cNvPr>
          <p:cNvSpPr txBox="1"/>
          <p:nvPr/>
        </p:nvSpPr>
        <p:spPr>
          <a:xfrm>
            <a:off x="928151" y="4745294"/>
            <a:ext cx="8882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US" sz="1200" dirty="0">
                <a:solidFill>
                  <a:srgbClr val="3F3F3F"/>
                </a:solidFill>
                <a:effectLst/>
                <a:latin typeface="SegoeUI"/>
              </a:rPr>
              <a:t>On startup, the sidecar makes a call to the actor service to get the registered actor types as well as actor configuration settings. 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200" dirty="0">
                <a:solidFill>
                  <a:srgbClr val="3F3F3F"/>
                </a:solidFill>
                <a:effectLst/>
                <a:latin typeface="SegoeUI"/>
              </a:rPr>
              <a:t>The sidecar sends the list of registered actor types to the placement service. 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1200" dirty="0">
                <a:solidFill>
                  <a:srgbClr val="3F3F3F"/>
                </a:solidFill>
                <a:effectLst/>
                <a:latin typeface="SegoeUI"/>
              </a:rPr>
              <a:t>The placement service broadcasts the updated partitioning information to all actor service instances. Each instance will keep a cached copy of the partitioning information and use it to invoke actors.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717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746A-A004-87C0-963B-E1E0DC25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interaction</a:t>
            </a:r>
          </a:p>
        </p:txBody>
      </p:sp>
      <p:pic>
        <p:nvPicPr>
          <p:cNvPr id="13313" name="Picture 1" descr="page101image753874064">
            <a:extLst>
              <a:ext uri="{FF2B5EF4-FFF2-40B4-BE49-F238E27FC236}">
                <a16:creationId xmlns:a16="http://schemas.microsoft.com/office/drawing/2014/main" id="{2B24AE85-A560-5DC2-E3A3-DA052304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36" y="1409414"/>
            <a:ext cx="57277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3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960F-7CB5-241A-325C-F19BB3DB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 and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CC91-CFDC-AABC-A044-CC14D768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Timers </a:t>
            </a:r>
          </a:p>
          <a:p>
            <a:pPr lvl="1"/>
            <a:r>
              <a:rPr lang="en-US" dirty="0"/>
              <a:t>Only stay active as long as the the actor is activated. </a:t>
            </a:r>
          </a:p>
          <a:p>
            <a:pPr lvl="1"/>
            <a:r>
              <a:rPr lang="en-US" dirty="0"/>
              <a:t>Will not reset the idle- timer, so they cannot keep an actor active on their own. </a:t>
            </a:r>
          </a:p>
          <a:p>
            <a:r>
              <a:rPr lang="en-US" dirty="0"/>
              <a:t>Reminders</a:t>
            </a:r>
          </a:p>
          <a:p>
            <a:pPr lvl="1"/>
            <a:r>
              <a:rPr lang="en-US" dirty="0"/>
              <a:t>outlive actor activations</a:t>
            </a:r>
          </a:p>
          <a:p>
            <a:pPr lvl="1"/>
            <a:r>
              <a:rPr lang="en-US" dirty="0"/>
              <a:t>If an actor is deactivated, a reminder will re-activate the actor. </a:t>
            </a:r>
          </a:p>
          <a:p>
            <a:pPr lvl="1"/>
            <a:r>
              <a:rPr lang="en-US" dirty="0"/>
              <a:t>Reminders will reset the idle-timer.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1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F58A-0E30-9971-6A26-DB3480D1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1A7B8-7FE4-99FB-AE0B-D52DCEC3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785" y="5562243"/>
            <a:ext cx="5803232" cy="550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*The actor model originated in 1973.(</a:t>
            </a:r>
            <a:r>
              <a:rPr lang="en-US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arl Hewitt"/>
              </a:rPr>
              <a:t>Hewitt, Carl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Blockchainarticle_04">
            <a:extLst>
              <a:ext uri="{FF2B5EF4-FFF2-40B4-BE49-F238E27FC236}">
                <a16:creationId xmlns:a16="http://schemas.microsoft.com/office/drawing/2014/main" id="{619156C6-8811-6328-F5CF-AA233F63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85" y="1295757"/>
            <a:ext cx="8768156" cy="40118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074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845A-9037-F595-80F1-4E4C2B1A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72B9-3084-6276-D02B-FFE0FD72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State management building block to persist actor state</a:t>
            </a:r>
          </a:p>
          <a:p>
            <a:r>
              <a:rPr lang="en-US" dirty="0"/>
              <a:t>Following state stores support multi-item transactions: </a:t>
            </a:r>
          </a:p>
          <a:p>
            <a:pPr lvl="1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Azure Cosmos DB </a:t>
            </a:r>
          </a:p>
          <a:p>
            <a:pPr lvl="1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MongoDB </a:t>
            </a:r>
          </a:p>
          <a:p>
            <a:pPr lvl="1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MySQL </a:t>
            </a:r>
          </a:p>
          <a:p>
            <a:pPr lvl="1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PostgreSQL </a:t>
            </a:r>
          </a:p>
          <a:p>
            <a:pPr lvl="1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Redis </a:t>
            </a:r>
          </a:p>
          <a:p>
            <a:pPr lvl="1"/>
            <a:r>
              <a:rPr lang="en-US" sz="1400" dirty="0" err="1">
                <a:solidFill>
                  <a:srgbClr val="3F3F3F"/>
                </a:solidFill>
                <a:effectLst/>
                <a:latin typeface="SegoeUI"/>
              </a:rPr>
              <a:t>RethinkDB</a:t>
            </a:r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 </a:t>
            </a:r>
          </a:p>
          <a:p>
            <a:pPr lvl="1"/>
            <a:r>
              <a:rPr lang="en-US" sz="1400" dirty="0">
                <a:solidFill>
                  <a:srgbClr val="3F3F3F"/>
                </a:solidFill>
                <a:effectLst/>
                <a:latin typeface="SegoeUI"/>
              </a:rPr>
              <a:t>SQL Server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2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9073-FF0A-F777-7CB5-C6B4656E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Model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0C97-154E-A30D-C2F1-2AE9346F2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Orleans</a:t>
            </a:r>
          </a:p>
          <a:p>
            <a:r>
              <a:rPr lang="en-US" dirty="0" err="1"/>
              <a:t>Akka</a:t>
            </a:r>
            <a:endParaRPr lang="en-US" dirty="0"/>
          </a:p>
          <a:p>
            <a:r>
              <a:rPr lang="en-US" dirty="0" err="1"/>
              <a:t>Proto.Actor</a:t>
            </a:r>
            <a:endParaRPr lang="en-US" dirty="0"/>
          </a:p>
          <a:p>
            <a:r>
              <a:rPr lang="en-US" dirty="0" err="1"/>
              <a:t>Dapr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www.etteplan.com</a:t>
            </a:r>
            <a:r>
              <a:rPr lang="en-US" dirty="0"/>
              <a:t>/stories/comparing-net-virtual-actor-frameworks</a:t>
            </a:r>
          </a:p>
        </p:txBody>
      </p:sp>
    </p:spTree>
    <p:extLst>
      <p:ext uri="{BB962C8B-B14F-4D97-AF65-F5344CB8AC3E}">
        <p14:creationId xmlns:p14="http://schemas.microsoft.com/office/powerpoint/2010/main" val="2492261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9768-20D7-8652-3515-1C3FDB7C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A947-9F1E-8FB2-F557-DCC5BF49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www.etteplan.com</a:t>
            </a:r>
            <a:r>
              <a:rPr lang="en-US" dirty="0"/>
              <a:t>/stories/benchmark-net-virtual-actor-frameworks</a:t>
            </a:r>
          </a:p>
        </p:txBody>
      </p:sp>
    </p:spTree>
    <p:extLst>
      <p:ext uri="{BB962C8B-B14F-4D97-AF65-F5344CB8AC3E}">
        <p14:creationId xmlns:p14="http://schemas.microsoft.com/office/powerpoint/2010/main" val="343139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19C0-6C03-A096-F547-42BCF07D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194C-AE90-5D17-7301-0813DB21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hlinkClick r:id="rId2"/>
              </a:rPr>
              <a:t>https://www.etteplan.com/stories/how-virtual-actors-will-help-you-scale-your-applications-easy-way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hlinkClick r:id="rId3"/>
              </a:rPr>
              <a:t>https://learn.microsoft.com/en-us/dotnet/architecture/dapr-for-net-developers/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r>
              <a:rPr lang="en-US" sz="1800" dirty="0">
                <a:hlinkClick r:id="rId4"/>
              </a:rPr>
              <a:t>https://www.etteplan.com/stories/comparing-net-virtual-actor-frameworks</a:t>
            </a:r>
            <a:endParaRPr lang="en-US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www.etteplan.com</a:t>
            </a:r>
            <a:r>
              <a:rPr lang="en-US" sz="1800" dirty="0"/>
              <a:t>/stories/benchmark-net-virtual-actor-frameworks</a:t>
            </a:r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2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AAEE-1E0A-8B79-A7A7-D27891D2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Actor-problem</a:t>
            </a:r>
          </a:p>
        </p:txBody>
      </p:sp>
      <p:pic>
        <p:nvPicPr>
          <p:cNvPr id="2050" name="Picture 2" descr="Blockchainarticle_01">
            <a:extLst>
              <a:ext uri="{FF2B5EF4-FFF2-40B4-BE49-F238E27FC236}">
                <a16:creationId xmlns:a16="http://schemas.microsoft.com/office/drawing/2014/main" id="{82C27D73-B7A6-BC9E-8D5B-07289139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3" y="1354720"/>
            <a:ext cx="9714641" cy="49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8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62A8AA-2184-967A-714D-2D480090ABFB}"/>
              </a:ext>
            </a:extLst>
          </p:cNvPr>
          <p:cNvSpPr txBox="1"/>
          <p:nvPr/>
        </p:nvSpPr>
        <p:spPr>
          <a:xfrm>
            <a:off x="398761" y="1251284"/>
            <a:ext cx="86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Old</a:t>
            </a:r>
          </a:p>
          <a:p>
            <a:r>
              <a:rPr lang="en-US"/>
              <a:t>Way</a:t>
            </a:r>
            <a:endParaRPr lang="en-US" dirty="0"/>
          </a:p>
        </p:txBody>
      </p:sp>
      <p:pic>
        <p:nvPicPr>
          <p:cNvPr id="3076" name="Picture 4" descr="Blockchainarticle_02">
            <a:extLst>
              <a:ext uri="{FF2B5EF4-FFF2-40B4-BE49-F238E27FC236}">
                <a16:creationId xmlns:a16="http://schemas.microsoft.com/office/drawing/2014/main" id="{43E9D10F-7C74-753B-3A95-48087317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27" y="0"/>
            <a:ext cx="1093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2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ckchainarticle_03">
            <a:extLst>
              <a:ext uri="{FF2B5EF4-FFF2-40B4-BE49-F238E27FC236}">
                <a16:creationId xmlns:a16="http://schemas.microsoft.com/office/drawing/2014/main" id="{99961E6E-EF11-BD9D-6FDE-98BA8B3B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950"/>
            <a:ext cx="12192000" cy="5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65AA03-9963-B910-514D-E9B614C8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25"/>
          </a:xfrm>
        </p:spPr>
        <p:txBody>
          <a:bodyPr>
            <a:normAutofit/>
          </a:bodyPr>
          <a:lstStyle/>
          <a:p>
            <a:r>
              <a:rPr lang="en-US" sz="3200" dirty="0"/>
              <a:t>Actor way</a:t>
            </a:r>
          </a:p>
        </p:txBody>
      </p:sp>
    </p:spTree>
    <p:extLst>
      <p:ext uri="{BB962C8B-B14F-4D97-AF65-F5344CB8AC3E}">
        <p14:creationId xmlns:p14="http://schemas.microsoft.com/office/powerpoint/2010/main" val="419880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074A-5FAD-3224-63B5-EFE4149A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actor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4034-614D-CF58-4C64-B3540C455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by Project Orleans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No need to explicitly create actors</a:t>
            </a:r>
          </a:p>
          <a:p>
            <a:pPr lvl="1"/>
            <a:r>
              <a:rPr lang="en-US" b="0" i="0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Actors are activated implicitly</a:t>
            </a:r>
            <a:r>
              <a:rPr lang="en-US" dirty="0">
                <a:solidFill>
                  <a:srgbClr val="171717"/>
                </a:solidFill>
                <a:latin typeface="Segoe UI" panose="020B0502040204020203" pitchFamily="34" charset="0"/>
              </a:rPr>
              <a:t> using type and Id</a:t>
            </a:r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124" name="Picture 4" descr="Blockchainarticle_12">
            <a:extLst>
              <a:ext uri="{FF2B5EF4-FFF2-40B4-BE49-F238E27FC236}">
                <a16:creationId xmlns:a16="http://schemas.microsoft.com/office/drawing/2014/main" id="{FB58BA8B-4AA5-4C6D-2F6B-C3713D32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800"/>
            <a:ext cx="12192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6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2A3F-7461-0FA9-FFE4-110140DD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5ED7-53E5-F3BA-DE00-41BCCEB7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space involves concurrency</a:t>
            </a:r>
          </a:p>
          <a:p>
            <a:r>
              <a:rPr lang="en-US" dirty="0"/>
              <a:t>Problem space can be partitioned into small, independent, and isolated units of state and logic. (actor!!)</a:t>
            </a:r>
          </a:p>
          <a:p>
            <a:r>
              <a:rPr lang="en-US" dirty="0"/>
              <a:t>No need for low-latency reads of the actor state.</a:t>
            </a:r>
          </a:p>
          <a:p>
            <a:r>
              <a:rPr lang="en-US" dirty="0"/>
              <a:t>No need to query state across a set of actors</a:t>
            </a:r>
          </a:p>
        </p:txBody>
      </p:sp>
    </p:spTree>
    <p:extLst>
      <p:ext uri="{BB962C8B-B14F-4D97-AF65-F5344CB8AC3E}">
        <p14:creationId xmlns:p14="http://schemas.microsoft.com/office/powerpoint/2010/main" val="419301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E25A-4A08-D999-C19E-33D99DDB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Dapr</a:t>
            </a:r>
            <a:r>
              <a:rPr lang="en-US" dirty="0"/>
              <a:t> - </a:t>
            </a:r>
            <a:r>
              <a:rPr lang="en-US" b="1" dirty="0"/>
              <a:t>D</a:t>
            </a:r>
            <a:r>
              <a:rPr lang="en-US" dirty="0"/>
              <a:t>istributed </a:t>
            </a:r>
            <a:r>
              <a:rPr lang="en-US" b="1" dirty="0"/>
              <a:t>Ap</a:t>
            </a:r>
            <a:r>
              <a:rPr lang="en-US" dirty="0"/>
              <a:t>plication </a:t>
            </a:r>
            <a:r>
              <a:rPr lang="en-US" b="1" dirty="0"/>
              <a:t>R</a:t>
            </a:r>
            <a:r>
              <a:rPr lang="en-US" dirty="0"/>
              <a:t>untime )</a:t>
            </a:r>
          </a:p>
        </p:txBody>
      </p:sp>
      <p:pic>
        <p:nvPicPr>
          <p:cNvPr id="6145" name="Picture 1" descr="page17image677543712">
            <a:extLst>
              <a:ext uri="{FF2B5EF4-FFF2-40B4-BE49-F238E27FC236}">
                <a16:creationId xmlns:a16="http://schemas.microsoft.com/office/drawing/2014/main" id="{67898B9E-F49E-7F67-CD40-FD84F06B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75" y="1581293"/>
            <a:ext cx="9549605" cy="45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6D91-3E1D-F245-87C1-71435B4E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pic>
        <p:nvPicPr>
          <p:cNvPr id="7169" name="Picture 1" descr="page19image1041999248">
            <a:extLst>
              <a:ext uri="{FF2B5EF4-FFF2-40B4-BE49-F238E27FC236}">
                <a16:creationId xmlns:a16="http://schemas.microsoft.com/office/drawing/2014/main" id="{B7399637-B723-C05A-E756-2FAE1262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0" y="1690688"/>
            <a:ext cx="6469552" cy="33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9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1157</Words>
  <Application>Microsoft Macintosh PowerPoint</Application>
  <PresentationFormat>Widescreen</PresentationFormat>
  <Paragraphs>160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Frutiger LT W02_45 Light</vt:lpstr>
      <vt:lpstr>SegoeUI</vt:lpstr>
      <vt:lpstr>Arial</vt:lpstr>
      <vt:lpstr>Calibri</vt:lpstr>
      <vt:lpstr>Calibri Light</vt:lpstr>
      <vt:lpstr>Consolas</vt:lpstr>
      <vt:lpstr>Segoe UI</vt:lpstr>
      <vt:lpstr>Office Theme</vt:lpstr>
      <vt:lpstr>Actor Model and Dapr</vt:lpstr>
      <vt:lpstr>What is Actor Model</vt:lpstr>
      <vt:lpstr>Why Actor-problem</vt:lpstr>
      <vt:lpstr>PowerPoint Presentation</vt:lpstr>
      <vt:lpstr>Actor way</vt:lpstr>
      <vt:lpstr>Virtual actor pattern</vt:lpstr>
      <vt:lpstr>When to use actor</vt:lpstr>
      <vt:lpstr>Dapr - Distributed Application Runtime )</vt:lpstr>
      <vt:lpstr>Interaction</vt:lpstr>
      <vt:lpstr>Sidecar Architecture</vt:lpstr>
      <vt:lpstr>Performance consideration</vt:lpstr>
      <vt:lpstr>State Store example</vt:lpstr>
      <vt:lpstr>State store - How it works</vt:lpstr>
      <vt:lpstr>State Store -supported storage</vt:lpstr>
      <vt:lpstr>Dapr Actor</vt:lpstr>
      <vt:lpstr>API calls between app and Dapr</vt:lpstr>
      <vt:lpstr>Placement service</vt:lpstr>
      <vt:lpstr>Actor interaction</vt:lpstr>
      <vt:lpstr>Timers and reminders</vt:lpstr>
      <vt:lpstr>State persistence</vt:lpstr>
      <vt:lpstr>Actor Model Frameworks</vt:lpstr>
      <vt:lpstr>Framework benchmark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Actor Model and Dapr</dc:title>
  <dc:creator>Qingming Qu</dc:creator>
  <cp:lastModifiedBy>Qingming Qu</cp:lastModifiedBy>
  <cp:revision>11</cp:revision>
  <dcterms:created xsi:type="dcterms:W3CDTF">2022-11-08T16:32:54Z</dcterms:created>
  <dcterms:modified xsi:type="dcterms:W3CDTF">2022-11-08T19:42:08Z</dcterms:modified>
</cp:coreProperties>
</file>