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2" r:id="rId5"/>
    <p:sldId id="269" r:id="rId6"/>
    <p:sldId id="263" r:id="rId7"/>
    <p:sldId id="280" r:id="rId8"/>
    <p:sldId id="279" r:id="rId9"/>
    <p:sldId id="285" r:id="rId10"/>
    <p:sldId id="271" r:id="rId11"/>
    <p:sldId id="281" r:id="rId12"/>
    <p:sldId id="272" r:id="rId13"/>
    <p:sldId id="273" r:id="rId14"/>
    <p:sldId id="275" r:id="rId15"/>
    <p:sldId id="274" r:id="rId16"/>
    <p:sldId id="282" r:id="rId17"/>
    <p:sldId id="276" r:id="rId18"/>
    <p:sldId id="277" r:id="rId19"/>
    <p:sldId id="278" r:id="rId20"/>
    <p:sldId id="287" r:id="rId21"/>
    <p:sldId id="284" r:id="rId22"/>
    <p:sldId id="266" r:id="rId23"/>
    <p:sldId id="288" r:id="rId24"/>
    <p:sldId id="267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11/16/20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20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34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11/16/20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90663"/>
            <a:ext cx="10515600" cy="4594225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</p:spTree>
    <p:extLst>
      <p:ext uri="{BB962C8B-B14F-4D97-AF65-F5344CB8AC3E}">
        <p14:creationId xmlns:p14="http://schemas.microsoft.com/office/powerpoint/2010/main" val="2618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Sub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4178" y="6445501"/>
            <a:ext cx="5297307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MEPO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90140"/>
            <a:ext cx="10515600" cy="4602163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8"/>
            <a:ext cx="3932237" cy="1134533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52978"/>
            <a:ext cx="3932237" cy="3916010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text.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11/16/20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11/16/20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90140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666" y="6440922"/>
            <a:ext cx="567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3378" y="6440922"/>
            <a:ext cx="12248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11/16/20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tx1">
                    <a:lumMod val="65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3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07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04719" y="6465698"/>
            <a:ext cx="1038865" cy="2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SMCI/manage_externals" TargetMode="External"/><Relationship Id="rId2" Type="http://schemas.openxmlformats.org/officeDocument/2006/relationships/hyperlink" Target="https://nvie.com/posts/a-successful-git-branching-model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GEOS-ESM/mep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8B7A-54E2-9E47-BFE1-83B6EA2B3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Managing Multi-repository Projects with mepo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B8EA01A-E2C0-C148-BB2E-A702734A9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243" y="3602038"/>
            <a:ext cx="7761514" cy="1655762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Matt Thompson</a:t>
            </a:r>
          </a:p>
          <a:p>
            <a:r>
              <a:rPr lang="en-US" dirty="0"/>
              <a:t>Purnendu Chakraborty</a:t>
            </a:r>
          </a:p>
          <a:p>
            <a:r>
              <a:rPr lang="en-US" dirty="0"/>
              <a:t>Tom Clune</a:t>
            </a:r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3B25-F5A6-6643-9A53-C122ED92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5293F-5854-8848-95C5-E3F2D8576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Background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Origins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Basic description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Examples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Status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098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7C8E-A5F2-2049-930C-83DC8061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How to manage multiple subrepos?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B222C-66B2-EA47-B94F-55A619A0B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A strong desire in Git was to keep the GEOS nested folder structure as similar as possible to aid in transition, but still take advantage of separate repositories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Several approaches considered, including combinations of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submodules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subrepo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sparse checkout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ecbuild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Used by JEDI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Does not really allow us to nest the repositories as we wanted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No good way (or any way?) to just checkout the code without building it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Learned of NOAA’s document for software management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Multiple nested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Uses manage_externals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5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F6D8-DB78-7748-AFE0-72B20B95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manage_externals 101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7770A-97A0-6D47-9B8A-AF0CAF3CD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Simple Python config script with one block per sub project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URL for repository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Tag/branch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Directory mount point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Easy to understand config syntax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Configs can be nested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Built-in status utility to see changes across multiple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Support for git sparse-checkout (added by SI Team) and submodules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Cannot modify the sandbox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Most git actions must be done with git in individual repos (checkout, commit, …)</a:t>
            </a:r>
            <a:endParaRPr lang="en-US" dirty="0"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Configs can be nested (multiple control points)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cs typeface="Arial" panose="020B0604020202020204"/>
              </a:rPr>
              <a:t>Locked into either SSH or HTTPS URL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5FFF8-559E-7C47-A183-3672327D128B}"/>
              </a:ext>
            </a:extLst>
          </p:cNvPr>
          <p:cNvSpPr txBox="1"/>
          <p:nvPr/>
        </p:nvSpPr>
        <p:spPr>
          <a:xfrm>
            <a:off x="6096000" y="2044005"/>
            <a:ext cx="4645688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[MAPL]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required = True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repo_url = git@github.com:GEOS-ESM/MAPL.git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local_path = ./src/Shared/@MAPL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 = v2.3.4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protocol = git</a:t>
            </a:r>
          </a:p>
        </p:txBody>
      </p:sp>
    </p:spTree>
    <p:extLst>
      <p:ext uri="{BB962C8B-B14F-4D97-AF65-F5344CB8AC3E}">
        <p14:creationId xmlns:p14="http://schemas.microsoft.com/office/powerpoint/2010/main" val="263977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8DAE-F976-4740-8220-6C3AFBC1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under manage_externals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68893-A441-1246-9458-3C3A1D4757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Short story – everything “worked”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Problems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Testing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 dirty="0"/>
              <a:t>Existing tests almost exclusively </a:t>
            </a:r>
            <a:r>
              <a:rPr lang="en-US" u="sng" dirty="0"/>
              <a:t>system</a:t>
            </a:r>
            <a:r>
              <a:rPr lang="en-US" dirty="0"/>
              <a:t> GCM tests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 dirty="0"/>
              <a:t>Esp. problematic for conventional CI approaches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Multi-repository reviews and merges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Require coordinated PR’s that must be accepted as a whole by multiple gatekeepers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As config files are nested, releases of sub-repos must be done first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Peer-to-peer sharing of code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Tagging all repos results in tag pollution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Ordinary git work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Branch, commit, push set of modified repos</a:t>
            </a:r>
          </a:p>
          <a:p>
            <a:pPr marL="617220" lvl="1" indent="-342900" algn="l">
              <a:buFont typeface="+mj-lt"/>
              <a:buAutoNum type="arabicPeriod"/>
            </a:pPr>
            <a:endParaRPr lang="en-US" dirty="0"/>
          </a:p>
          <a:p>
            <a:pPr marL="617220" lvl="1" indent="-342900" algn="l">
              <a:buFont typeface="+mj-lt"/>
              <a:buAutoNum type="arabicPeriod"/>
            </a:pPr>
            <a:endParaRPr lang="en-US" dirty="0"/>
          </a:p>
          <a:p>
            <a:pPr marL="994410" lvl="2" indent="-342900" algn="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B5A8C-E3E3-9F44-8722-5E612555067B}"/>
              </a:ext>
            </a:extLst>
          </p:cNvPr>
          <p:cNvSpPr txBox="1"/>
          <p:nvPr/>
        </p:nvSpPr>
        <p:spPr>
          <a:xfrm>
            <a:off x="8139665" y="1490663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2019-07-19: ~17 Repositories</a:t>
            </a:r>
          </a:p>
          <a:p>
            <a:endParaRPr lang="en-US" sz="14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4 fixtures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10 main repos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3 forks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F24BE-2400-334D-9B7A-15C3E64FD431}"/>
              </a:ext>
            </a:extLst>
          </p:cNvPr>
          <p:cNvSpPr txBox="1"/>
          <p:nvPr/>
        </p:nvSpPr>
        <p:spPr>
          <a:xfrm>
            <a:off x="8139665" y="4197786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Today: ~44 Repositories</a:t>
            </a:r>
          </a:p>
          <a:p>
            <a:endParaRPr lang="en-US" sz="14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7 fixtures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23 main repos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14 forks</a:t>
            </a:r>
          </a:p>
        </p:txBody>
      </p:sp>
    </p:spTree>
    <p:extLst>
      <p:ext uri="{BB962C8B-B14F-4D97-AF65-F5344CB8AC3E}">
        <p14:creationId xmlns:p14="http://schemas.microsoft.com/office/powerpoint/2010/main" val="112170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origins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Scientists wanted a broader suite of multi-repo capabilities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Commit, push, …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Specific workflow for managing sub-community feature branches across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Initial skepticism: “If it were that easy …”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Late 2019:  Collected use cases and did some storyboarding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Debate: extend ME vs. starting over (no claim of wisdom in our choice)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Jan. 2020: P. Chakraborty delivered a clean initial implementation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Python 3 with YAML config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Multi-repo “snapshots” (including initial clone) captured in hidden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Mostly a superset of ME capabilities (no support for SVN)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Extensible – easy to add additional multi-repo git commands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Supplemented by mepo-cd bash script that allows easy navigation to subprojects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5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mepo: current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44645"/>
            <a:ext cx="10515600" cy="303884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Requirements: Python 3.6+ and PyYAML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mepo currently provides the following commands (</a:t>
            </a:r>
            <a:r>
              <a:rPr lang="en-US" i="1" dirty="0"/>
              <a:t>italics</a:t>
            </a:r>
            <a:r>
              <a:rPr lang="en-US" dirty="0"/>
              <a:t>: commands not in git, * has subcommands)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449A0D-7110-4141-92A8-9D1C2F087F33}"/>
              </a:ext>
            </a:extLst>
          </p:cNvPr>
          <p:cNvSpPr txBox="1">
            <a:spLocks/>
          </p:cNvSpPr>
          <p:nvPr/>
        </p:nvSpPr>
        <p:spPr>
          <a:xfrm>
            <a:off x="838200" y="5354443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7E5A704-ACA8-A74B-813F-EC0C067B2576}"/>
              </a:ext>
            </a:extLst>
          </p:cNvPr>
          <p:cNvSpPr txBox="1">
            <a:spLocks/>
          </p:cNvSpPr>
          <p:nvPr/>
        </p:nvSpPr>
        <p:spPr>
          <a:xfrm>
            <a:off x="838200" y="4618377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When mirroring git commands, </a:t>
            </a:r>
            <a:r>
              <a:rPr lang="en-US" i="1" u="sng" dirty="0"/>
              <a:t>some</a:t>
            </a:r>
            <a:r>
              <a:rPr lang="en-US" dirty="0"/>
              <a:t> common flags supported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checkout -b</a:t>
            </a:r>
            <a:r>
              <a:rPr lang="en-US" dirty="0"/>
              <a:t>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80B69-48B6-E244-9253-01AB5169C748}"/>
              </a:ext>
            </a:extLst>
          </p:cNvPr>
          <p:cNvSpPr txBox="1"/>
          <p:nvPr/>
        </p:nvSpPr>
        <p:spPr>
          <a:xfrm>
            <a:off x="609600" y="2435132"/>
            <a:ext cx="10515600" cy="1481137"/>
          </a:xfrm>
          <a:prstGeom prst="rect">
            <a:avLst/>
          </a:prstGeom>
          <a:noFill/>
        </p:spPr>
        <p:txBody>
          <a:bodyPr wrap="square" numCol="4" rtlCol="0">
            <a:noAutofit/>
          </a:bodyPr>
          <a:lstStyle/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clone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status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fetch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checkout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branch*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commit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push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stash*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checkout-if-exists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compare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whereis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restore-state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fetch-all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pull-all</a:t>
            </a:r>
          </a:p>
        </p:txBody>
      </p:sp>
    </p:spTree>
    <p:extLst>
      <p:ext uri="{BB962C8B-B14F-4D97-AF65-F5344CB8AC3E}">
        <p14:creationId xmlns:p14="http://schemas.microsoft.com/office/powerpoint/2010/main" val="402787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CFFA-EFC5-7143-A5D7-6DFF183C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mepo YAML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249B2-633E-F14E-909C-98D3DF02F040}"/>
              </a:ext>
            </a:extLst>
          </p:cNvPr>
          <p:cNvSpPr txBox="1"/>
          <p:nvPr/>
        </p:nvSpPr>
        <p:spPr>
          <a:xfrm>
            <a:off x="5583219" y="1282688"/>
            <a:ext cx="5770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GMAO_Shared: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./src/Shared/@GMAO_Shared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../GMAO_Shared.git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v1.3.3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sparse: ./config/GMAO_Shared.sparse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main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MAPL: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./src/Shared/@MAPL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../MAPL.git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v2.3.4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develop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FMS: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./src/Shared/@FMS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../FMS.git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geos/2019.01.02+noaff.1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geos/release/2019.01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085C31-F244-EC4D-91FA-4629D4DE36FC}"/>
              </a:ext>
            </a:extLst>
          </p:cNvPr>
          <p:cNvSpPr txBox="1"/>
          <p:nvPr/>
        </p:nvSpPr>
        <p:spPr>
          <a:xfrm>
            <a:off x="838200" y="1269994"/>
            <a:ext cx="385856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mepo is controlled by a yaml file with certain allowed keys: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local</a:t>
            </a:r>
            <a:r>
              <a:rPr lang="en-US" dirty="0"/>
              <a:t>: location to clone the repo within the fixture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remote</a:t>
            </a:r>
            <a:r>
              <a:rPr lang="en-US" dirty="0"/>
              <a:t>: URL of remote repository (allows "relative" URLs like git submodule)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tag</a:t>
            </a:r>
            <a:r>
              <a:rPr lang="en-US" dirty="0"/>
              <a:t>/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branch</a:t>
            </a:r>
            <a:r>
              <a:rPr lang="en-US" dirty="0"/>
              <a:t>: tag/branch to clone (ends in detached head state)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sparse</a:t>
            </a:r>
            <a:r>
              <a:rPr lang="en-US" dirty="0"/>
              <a:t>: points to a config file that controls sparse-checkout of repo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  <a:r>
              <a:rPr lang="en-US" dirty="0"/>
              <a:t>: records the development branch of repo for use in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</a:t>
            </a:r>
            <a:r>
              <a:rPr lang="en-US" dirty="0"/>
              <a:t>command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recurse_submodules</a:t>
            </a:r>
            <a:r>
              <a:rPr lang="en-US" dirty="0"/>
              <a:t>: clones repo with submodules</a:t>
            </a:r>
          </a:p>
        </p:txBody>
      </p:sp>
    </p:spTree>
    <p:extLst>
      <p:ext uri="{BB962C8B-B14F-4D97-AF65-F5344CB8AC3E}">
        <p14:creationId xmlns:p14="http://schemas.microsoft.com/office/powerpoint/2010/main" val="115443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parallel_build.csh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69994"/>
            <a:ext cx="10515600" cy="481489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Many/Most developers of GEOS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</a:t>
            </a:r>
            <a:r>
              <a:rPr lang="en-US" dirty="0"/>
              <a:t>to build and not much changes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Current State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 </a:t>
            </a:r>
            <a:r>
              <a:rPr lang="en-US" dirty="0"/>
              <a:t>(GCM, LDAS): defaults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manage_externals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Running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</a:t>
            </a:r>
            <a:r>
              <a:rPr lang="en-US" dirty="0"/>
              <a:t>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checkout_externals </a:t>
            </a:r>
            <a:r>
              <a:rPr lang="en-US" dirty="0"/>
              <a:t>to checkout multi-repo following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Externals.cfg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 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Develop.cfg </a:t>
            </a:r>
            <a:r>
              <a:rPr lang="en-US" dirty="0"/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  <a:r>
              <a:rPr lang="en-US" dirty="0"/>
              <a:t> branch in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GEOSgcm_GridComp </a:t>
            </a:r>
            <a:r>
              <a:rPr lang="en-US" dirty="0"/>
              <a:t>and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GEOSgcm_App</a:t>
            </a:r>
            <a:r>
              <a:rPr lang="en-US" dirty="0"/>
              <a:t>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Running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-mepo </a:t>
            </a:r>
            <a:r>
              <a:rPr lang="en-US" dirty="0"/>
              <a:t>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</a:t>
            </a:r>
            <a:r>
              <a:rPr lang="en-US" dirty="0"/>
              <a:t>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 runs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GEOSgcm_GridComp and GEOSgcm_App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Proposed Future Behavior: deprecate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manage_externals</a:t>
            </a:r>
            <a:r>
              <a:rPr lang="en-US" dirty="0"/>
              <a:t>, use only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-mepo </a:t>
            </a:r>
            <a:r>
              <a:rPr lang="en-US" dirty="0"/>
              <a:t>behavior will become the default and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-mepo </a:t>
            </a:r>
            <a:r>
              <a:rPr lang="en-US" dirty="0"/>
              <a:t>flag will be (eventually) removed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Externals.cfg</a:t>
            </a:r>
            <a:r>
              <a:rPr lang="en-US" dirty="0"/>
              <a:t>/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Develop.cfg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There might be changes as ADAS workflow develops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Might need to support different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behavior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Perhaps deprecate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flag?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8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clone, mepo init and mepo clone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0083E-F4EA-4A4F-A574-A37B99EC486C}"/>
              </a:ext>
            </a:extLst>
          </p:cNvPr>
          <p:cNvSpPr txBox="1"/>
          <p:nvPr/>
        </p:nvSpPr>
        <p:spPr>
          <a:xfrm>
            <a:off x="482600" y="1269994"/>
            <a:ext cx="284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mepo-enabled repository is cloned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clone</a:t>
            </a:r>
            <a:r>
              <a:rPr lang="en-US" dirty="0"/>
              <a:t>, then initialized by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init </a:t>
            </a:r>
            <a:r>
              <a:rPr lang="en-US" dirty="0"/>
              <a:t>and then subrepos cloned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clone</a:t>
            </a:r>
          </a:p>
        </p:txBody>
      </p:sp>
      <p:pic>
        <p:nvPicPr>
          <p:cNvPr id="6" name="three_part_clone.mp4" descr="three_part_clone.mp4">
            <a:hlinkClick r:id="" action="ppaction://media"/>
            <a:extLst>
              <a:ext uri="{FF2B5EF4-FFF2-40B4-BE49-F238E27FC236}">
                <a16:creationId xmlns:a16="http://schemas.microsoft.com/office/drawing/2014/main" id="{48A42067-35F8-EA4F-A1DC-406BCDFD73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3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Step: mepo clone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0083E-F4EA-4A4F-A574-A37B99EC486C}"/>
              </a:ext>
            </a:extLst>
          </p:cNvPr>
          <p:cNvSpPr txBox="1"/>
          <p:nvPr/>
        </p:nvSpPr>
        <p:spPr>
          <a:xfrm>
            <a:off x="482600" y="1269994"/>
            <a:ext cx="284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you can do this all-in-one with a single command: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clone</a:t>
            </a:r>
          </a:p>
        </p:txBody>
      </p:sp>
      <p:pic>
        <p:nvPicPr>
          <p:cNvPr id="6" name="clone.mp4" descr="clone.mp4">
            <a:hlinkClick r:id="" action="ppaction://media"/>
            <a:extLst>
              <a:ext uri="{FF2B5EF4-FFF2-40B4-BE49-F238E27FC236}">
                <a16:creationId xmlns:a16="http://schemas.microsoft.com/office/drawing/2014/main" id="{1A2A3A62-C0E9-9742-925D-9F610E9958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2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59106-F9C6-DB44-B332-E30B4435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84AE1C-84D1-0047-99A5-139FD256CCC0}"/>
              </a:ext>
            </a:extLst>
          </p:cNvPr>
          <p:cNvSpPr txBox="1"/>
          <p:nvPr/>
        </p:nvSpPr>
        <p:spPr>
          <a:xfrm>
            <a:off x="482600" y="1269994"/>
            <a:ext cx="284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status </a:t>
            </a:r>
            <a:r>
              <a:rPr lang="en-US" dirty="0"/>
              <a:t>provides useful information about the state of your checkout: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What tag (t) or branch (b) it's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If you've changed branches from the original state, it will highlight the repo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Provides a useful, verbose output of file status in every repo</a:t>
            </a:r>
          </a:p>
        </p:txBody>
      </p:sp>
      <p:pic>
        <p:nvPicPr>
          <p:cNvPr id="4" name="status.mp4" descr="status.mp4">
            <a:hlinkClick r:id="" action="ppaction://media"/>
            <a:extLst>
              <a:ext uri="{FF2B5EF4-FFF2-40B4-BE49-F238E27FC236}">
                <a16:creationId xmlns:a16="http://schemas.microsoft.com/office/drawing/2014/main" id="{7620C726-419F-E647-8E20-2EE7223406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0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51F8-5389-AA4C-8236-2E484F4EC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develop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D103A-C032-1E4C-9B9C-724848356069}"/>
              </a:ext>
            </a:extLst>
          </p:cNvPr>
          <p:cNvSpPr txBox="1"/>
          <p:nvPr/>
        </p:nvSpPr>
        <p:spPr>
          <a:xfrm>
            <a:off x="482600" y="1269994"/>
            <a:ext cx="284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components.yaml </a:t>
            </a:r>
            <a:r>
              <a:rPr lang="en-US" dirty="0"/>
              <a:t>file contains information on the development branches of each repository. 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With mepo, you can checkout the development branches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repo1 repo2</a:t>
            </a:r>
          </a:p>
        </p:txBody>
      </p:sp>
      <p:pic>
        <p:nvPicPr>
          <p:cNvPr id="4" name="develop.mp4" descr="develop.mp4">
            <a:hlinkClick r:id="" action="ppaction://media"/>
            <a:extLst>
              <a:ext uri="{FF2B5EF4-FFF2-40B4-BE49-F238E27FC236}">
                <a16:creationId xmlns:a16="http://schemas.microsoft.com/office/drawing/2014/main" id="{35555EC7-1D1A-944C-89E9-13AAA734DE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6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checkout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As in regular git, you now checkout a branch for your changes.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You run,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checkout –b branch repo1 repo2 </a:t>
            </a:r>
            <a:r>
              <a:rPr lang="en-US" dirty="0">
                <a:cs typeface="Consolas" panose="020B0609020204030204" pitchFamily="49" charset="0"/>
              </a:rPr>
              <a:t>which creates the branch a la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checkout –b (</a:t>
            </a:r>
            <a:r>
              <a:rPr lang="en-US" dirty="0">
                <a:cs typeface="Consolas" panose="020B0609020204030204" pitchFamily="49" charset="0"/>
              </a:rPr>
              <a:t>aka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git branch </a:t>
            </a:r>
            <a:r>
              <a:rPr lang="en-US" dirty="0">
                <a:cs typeface="Consolas" panose="020B0609020204030204" pitchFamily="49" charset="0"/>
              </a:rPr>
              <a:t>followed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checkout)</a:t>
            </a:r>
          </a:p>
        </p:txBody>
      </p:sp>
      <p:pic>
        <p:nvPicPr>
          <p:cNvPr id="4" name="checkout.mp4" descr="checkout.mp4">
            <a:hlinkClick r:id="" action="ppaction://media"/>
            <a:extLst>
              <a:ext uri="{FF2B5EF4-FFF2-40B4-BE49-F238E27FC236}">
                <a16:creationId xmlns:a16="http://schemas.microsoft.com/office/drawing/2014/main" id="{21EE0928-574C-AC4E-ADBE-22AB2D8DD8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0A09-0CB4-0F41-9A55-903F0552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diff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DF3C3-8410-CA49-96FF-ACFD3C3FE5F1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We can now make our changes on our branches and want to see how they compare.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diff </a:t>
            </a:r>
            <a:r>
              <a:rPr lang="en-US" dirty="0">
                <a:cs typeface="Consolas" panose="020B0609020204030204" pitchFamily="49" charset="0"/>
              </a:rPr>
              <a:t>command will provide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diff </a:t>
            </a:r>
            <a:r>
              <a:rPr lang="en-US" dirty="0">
                <a:cs typeface="Consolas" panose="020B0609020204030204" pitchFamily="49" charset="0"/>
              </a:rPr>
              <a:t>of each repository. It also has a similar 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--name-only</a:t>
            </a:r>
            <a:r>
              <a:rPr lang="en-US" dirty="0">
                <a:cs typeface="Consolas" panose="020B0609020204030204" pitchFamily="49" charset="0"/>
              </a:rPr>
              <a:t>' option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There is also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'--staged</a:t>
            </a:r>
            <a:r>
              <a:rPr lang="en-US" dirty="0">
                <a:cs typeface="Consolas" panose="020B0609020204030204" pitchFamily="49" charset="0"/>
              </a:rPr>
              <a:t>' option that will show staged diffs</a:t>
            </a:r>
          </a:p>
        </p:txBody>
      </p:sp>
      <p:pic>
        <p:nvPicPr>
          <p:cNvPr id="4" name="diff.mp4" descr="diff.mp4">
            <a:hlinkClick r:id="" action="ppaction://media"/>
            <a:extLst>
              <a:ext uri="{FF2B5EF4-FFF2-40B4-BE49-F238E27FC236}">
                <a16:creationId xmlns:a16="http://schemas.microsoft.com/office/drawing/2014/main" id="{3561DC4D-CDFB-324E-BE61-9351F37B01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stage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The process of staging changes is much like that of git, but instead of git add, we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stage repo1 repo2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To stage new files, you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stage --untracked</a:t>
            </a:r>
            <a:r>
              <a:rPr lang="en-US" dirty="0">
                <a:cs typeface="Consolas" panose="020B0609020204030204" pitchFamily="49" charset="0"/>
              </a:rPr>
              <a:t>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There is also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unstage </a:t>
            </a:r>
            <a:r>
              <a:rPr lang="en-US" dirty="0">
                <a:cs typeface="Consolas" panose="020B0609020204030204" pitchFamily="49" charset="0"/>
              </a:rPr>
              <a:t>which unstages files</a:t>
            </a:r>
          </a:p>
        </p:txBody>
      </p:sp>
      <p:pic>
        <p:nvPicPr>
          <p:cNvPr id="4" name="stage.mp4" descr="stage.mp4">
            <a:hlinkClick r:id="" action="ppaction://media"/>
            <a:extLst>
              <a:ext uri="{FF2B5EF4-FFF2-40B4-BE49-F238E27FC236}">
                <a16:creationId xmlns:a16="http://schemas.microsoft.com/office/drawing/2014/main" id="{2A5EA570-EB39-C44B-B7CF-8CF9917F72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0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commit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ED81D-E96E-3B4B-9B1B-88E9629F9418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Committing with mepo is done with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commit </a:t>
            </a:r>
            <a:r>
              <a:rPr lang="en-US" dirty="0">
                <a:cs typeface="Consolas" panose="020B0609020204030204" pitchFamily="49" charset="0"/>
              </a:rPr>
              <a:t>command. 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Like git, if you pass it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-m "message"</a:t>
            </a:r>
            <a:r>
              <a:rPr lang="en-US" dirty="0">
                <a:cs typeface="Consolas" panose="020B0609020204030204" pitchFamily="49" charset="0"/>
              </a:rPr>
              <a:t> it uses that message. If you just run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commit</a:t>
            </a:r>
            <a:r>
              <a:rPr lang="en-US" dirty="0">
                <a:cs typeface="Consolas" panose="020B0609020204030204" pitchFamily="49" charset="0"/>
              </a:rPr>
              <a:t>, then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$EDITOR </a:t>
            </a:r>
            <a:r>
              <a:rPr lang="en-US" dirty="0">
                <a:cs typeface="Consolas" panose="020B0609020204030204" pitchFamily="49" charset="0"/>
              </a:rPr>
              <a:t>will launch and the message can be entered there. In each case, the message is used for </a:t>
            </a:r>
            <a:r>
              <a:rPr lang="en-US" i="1" dirty="0">
                <a:cs typeface="Consolas" panose="020B0609020204030204" pitchFamily="49" charset="0"/>
              </a:rPr>
              <a:t>all</a:t>
            </a:r>
            <a:r>
              <a:rPr lang="en-US" dirty="0">
                <a:cs typeface="Consolas" panose="020B0609020204030204" pitchFamily="49" charset="0"/>
              </a:rPr>
              <a:t> repositories in the mepo commit command</a:t>
            </a:r>
          </a:p>
        </p:txBody>
      </p:sp>
      <p:pic>
        <p:nvPicPr>
          <p:cNvPr id="6" name="commit.mp4" descr="commit.mp4">
            <a:hlinkClick r:id="" action="ppaction://media"/>
            <a:extLst>
              <a:ext uri="{FF2B5EF4-FFF2-40B4-BE49-F238E27FC236}">
                <a16:creationId xmlns:a16="http://schemas.microsoft.com/office/drawing/2014/main" id="{193CF6A9-B992-9D43-AB5E-D612581AE4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6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push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B25A9-D235-944D-9F0D-7C21B9833433}"/>
              </a:ext>
            </a:extLst>
          </p:cNvPr>
          <p:cNvSpPr txBox="1"/>
          <p:nvPr/>
        </p:nvSpPr>
        <p:spPr>
          <a:xfrm>
            <a:off x="482600" y="1269994"/>
            <a:ext cx="284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Pushing changes to GitHub/GitLab/etc. is done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push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push </a:t>
            </a:r>
            <a:r>
              <a:rPr lang="en-US" dirty="0">
                <a:cs typeface="Consolas" panose="020B0609020204030204" pitchFamily="49" charset="0"/>
              </a:rPr>
              <a:t>will always do the equivalent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push -u origin branch </a:t>
            </a:r>
            <a:r>
              <a:rPr lang="en-US" dirty="0">
                <a:cs typeface="Consolas" panose="020B0609020204030204" pitchFamily="49" charset="0"/>
              </a:rPr>
              <a:t>so the branch will be tracked</a:t>
            </a:r>
          </a:p>
        </p:txBody>
      </p:sp>
      <p:pic>
        <p:nvPicPr>
          <p:cNvPr id="4" name="push.mp4" descr="push.mp4">
            <a:hlinkClick r:id="" action="ppaction://media"/>
            <a:extLst>
              <a:ext uri="{FF2B5EF4-FFF2-40B4-BE49-F238E27FC236}">
                <a16:creationId xmlns:a16="http://schemas.microsoft.com/office/drawing/2014/main" id="{43D2FCA2-465E-6B46-851D-00F154A27C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7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EA28B-89F2-FF46-8FD7-FC716A9751D4}"/>
              </a:ext>
            </a:extLst>
          </p:cNvPr>
          <p:cNvSpPr txBox="1"/>
          <p:nvPr/>
        </p:nvSpPr>
        <p:spPr>
          <a:xfrm>
            <a:off x="482600" y="1269994"/>
            <a:ext cx="284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One command unique to mepo is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save</a:t>
            </a:r>
            <a:r>
              <a:rPr lang="en-US" dirty="0">
                <a:cs typeface="Consolas" panose="020B0609020204030204" pitchFamily="49" charset="0"/>
              </a:rPr>
              <a:t>. This command essentially updates the "default" state of the multi-repo. The current branches are considered the "default" ones and a new YAML file is created to reflect this.</a:t>
            </a:r>
          </a:p>
        </p:txBody>
      </p:sp>
      <p:pic>
        <p:nvPicPr>
          <p:cNvPr id="4" name="save.mp4" descr="save.mp4">
            <a:hlinkClick r:id="" action="ppaction://media"/>
            <a:extLst>
              <a:ext uri="{FF2B5EF4-FFF2-40B4-BE49-F238E27FC236}">
                <a16:creationId xmlns:a16="http://schemas.microsoft.com/office/drawing/2014/main" id="{DAE00F75-AFAC-F54B-982A-347E50FE1D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checkout-if-exists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mepo has a unique command that lets you checkout branches on multiple repos: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checkout-if-exists</a:t>
            </a:r>
            <a:r>
              <a:rPr lang="en-US" dirty="0">
                <a:cs typeface="Consolas" panose="020B0609020204030204" pitchFamily="49" charset="0"/>
              </a:rPr>
              <a:t>. This command will run on </a:t>
            </a:r>
            <a:r>
              <a:rPr lang="en-US" i="1" dirty="0">
                <a:cs typeface="Consolas" panose="020B0609020204030204" pitchFamily="49" charset="0"/>
              </a:rPr>
              <a:t>all</a:t>
            </a:r>
            <a:r>
              <a:rPr lang="en-US" dirty="0">
                <a:cs typeface="Consolas" panose="020B0609020204030204" pitchFamily="49" charset="0"/>
              </a:rPr>
              <a:t> repos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It has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--dry-run </a:t>
            </a:r>
            <a:r>
              <a:rPr lang="en-US" dirty="0">
                <a:cs typeface="Consolas" panose="020B0609020204030204" pitchFamily="49" charset="0"/>
              </a:rPr>
              <a:t>flag as well so you can see what repos will be changed before you actually checkout the branches</a:t>
            </a:r>
          </a:p>
          <a:p>
            <a:endParaRPr lang="en-US" dirty="0">
              <a:cs typeface="Consolas" panose="020B0609020204030204" pitchFamily="49" charset="0"/>
            </a:endParaRPr>
          </a:p>
        </p:txBody>
      </p:sp>
      <p:pic>
        <p:nvPicPr>
          <p:cNvPr id="3" name="checkout-if-exists.mp4" descr="checkout-if-exists.mp4">
            <a:hlinkClick r:id="" action="ppaction://media"/>
            <a:extLst>
              <a:ext uri="{FF2B5EF4-FFF2-40B4-BE49-F238E27FC236}">
                <a16:creationId xmlns:a16="http://schemas.microsoft.com/office/drawing/2014/main" id="{D334BD7C-F5DD-254D-8ED3-0DBDCCE793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5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whereis and mepo-cd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EA28B-89F2-FF46-8FD7-FC716A9751D4}"/>
              </a:ext>
            </a:extLst>
          </p:cNvPr>
          <p:cNvSpPr txBox="1"/>
          <p:nvPr/>
        </p:nvSpPr>
        <p:spPr>
          <a:xfrm>
            <a:off x="482600" y="1269994"/>
            <a:ext cx="284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mepo whereis is a command that tells you where a subrepo is relative to your current possible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We have also developed a helper function/alias called mepo-cd which can "travel around" the multi-repo using mepo whereis information</a:t>
            </a:r>
          </a:p>
        </p:txBody>
      </p:sp>
      <p:pic>
        <p:nvPicPr>
          <p:cNvPr id="3" name="mepowhereiscd.mp4" descr="mepowhereiscd.mp4">
            <a:hlinkClick r:id="" action="ppaction://media"/>
            <a:extLst>
              <a:ext uri="{FF2B5EF4-FFF2-40B4-BE49-F238E27FC236}">
                <a16:creationId xmlns:a16="http://schemas.microsoft.com/office/drawing/2014/main" id="{E3112110-D2BC-554A-A931-105191BB4D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3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8155-5F86-0C49-A52F-B953A870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Deprecating manage_externals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25F9-A336-6143-B1E2-9C6A54288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 SI Team plans to deprecate manage_externals support in GEOS "soon"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Removing Externals.cfg files in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Removing support in parallel_build.csh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We'll work with GCM, LDAS, and CTM Gatekeepers on removing it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 upcoming "5.27.1" ADAS Git tag will be mepo only from the start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Our other minor fixtures, e.g., GEOSfvdycore, have been mepo only for a while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Note: This will not affect older tags, just future tags will not have Externals.cfg support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53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8155-5F86-0C49-A52F-B953A870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and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25F9-A336-6143-B1E2-9C6A54288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Config files are </a:t>
            </a:r>
            <a:r>
              <a:rPr lang="en-US" u="sng" dirty="0"/>
              <a:t>not</a:t>
            </a:r>
            <a:r>
              <a:rPr lang="en-US" dirty="0"/>
              <a:t> nestable (good and bad)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No support for SVN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merges: should they be handled via mepo?  (how to resolve multi-repo conflicts?)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Needs better help in wiki and in command line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What subcommand flags should be added (probably per request)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When/How to support new git commands either on command line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switch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restore</a:t>
            </a:r>
            <a:r>
              <a:rPr lang="en-US" dirty="0"/>
              <a:t>) or in the backend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sparse-checkout</a:t>
            </a:r>
            <a:r>
              <a:rPr lang="en-US" dirty="0">
                <a:cs typeface="Consolas" panose="020B0609020204030204" pitchFamily="49" charset="0"/>
              </a:rPr>
              <a:t>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>
              <a:cs typeface="Consolas" panose="020B0609020204030204" pitchFamily="49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Experiment Capture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Need to figure out how to capture and reconstruct possibly non-committed changes a la Larry's CVS method </a:t>
            </a:r>
            <a:r>
              <a:rPr lang="en-US" dirty="0">
                <a:solidFill>
                  <a:schemeClr val="accent4"/>
                </a:solidFill>
                <a:sym typeface="Wingdings" pitchFamily="2" charset="2"/>
              </a:rPr>
              <a:t> mepo</a:t>
            </a:r>
            <a:endParaRPr lang="en-US" dirty="0">
              <a:solidFill>
                <a:schemeClr val="accent4"/>
              </a:solidFill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Figure out where to actually host these?</a:t>
            </a:r>
          </a:p>
        </p:txBody>
      </p:sp>
    </p:spTree>
    <p:extLst>
      <p:ext uri="{BB962C8B-B14F-4D97-AF65-F5344CB8AC3E}">
        <p14:creationId xmlns:p14="http://schemas.microsoft.com/office/powerpoint/2010/main" val="1764501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A7C7-B62E-3C41-AEEF-98B61D17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ABFA4-860F-934A-A995-1C85091E7E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5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8173-56C1-E340-B51C-17F1612A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8DA3E-3B6A-C44F-98B0-6D542105EE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Git flow: </a:t>
            </a:r>
            <a:r>
              <a:rPr lang="en-US" dirty="0">
                <a:hlinkClick r:id="rId2"/>
              </a:rPr>
              <a:t>https://nvie.com/posts/a-successful-git-branching-model/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Manage externals: </a:t>
            </a:r>
            <a:r>
              <a:rPr lang="en-US" dirty="0">
                <a:hlinkClick r:id="rId3"/>
              </a:rPr>
              <a:t>https://github.com/ESMCI/manage_externals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Mepo:  </a:t>
            </a:r>
            <a:r>
              <a:rPr lang="en-US" dirty="0">
                <a:hlinkClick r:id="rId4"/>
              </a:rPr>
              <a:t>https://github.com/GEOS-ESM/mepo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5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4403</TotalTime>
  <Words>1685</Words>
  <Application>Microsoft Macintosh PowerPoint</Application>
  <PresentationFormat>Widescreen</PresentationFormat>
  <Paragraphs>226</Paragraphs>
  <Slides>25</Slides>
  <Notes>3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Consolas</vt:lpstr>
      <vt:lpstr>Courier New</vt:lpstr>
      <vt:lpstr>Wingdings</vt:lpstr>
      <vt:lpstr>Office Theme</vt:lpstr>
      <vt:lpstr>Managing Multi-repository Projects with mepo</vt:lpstr>
      <vt:lpstr>Outline</vt:lpstr>
      <vt:lpstr>Background: How to manage multiple subrepos?</vt:lpstr>
      <vt:lpstr>manage_externals 101</vt:lpstr>
      <vt:lpstr>Deployment under manage_externals</vt:lpstr>
      <vt:lpstr>mepo origins</vt:lpstr>
      <vt:lpstr>mepo: current status</vt:lpstr>
      <vt:lpstr>Example mepo YAML configuration</vt:lpstr>
      <vt:lpstr>parallel_build.csh</vt:lpstr>
      <vt:lpstr>git clone, mepo init and mepo clone</vt:lpstr>
      <vt:lpstr>One Step: mepo clone</vt:lpstr>
      <vt:lpstr>mepo status</vt:lpstr>
      <vt:lpstr>mepo develop</vt:lpstr>
      <vt:lpstr>mepo checkout</vt:lpstr>
      <vt:lpstr>mepo diff</vt:lpstr>
      <vt:lpstr>mepo stage</vt:lpstr>
      <vt:lpstr>mepo commit</vt:lpstr>
      <vt:lpstr>mepo push</vt:lpstr>
      <vt:lpstr>mepo save</vt:lpstr>
      <vt:lpstr>mepo checkout-if-exists</vt:lpstr>
      <vt:lpstr>mepo whereis and mepo-cd</vt:lpstr>
      <vt:lpstr>Deprecating manage_externals</vt:lpstr>
      <vt:lpstr>Issues and Concerns</vt:lpstr>
      <vt:lpstr>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Thompson, Matt (GSFC-610.1)[SCIENCE SYSTEMS AND APPLICATIONS INC]</cp:lastModifiedBy>
  <cp:revision>48</cp:revision>
  <dcterms:created xsi:type="dcterms:W3CDTF">2017-09-25T14:06:05Z</dcterms:created>
  <dcterms:modified xsi:type="dcterms:W3CDTF">2020-11-19T16:52:10Z</dcterms:modified>
</cp:coreProperties>
</file>