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347" r:id="rId2"/>
    <p:sldId id="350" r:id="rId3"/>
    <p:sldId id="289" r:id="rId4"/>
    <p:sldId id="299" r:id="rId5"/>
    <p:sldId id="304" r:id="rId6"/>
    <p:sldId id="305" r:id="rId7"/>
    <p:sldId id="351" r:id="rId8"/>
    <p:sldId id="306" r:id="rId9"/>
    <p:sldId id="308" r:id="rId10"/>
    <p:sldId id="314" r:id="rId11"/>
    <p:sldId id="310" r:id="rId12"/>
    <p:sldId id="311" r:id="rId13"/>
    <p:sldId id="312" r:id="rId14"/>
    <p:sldId id="313" r:id="rId15"/>
    <p:sldId id="349" r:id="rId16"/>
    <p:sldId id="315" r:id="rId17"/>
    <p:sldId id="316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90741" autoAdjust="0"/>
  </p:normalViewPr>
  <p:slideViewPr>
    <p:cSldViewPr snapToGrid="0">
      <p:cViewPr varScale="1">
        <p:scale>
          <a:sx n="78" d="100"/>
          <a:sy n="78" d="100"/>
        </p:scale>
        <p:origin x="19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din, Oleg" userId="37e65f59-2971-4074-92fd-420db51840ca" providerId="ADAL" clId="{68928C10-276A-4BFA-987B-3AA217BEA690}"/>
    <pc:docChg chg="modSld">
      <pc:chgData name="Ladin, Oleg" userId="37e65f59-2971-4074-92fd-420db51840ca" providerId="ADAL" clId="{68928C10-276A-4BFA-987B-3AA217BEA690}" dt="2021-09-26T17:35:19.853" v="4" actId="6549"/>
      <pc:docMkLst>
        <pc:docMk/>
      </pc:docMkLst>
      <pc:sldChg chg="modSp mod">
        <pc:chgData name="Ladin, Oleg" userId="37e65f59-2971-4074-92fd-420db51840ca" providerId="ADAL" clId="{68928C10-276A-4BFA-987B-3AA217BEA690}" dt="2021-09-26T17:34:53.895" v="3" actId="20577"/>
        <pc:sldMkLst>
          <pc:docMk/>
          <pc:sldMk cId="3380207545" sldId="347"/>
        </pc:sldMkLst>
        <pc:spChg chg="mod">
          <ac:chgData name="Ladin, Oleg" userId="37e65f59-2971-4074-92fd-420db51840ca" providerId="ADAL" clId="{68928C10-276A-4BFA-987B-3AA217BEA690}" dt="2021-09-26T17:34:53.895" v="3" actId="20577"/>
          <ac:spMkLst>
            <pc:docMk/>
            <pc:sldMk cId="3380207545" sldId="347"/>
            <ac:spMk id="6" creationId="{00000000-0000-0000-0000-000000000000}"/>
          </ac:spMkLst>
        </pc:spChg>
      </pc:sldChg>
      <pc:sldChg chg="modSp mod">
        <pc:chgData name="Ladin, Oleg" userId="37e65f59-2971-4074-92fd-420db51840ca" providerId="ADAL" clId="{68928C10-276A-4BFA-987B-3AA217BEA690}" dt="2021-09-26T17:35:19.853" v="4" actId="6549"/>
        <pc:sldMkLst>
          <pc:docMk/>
          <pc:sldMk cId="4212604125" sldId="350"/>
        </pc:sldMkLst>
        <pc:spChg chg="mod">
          <ac:chgData name="Ladin, Oleg" userId="37e65f59-2971-4074-92fd-420db51840ca" providerId="ADAL" clId="{68928C10-276A-4BFA-987B-3AA217BEA690}" dt="2021-09-26T17:35:19.853" v="4" actId="6549"/>
          <ac:spMkLst>
            <pc:docMk/>
            <pc:sldMk cId="4212604125" sldId="350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8A01DF-72FC-44AC-AB17-13BCF95A9755}" type="datetimeFigureOut">
              <a:rPr lang="ru-RU" smtClean="0"/>
              <a:t>26.09.2021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FA1A4-2707-4A4B-9F25-788133E726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1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B57032-B76D-4852-ACCF-DA5A3151FAE3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2607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32916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1808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08977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89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938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876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560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027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514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8896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6" name="Rectangle 5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978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034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899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663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7801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514602"/>
            <a:ext cx="8636000" cy="1362075"/>
          </a:xfrm>
        </p:spPr>
        <p:txBody>
          <a:bodyPr anchor="ctr" anchorCtr="0"/>
          <a:lstStyle>
            <a:lvl1pPr algn="l">
              <a:lnSpc>
                <a:spcPct val="100000"/>
              </a:lnSpc>
              <a:defRPr sz="3800" b="0" i="0" cap="none">
                <a:solidFill>
                  <a:schemeClr val="tx1"/>
                </a:solidFill>
                <a:latin typeface="+mn-lt"/>
                <a:cs typeface="Neo Sans Intel"/>
              </a:defRPr>
            </a:lvl1pPr>
          </a:lstStyle>
          <a:p>
            <a:r>
              <a:rPr lang="en-US" dirty="0"/>
              <a:t>Click To Edit Section Divider title Style</a:t>
            </a:r>
          </a:p>
        </p:txBody>
      </p:sp>
      <p:pic>
        <p:nvPicPr>
          <p:cNvPr id="4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3359" y="6049962"/>
            <a:ext cx="1138082" cy="808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172" y="6090857"/>
            <a:ext cx="1391187" cy="72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7432499" y="6017004"/>
            <a:ext cx="27125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959725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51770" y="2387602"/>
            <a:ext cx="8636000" cy="1362075"/>
          </a:xfrm>
        </p:spPr>
        <p:txBody>
          <a:bodyPr anchor="ctr" anchorCtr="0"/>
          <a:lstStyle>
            <a:lvl1pPr algn="ctr">
              <a:lnSpc>
                <a:spcPct val="100000"/>
              </a:lnSpc>
              <a:defRPr sz="4000" b="0" i="0" cap="none">
                <a:solidFill>
                  <a:schemeClr val="tx1"/>
                </a:solidFill>
                <a:latin typeface="+mn-lt"/>
                <a:cs typeface="Neo Sans Intel"/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4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81"/>
          <a:stretch/>
        </p:blipFill>
        <p:spPr bwMode="auto">
          <a:xfrm>
            <a:off x="8752759" y="4124704"/>
            <a:ext cx="2615488" cy="1526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516" y="4238055"/>
            <a:ext cx="2999507" cy="1565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101603" y="4124704"/>
            <a:ext cx="5692812" cy="1679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95002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28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977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27.09.2021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9697" y="6356349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MIPT-V 2021</a:t>
            </a:r>
            <a:endParaRPr lang="ru-RU" dirty="0"/>
          </a:p>
        </p:txBody>
      </p:sp>
      <p:pic>
        <p:nvPicPr>
          <p:cNvPr id="1028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66"/>
          <a:stretch/>
        </p:blipFill>
        <p:spPr bwMode="auto">
          <a:xfrm>
            <a:off x="11013359" y="6049962"/>
            <a:ext cx="1138082" cy="65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5731094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32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172" y="6090857"/>
            <a:ext cx="1391187" cy="72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7432499" y="6017004"/>
            <a:ext cx="27125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939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ipt-ilab.github.io/mipt-mips/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hyperlink" Target="https://github.com/MIPT-ILab/mipt-mips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9SWNLZvA8g" TargetMode="External"/><Relationship Id="rId2" Type="http://schemas.openxmlformats.org/officeDocument/2006/relationships/hyperlink" Target="http://www.youtube.com/watch?v=qm67wbB5GmI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logs.intel.com/jobs/2012/02/from-sand-to-silicon-the-making-of-a-chip/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/>
              <a:t>CMOS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i="1" dirty="0">
                <a:latin typeface="+mj-lt"/>
              </a:rPr>
              <a:t>Oleg Ladin</a:t>
            </a:r>
          </a:p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i="1" dirty="0">
                <a:latin typeface="+mj-lt"/>
              </a:rPr>
              <a:t>27 September 2021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07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materials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Courier New" pitchFamily="49" charset="0"/>
              <a:buChar char="o"/>
            </a:pPr>
            <a:r>
              <a:rPr lang="en-US" dirty="0"/>
              <a:t>Lectures: </a:t>
            </a:r>
            <a:r>
              <a:rPr lang="en-US" dirty="0">
                <a:hlinkClick r:id="rId3"/>
              </a:rPr>
              <a:t>https://mipt-ilab.github.io/mipt-mips/</a:t>
            </a:r>
            <a:endParaRPr lang="en-US" dirty="0"/>
          </a:p>
          <a:p>
            <a:pPr marL="342900" indent="-342900">
              <a:buFont typeface="Courier New" pitchFamily="49" charset="0"/>
              <a:buChar char="o"/>
            </a:pPr>
            <a:r>
              <a:rPr lang="en-US" dirty="0"/>
              <a:t>GitHub: </a:t>
            </a:r>
            <a:r>
              <a:rPr lang="en-US" dirty="0">
                <a:hlinkClick r:id="rId4"/>
              </a:rPr>
              <a:t>https://github.com/MIPT-ILab/mipt-mips/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2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2604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3609375" y="1622857"/>
            <a:ext cx="4274236" cy="2872551"/>
            <a:chOff x="2300535" y="1039903"/>
            <a:chExt cx="4632576" cy="3257794"/>
          </a:xfrm>
        </p:grpSpPr>
        <p:sp>
          <p:nvSpPr>
            <p:cNvPr id="4" name="Rounded Rectangle 3"/>
            <p:cNvSpPr/>
            <p:nvPr/>
          </p:nvSpPr>
          <p:spPr bwMode="auto">
            <a:xfrm>
              <a:off x="2300535" y="1039903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latin typeface="+mj-lt"/>
                  <a:cs typeface="Arial" pitchFamily="34" charset="0"/>
                </a:rPr>
                <a:t>Application</a:t>
              </a:r>
            </a:p>
          </p:txBody>
        </p:sp>
        <p:sp>
          <p:nvSpPr>
            <p:cNvPr id="5" name="Rounded Rectangle 4"/>
            <p:cNvSpPr/>
            <p:nvPr/>
          </p:nvSpPr>
          <p:spPr bwMode="auto">
            <a:xfrm>
              <a:off x="2300535" y="1586689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latin typeface="+mj-lt"/>
                  <a:cs typeface="Arial" pitchFamily="34" charset="0"/>
                </a:rPr>
                <a:t>Algorithms</a:t>
              </a:r>
            </a:p>
          </p:txBody>
        </p:sp>
        <p:sp>
          <p:nvSpPr>
            <p:cNvPr id="6" name="Rounded Rectangle 5"/>
            <p:cNvSpPr/>
            <p:nvPr/>
          </p:nvSpPr>
          <p:spPr bwMode="auto">
            <a:xfrm>
              <a:off x="2300535" y="2133475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latin typeface="+mj-lt"/>
                  <a:cs typeface="Arial" pitchFamily="34" charset="0"/>
                </a:rPr>
                <a:t>Programming Language</a:t>
              </a:r>
            </a:p>
          </p:txBody>
        </p:sp>
        <p:sp>
          <p:nvSpPr>
            <p:cNvPr id="7" name="Rounded Rectangle 6"/>
            <p:cNvSpPr/>
            <p:nvPr/>
          </p:nvSpPr>
          <p:spPr bwMode="auto">
            <a:xfrm>
              <a:off x="2300535" y="2680261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latin typeface="+mj-lt"/>
                  <a:cs typeface="Arial" pitchFamily="34" charset="0"/>
                </a:rPr>
                <a:t>Operating System</a:t>
              </a:r>
            </a:p>
          </p:txBody>
        </p:sp>
        <p:sp>
          <p:nvSpPr>
            <p:cNvPr id="8" name="Rounded Rectangle 7"/>
            <p:cNvSpPr/>
            <p:nvPr/>
          </p:nvSpPr>
          <p:spPr bwMode="auto">
            <a:xfrm>
              <a:off x="2300535" y="3227047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latin typeface="+mj-lt"/>
                  <a:cs typeface="Arial" pitchFamily="34" charset="0"/>
                </a:rPr>
                <a:t>Instruction Set Architecture</a:t>
              </a:r>
            </a:p>
          </p:txBody>
        </p:sp>
        <p:sp>
          <p:nvSpPr>
            <p:cNvPr id="12" name="Rounded Rectangle 11"/>
            <p:cNvSpPr/>
            <p:nvPr/>
          </p:nvSpPr>
          <p:spPr bwMode="auto">
            <a:xfrm>
              <a:off x="2300535" y="3773833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latin typeface="+mj-lt"/>
                  <a:cs typeface="Arial" pitchFamily="34" charset="0"/>
                </a:rPr>
                <a:t>Microarchitecture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609375" y="4511886"/>
            <a:ext cx="4274236" cy="1426169"/>
            <a:chOff x="2300535" y="4320619"/>
            <a:chExt cx="4632576" cy="1617435"/>
          </a:xfrm>
        </p:grpSpPr>
        <p:sp>
          <p:nvSpPr>
            <p:cNvPr id="9" name="Rounded Rectangle 8"/>
            <p:cNvSpPr/>
            <p:nvPr/>
          </p:nvSpPr>
          <p:spPr bwMode="auto">
            <a:xfrm>
              <a:off x="2300535" y="4320619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latin typeface="+mj-lt"/>
                  <a:cs typeface="Arial" pitchFamily="34" charset="0"/>
                </a:rPr>
                <a:t>Gates/Register-Transfer Level (RTL)</a:t>
              </a:r>
            </a:p>
          </p:txBody>
        </p:sp>
        <p:sp>
          <p:nvSpPr>
            <p:cNvPr id="10" name="Rounded Rectangle 9"/>
            <p:cNvSpPr/>
            <p:nvPr/>
          </p:nvSpPr>
          <p:spPr bwMode="auto">
            <a:xfrm>
              <a:off x="2300535" y="4867405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latin typeface="+mj-lt"/>
                  <a:cs typeface="Arial" pitchFamily="34" charset="0"/>
                </a:rPr>
                <a:t>Circuits</a:t>
              </a:r>
            </a:p>
          </p:txBody>
        </p:sp>
        <p:sp>
          <p:nvSpPr>
            <p:cNvPr id="11" name="Rounded Rectangle 10"/>
            <p:cNvSpPr/>
            <p:nvPr/>
          </p:nvSpPr>
          <p:spPr bwMode="auto">
            <a:xfrm>
              <a:off x="2300535" y="5414190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latin typeface="+mj-lt"/>
                  <a:cs typeface="Arial" pitchFamily="34" charset="0"/>
                </a:rPr>
                <a:t>Physics</a:t>
              </a:r>
            </a:p>
          </p:txBody>
        </p:sp>
      </p:grpSp>
      <p:sp>
        <p:nvSpPr>
          <p:cNvPr id="15" name="Rectangle 14"/>
          <p:cNvSpPr/>
          <p:nvPr/>
        </p:nvSpPr>
        <p:spPr bwMode="auto">
          <a:xfrm>
            <a:off x="3609375" y="1067082"/>
            <a:ext cx="4370360" cy="3926931"/>
          </a:xfrm>
          <a:prstGeom prst="rect">
            <a:avLst/>
          </a:prstGeom>
          <a:solidFill>
            <a:schemeClr val="bg1">
              <a:alpha val="90000"/>
            </a:scheme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42" name="Rectangle 41"/>
          <p:cNvSpPr/>
          <p:nvPr/>
        </p:nvSpPr>
        <p:spPr bwMode="auto">
          <a:xfrm>
            <a:off x="3557285" y="5026833"/>
            <a:ext cx="4370360" cy="1188772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chemeClr val="bg1">
                  <a:alpha val="0"/>
                </a:schemeClr>
              </a:gs>
            </a:gsLst>
            <a:lin ang="16200000" scaled="0"/>
            <a:tileRect/>
          </a:gra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16" name="Left Brace 15"/>
          <p:cNvSpPr/>
          <p:nvPr/>
        </p:nvSpPr>
        <p:spPr bwMode="auto">
          <a:xfrm>
            <a:off x="3357559" y="4994013"/>
            <a:ext cx="149511" cy="944042"/>
          </a:xfrm>
          <a:prstGeom prst="leftBrace">
            <a:avLst>
              <a:gd name="adj1" fmla="val 38114"/>
              <a:gd name="adj2" fmla="val 50000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97101" y="5164461"/>
            <a:ext cx="16294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latin typeface="+mj-lt"/>
              </a:rPr>
              <a:t>Topics of </a:t>
            </a:r>
          </a:p>
          <a:p>
            <a:pPr algn="r"/>
            <a:r>
              <a:rPr lang="en-US" sz="2000" dirty="0">
                <a:latin typeface="+mj-lt"/>
              </a:rPr>
              <a:t>this lecture</a:t>
            </a:r>
          </a:p>
        </p:txBody>
      </p:sp>
      <p:sp>
        <p:nvSpPr>
          <p:cNvPr id="45" name="Right Arrow 44"/>
          <p:cNvSpPr/>
          <p:nvPr/>
        </p:nvSpPr>
        <p:spPr bwMode="auto">
          <a:xfrm rot="16200000">
            <a:off x="7776217" y="4933809"/>
            <a:ext cx="1613647" cy="512305"/>
          </a:xfrm>
          <a:prstGeom prst="rightArrow">
            <a:avLst/>
          </a:prstGeom>
          <a:gradFill flip="none" rotWithShape="1">
            <a:gsLst>
              <a:gs pos="5000">
                <a:schemeClr val="bg1"/>
              </a:gs>
              <a:gs pos="95000">
                <a:schemeClr val="accent1"/>
              </a:gs>
            </a:gsLst>
            <a:lin ang="0" scaled="0"/>
            <a:tileRect/>
          </a:gra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839193" y="5247239"/>
            <a:ext cx="176604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>
                <a:solidFill>
                  <a:schemeClr val="accent1"/>
                </a:solidFill>
                <a:latin typeface="+mj-lt"/>
              </a:rPr>
              <a:t>Less</a:t>
            </a:r>
            <a:r>
              <a:rPr lang="en-US" sz="1700" dirty="0">
                <a:latin typeface="+mj-lt"/>
              </a:rPr>
              <a:t> about electrons, semiconductors…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839193" y="4345790"/>
            <a:ext cx="176604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>
                <a:solidFill>
                  <a:schemeClr val="accent1"/>
                </a:solidFill>
                <a:latin typeface="+mj-lt"/>
              </a:rPr>
              <a:t>More </a:t>
            </a:r>
            <a:r>
              <a:rPr lang="en-US" sz="1700" dirty="0">
                <a:latin typeface="+mj-lt"/>
              </a:rPr>
              <a:t>about voltages, wires and transistors…</a:t>
            </a:r>
          </a:p>
          <a:p>
            <a:endParaRPr lang="en-US" sz="1700" dirty="0">
              <a:latin typeface="+mj-lt"/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678297" cy="1325563"/>
          </a:xfrm>
        </p:spPr>
        <p:txBody>
          <a:bodyPr/>
          <a:lstStyle/>
          <a:p>
            <a:r>
              <a:rPr lang="en-US" dirty="0"/>
              <a:t>Layers of Abstraction in CS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3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55700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8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2" grpId="0" animBg="1"/>
      <p:bldP spid="16" grpId="0" animBg="1"/>
      <p:bldP spid="17" grpId="0"/>
      <p:bldP spid="45" grpId="0" animBg="1"/>
      <p:bldP spid="46" grpId="0"/>
      <p:bldP spid="4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Reminder: MOSFET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45021"/>
            <a:ext cx="10515599" cy="1084873"/>
          </a:xfrm>
        </p:spPr>
        <p:txBody>
          <a:bodyPr>
            <a:noAutofit/>
          </a:bodyPr>
          <a:lstStyle/>
          <a:p>
            <a:pPr marL="342900" indent="-342900">
              <a:buFont typeface="Courier New" pitchFamily="49" charset="0"/>
              <a:buChar char="o"/>
            </a:pPr>
            <a:r>
              <a:rPr lang="en-US" sz="2000" dirty="0"/>
              <a:t>The metal-oxide-semiconductor field-effect transistor (MOSFET, </a:t>
            </a:r>
            <a:r>
              <a:rPr lang="ru-RU" sz="2000" i="1" dirty="0"/>
              <a:t>«МОП-транзистор»</a:t>
            </a:r>
            <a:r>
              <a:rPr lang="en-US" sz="2000" dirty="0"/>
              <a:t>) acts as a voltage-controlled switch with three terminals: </a:t>
            </a:r>
            <a:r>
              <a:rPr lang="en-US" sz="2000" b="1" dirty="0">
                <a:solidFill>
                  <a:schemeClr val="accent1"/>
                </a:solidFill>
              </a:rPr>
              <a:t>source</a:t>
            </a:r>
            <a:r>
              <a:rPr lang="en-US" sz="2000" dirty="0"/>
              <a:t>, </a:t>
            </a:r>
            <a:r>
              <a:rPr lang="en-US" sz="2000" b="1" dirty="0">
                <a:solidFill>
                  <a:schemeClr val="accent1"/>
                </a:solidFill>
              </a:rPr>
              <a:t>drain</a:t>
            </a:r>
            <a:r>
              <a:rPr lang="en-US" sz="2000" dirty="0"/>
              <a:t>, and </a:t>
            </a:r>
            <a:r>
              <a:rPr lang="en-US" sz="2000" b="1" dirty="0">
                <a:solidFill>
                  <a:schemeClr val="accent1"/>
                </a:solidFill>
              </a:rPr>
              <a:t>gate</a:t>
            </a:r>
          </a:p>
          <a:p>
            <a:pPr marL="342900" indent="-342900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000" dirty="0"/>
              <a:t>There are two variations of the MOSFET: the </a:t>
            </a:r>
            <a:r>
              <a:rPr lang="en-US" sz="2000" i="1" dirty="0"/>
              <a:t>n</a:t>
            </a:r>
            <a:r>
              <a:rPr lang="en-US" sz="2000" dirty="0"/>
              <a:t>-channel 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</a:rPr>
              <a:t>(this slide)</a:t>
            </a:r>
            <a:r>
              <a:rPr lang="en-US" sz="2000" dirty="0">
                <a:solidFill>
                  <a:schemeClr val="tx2"/>
                </a:solidFill>
              </a:rPr>
              <a:t> </a:t>
            </a:r>
            <a:r>
              <a:rPr lang="en-US" sz="2000" dirty="0"/>
              <a:t>and the </a:t>
            </a:r>
            <a:r>
              <a:rPr lang="en-US" sz="2000" i="1" dirty="0"/>
              <a:t>p</a:t>
            </a:r>
            <a:r>
              <a:rPr lang="en-US" sz="2000" dirty="0"/>
              <a:t>-channel</a:t>
            </a:r>
          </a:p>
        </p:txBody>
      </p:sp>
      <p:grpSp>
        <p:nvGrpSpPr>
          <p:cNvPr id="46" name="Group 45"/>
          <p:cNvGrpSpPr/>
          <p:nvPr/>
        </p:nvGrpSpPr>
        <p:grpSpPr>
          <a:xfrm>
            <a:off x="2982411" y="2734140"/>
            <a:ext cx="5905542" cy="3520440"/>
            <a:chOff x="1458411" y="2651760"/>
            <a:chExt cx="5905542" cy="3520440"/>
          </a:xfrm>
        </p:grpSpPr>
        <p:grpSp>
          <p:nvGrpSpPr>
            <p:cNvPr id="13" name="Group 12"/>
            <p:cNvGrpSpPr/>
            <p:nvPr/>
          </p:nvGrpSpPr>
          <p:grpSpPr>
            <a:xfrm>
              <a:off x="1458411" y="3649980"/>
              <a:ext cx="5905542" cy="2024701"/>
              <a:chOff x="1458411" y="2887980"/>
              <a:chExt cx="5905542" cy="2024701"/>
            </a:xfrm>
          </p:grpSpPr>
          <p:sp>
            <p:nvSpPr>
              <p:cNvPr id="12" name="Rectangle 11"/>
              <p:cNvSpPr/>
              <p:nvPr/>
            </p:nvSpPr>
            <p:spPr bwMode="auto">
              <a:xfrm>
                <a:off x="3871297" y="2887981"/>
                <a:ext cx="1099595" cy="751487"/>
              </a:xfrm>
              <a:prstGeom prst="rect">
                <a:avLst/>
              </a:prstGeom>
              <a:ln>
                <a:headEnd type="none" w="sm" len="sm"/>
                <a:tailEnd type="none" w="sm" len="sm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 bwMode="auto">
              <a:xfrm>
                <a:off x="2268640" y="2887980"/>
                <a:ext cx="1099595" cy="751487"/>
              </a:xfrm>
              <a:prstGeom prst="rect">
                <a:avLst/>
              </a:prstGeom>
              <a:ln>
                <a:headEnd type="none" w="sm" len="sm"/>
                <a:tailEnd type="none" w="sm" len="sm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4" name="Rectangle 3"/>
              <p:cNvSpPr/>
              <p:nvPr/>
            </p:nvSpPr>
            <p:spPr bwMode="auto">
              <a:xfrm>
                <a:off x="1458411" y="3639468"/>
                <a:ext cx="5905542" cy="1273213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accent4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5" name="Rectangle 4"/>
              <p:cNvSpPr/>
              <p:nvPr/>
            </p:nvSpPr>
            <p:spPr bwMode="auto">
              <a:xfrm>
                <a:off x="2268640" y="3639467"/>
                <a:ext cx="1099595" cy="601885"/>
              </a:xfrm>
              <a:prstGeom prst="rect">
                <a:avLst/>
              </a:prstGeom>
              <a:ln>
                <a:headEnd type="none" w="sm" len="sm"/>
                <a:tailEnd type="none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 bwMode="auto">
              <a:xfrm>
                <a:off x="1458411" y="3176479"/>
                <a:ext cx="1064870" cy="462988"/>
              </a:xfrm>
              <a:prstGeom prst="rect">
                <a:avLst/>
              </a:prstGeom>
              <a:pattFill prst="wdUpDiag">
                <a:fgClr>
                  <a:schemeClr val="tx2">
                    <a:lumMod val="75000"/>
                  </a:schemeClr>
                </a:fgClr>
                <a:bgClr>
                  <a:schemeClr val="bg1"/>
                </a:bgClr>
              </a:pattFill>
              <a:ln w="19050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 bwMode="auto">
              <a:xfrm>
                <a:off x="5451679" y="2887981"/>
                <a:ext cx="1099595" cy="751487"/>
              </a:xfrm>
              <a:prstGeom prst="rect">
                <a:avLst/>
              </a:prstGeom>
              <a:ln>
                <a:headEnd type="none" w="sm" len="sm"/>
                <a:tailEnd type="none" w="sm" len="sm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 bwMode="auto">
              <a:xfrm>
                <a:off x="6299083" y="3176479"/>
                <a:ext cx="1064870" cy="462988"/>
              </a:xfrm>
              <a:prstGeom prst="rect">
                <a:avLst/>
              </a:prstGeom>
              <a:pattFill prst="wdUpDiag">
                <a:fgClr>
                  <a:schemeClr val="tx2">
                    <a:lumMod val="75000"/>
                  </a:schemeClr>
                </a:fgClr>
                <a:bgClr>
                  <a:schemeClr val="bg1"/>
                </a:bgClr>
              </a:pattFill>
              <a:ln w="19050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 bwMode="auto">
              <a:xfrm>
                <a:off x="3124201" y="3176479"/>
                <a:ext cx="2593788" cy="462988"/>
              </a:xfrm>
              <a:prstGeom prst="rect">
                <a:avLst/>
              </a:prstGeom>
              <a:pattFill prst="wdUpDiag">
                <a:fgClr>
                  <a:schemeClr val="tx2">
                    <a:lumMod val="75000"/>
                  </a:schemeClr>
                </a:fgClr>
                <a:bgClr>
                  <a:schemeClr val="bg1"/>
                </a:bgClr>
              </a:pattFill>
              <a:ln w="19050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6" name="Rectangle 5"/>
              <p:cNvSpPr/>
              <p:nvPr/>
            </p:nvSpPr>
            <p:spPr bwMode="auto">
              <a:xfrm>
                <a:off x="5451679" y="3639467"/>
                <a:ext cx="1099595" cy="601885"/>
              </a:xfrm>
              <a:prstGeom prst="rect">
                <a:avLst/>
              </a:prstGeom>
              <a:ln>
                <a:headEnd type="none" w="sm" len="sm"/>
                <a:tailEnd type="none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</p:grpSp>
        <p:cxnSp>
          <p:nvCxnSpPr>
            <p:cNvPr id="15" name="Straight Connector 14"/>
            <p:cNvCxnSpPr>
              <a:stCxn id="10" idx="0"/>
            </p:cNvCxnSpPr>
            <p:nvPr/>
          </p:nvCxnSpPr>
          <p:spPr bwMode="auto">
            <a:xfrm flipH="1" flipV="1">
              <a:off x="2818437" y="3048000"/>
              <a:ext cx="1" cy="601980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7" name="Straight Connector 16"/>
            <p:cNvCxnSpPr>
              <a:stCxn id="12" idx="0"/>
            </p:cNvCxnSpPr>
            <p:nvPr/>
          </p:nvCxnSpPr>
          <p:spPr bwMode="auto">
            <a:xfrm flipV="1">
              <a:off x="4421095" y="3116580"/>
              <a:ext cx="0" cy="533401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9" name="Straight Connector 18"/>
            <p:cNvCxnSpPr>
              <a:stCxn id="11" idx="0"/>
            </p:cNvCxnSpPr>
            <p:nvPr/>
          </p:nvCxnSpPr>
          <p:spPr bwMode="auto">
            <a:xfrm flipH="1" flipV="1">
              <a:off x="6001476" y="3116580"/>
              <a:ext cx="1" cy="533401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21" name="Straight Connector 20"/>
            <p:cNvCxnSpPr>
              <a:stCxn id="4" idx="2"/>
            </p:cNvCxnSpPr>
            <p:nvPr/>
          </p:nvCxnSpPr>
          <p:spPr bwMode="auto">
            <a:xfrm>
              <a:off x="4411182" y="5674681"/>
              <a:ext cx="0" cy="497519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sp>
          <p:nvSpPr>
            <p:cNvPr id="22" name="TextBox 21"/>
            <p:cNvSpPr txBox="1"/>
            <p:nvPr/>
          </p:nvSpPr>
          <p:spPr>
            <a:xfrm>
              <a:off x="2393385" y="2651760"/>
              <a:ext cx="88620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j-lt"/>
                </a:rPr>
                <a:t>Source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102722" y="2651760"/>
              <a:ext cx="68929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j-lt"/>
                </a:rPr>
                <a:t>Gate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662177" y="2651760"/>
              <a:ext cx="74969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j-lt"/>
                </a:rPr>
                <a:t>Drain</a:t>
              </a:r>
            </a:p>
          </p:txBody>
        </p:sp>
      </p:grpSp>
      <p:sp>
        <p:nvSpPr>
          <p:cNvPr id="27" name="Oval 26"/>
          <p:cNvSpPr/>
          <p:nvPr/>
        </p:nvSpPr>
        <p:spPr bwMode="auto">
          <a:xfrm>
            <a:off x="6987821" y="5416380"/>
            <a:ext cx="152400" cy="152400"/>
          </a:xfrm>
          <a:prstGeom prst="ellipse">
            <a:avLst/>
          </a:prstGeom>
          <a:ln>
            <a:solidFill>
              <a:srgbClr val="FF4F25"/>
            </a:solidFill>
            <a:headEnd type="none" w="sm" len="sm"/>
            <a:tailEnd type="none" w="sm" len="sm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0" tIns="0" rIns="0" bIns="18288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>
                <a:latin typeface="+mj-lt"/>
                <a:cs typeface="Arial" pitchFamily="34" charset="0"/>
              </a:rPr>
              <a:t>+</a:t>
            </a:r>
          </a:p>
        </p:txBody>
      </p:sp>
      <p:sp>
        <p:nvSpPr>
          <p:cNvPr id="29" name="Oval 28"/>
          <p:cNvSpPr/>
          <p:nvPr/>
        </p:nvSpPr>
        <p:spPr bwMode="auto">
          <a:xfrm>
            <a:off x="4572001" y="4767156"/>
            <a:ext cx="152400" cy="152400"/>
          </a:xfrm>
          <a:prstGeom prst="ellipse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0" tIns="0" rIns="0" bIns="27432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>
                <a:latin typeface="+mj-lt"/>
                <a:cs typeface="Arial" pitchFamily="34" charset="0"/>
              </a:rPr>
              <a:t>-</a:t>
            </a:r>
          </a:p>
        </p:txBody>
      </p:sp>
      <p:sp>
        <p:nvSpPr>
          <p:cNvPr id="31" name="Oval 30"/>
          <p:cNvSpPr/>
          <p:nvPr/>
        </p:nvSpPr>
        <p:spPr bwMode="auto">
          <a:xfrm>
            <a:off x="3894881" y="4614756"/>
            <a:ext cx="152400" cy="152400"/>
          </a:xfrm>
          <a:prstGeom prst="ellipse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0" tIns="0" rIns="0" bIns="27432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>
                <a:latin typeface="+mj-lt"/>
                <a:cs typeface="Arial" pitchFamily="34" charset="0"/>
              </a:rPr>
              <a:t>-</a:t>
            </a:r>
          </a:p>
        </p:txBody>
      </p:sp>
      <p:sp>
        <p:nvSpPr>
          <p:cNvPr id="32" name="Oval 31"/>
          <p:cNvSpPr/>
          <p:nvPr/>
        </p:nvSpPr>
        <p:spPr bwMode="auto">
          <a:xfrm>
            <a:off x="4266238" y="4550748"/>
            <a:ext cx="152400" cy="152400"/>
          </a:xfrm>
          <a:prstGeom prst="ellipse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0" tIns="0" rIns="0" bIns="27432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>
                <a:latin typeface="+mj-lt"/>
                <a:cs typeface="Arial" pitchFamily="34" charset="0"/>
              </a:rPr>
              <a:t>-</a:t>
            </a:r>
          </a:p>
        </p:txBody>
      </p:sp>
      <p:sp>
        <p:nvSpPr>
          <p:cNvPr id="35" name="Oval 34"/>
          <p:cNvSpPr/>
          <p:nvPr/>
        </p:nvSpPr>
        <p:spPr bwMode="auto">
          <a:xfrm>
            <a:off x="4887909" y="5467180"/>
            <a:ext cx="152400" cy="152400"/>
          </a:xfrm>
          <a:prstGeom prst="ellipse">
            <a:avLst/>
          </a:prstGeom>
          <a:ln>
            <a:solidFill>
              <a:srgbClr val="FF4F25"/>
            </a:solidFill>
            <a:headEnd type="none" w="sm" len="sm"/>
            <a:tailEnd type="none" w="sm" len="sm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0" tIns="0" rIns="0" bIns="18288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>
                <a:latin typeface="+mj-lt"/>
                <a:cs typeface="Arial" pitchFamily="34" charset="0"/>
              </a:rPr>
              <a:t>+</a:t>
            </a:r>
          </a:p>
        </p:txBody>
      </p:sp>
      <p:sp>
        <p:nvSpPr>
          <p:cNvPr id="36" name="Oval 35"/>
          <p:cNvSpPr/>
          <p:nvPr/>
        </p:nvSpPr>
        <p:spPr bwMode="auto">
          <a:xfrm>
            <a:off x="7783469" y="5314780"/>
            <a:ext cx="152400" cy="152400"/>
          </a:xfrm>
          <a:prstGeom prst="ellipse">
            <a:avLst/>
          </a:prstGeom>
          <a:ln>
            <a:solidFill>
              <a:srgbClr val="FF4F25"/>
            </a:solidFill>
            <a:headEnd type="none" w="sm" len="sm"/>
            <a:tailEnd type="none" w="sm" len="sm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0" tIns="0" rIns="0" bIns="18288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>
                <a:latin typeface="+mj-lt"/>
                <a:cs typeface="Arial" pitchFamily="34" charset="0"/>
              </a:rPr>
              <a:t>+</a:t>
            </a:r>
          </a:p>
        </p:txBody>
      </p:sp>
      <p:sp>
        <p:nvSpPr>
          <p:cNvPr id="37" name="Oval 36"/>
          <p:cNvSpPr/>
          <p:nvPr/>
        </p:nvSpPr>
        <p:spPr bwMode="auto">
          <a:xfrm>
            <a:off x="3742481" y="5393012"/>
            <a:ext cx="152400" cy="152400"/>
          </a:xfrm>
          <a:prstGeom prst="ellipse">
            <a:avLst/>
          </a:prstGeom>
          <a:ln>
            <a:solidFill>
              <a:srgbClr val="FF4F25"/>
            </a:solidFill>
            <a:headEnd type="none" w="sm" len="sm"/>
            <a:tailEnd type="none" w="sm" len="sm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0" tIns="0" rIns="0" bIns="18288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>
                <a:latin typeface="+mj-lt"/>
                <a:cs typeface="Arial" pitchFamily="34" charset="0"/>
              </a:rPr>
              <a:t>+</a:t>
            </a:r>
          </a:p>
        </p:txBody>
      </p:sp>
      <p:sp>
        <p:nvSpPr>
          <p:cNvPr id="38" name="Oval 37"/>
          <p:cNvSpPr/>
          <p:nvPr/>
        </p:nvSpPr>
        <p:spPr bwMode="auto">
          <a:xfrm>
            <a:off x="7787097" y="4841070"/>
            <a:ext cx="152400" cy="152400"/>
          </a:xfrm>
          <a:prstGeom prst="ellipse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0" tIns="0" rIns="0" bIns="27432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>
                <a:latin typeface="+mj-lt"/>
                <a:cs typeface="Arial" pitchFamily="34" charset="0"/>
              </a:rPr>
              <a:t>-</a:t>
            </a:r>
          </a:p>
        </p:txBody>
      </p:sp>
      <p:sp>
        <p:nvSpPr>
          <p:cNvPr id="39" name="Oval 38"/>
          <p:cNvSpPr/>
          <p:nvPr/>
        </p:nvSpPr>
        <p:spPr bwMode="auto">
          <a:xfrm>
            <a:off x="7109977" y="4688670"/>
            <a:ext cx="152400" cy="152400"/>
          </a:xfrm>
          <a:prstGeom prst="ellipse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0" tIns="0" rIns="0" bIns="27432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>
                <a:latin typeface="+mj-lt"/>
                <a:cs typeface="Arial" pitchFamily="34" charset="0"/>
              </a:rPr>
              <a:t>-</a:t>
            </a:r>
          </a:p>
        </p:txBody>
      </p:sp>
      <p:sp>
        <p:nvSpPr>
          <p:cNvPr id="40" name="Oval 39"/>
          <p:cNvSpPr/>
          <p:nvPr/>
        </p:nvSpPr>
        <p:spPr bwMode="auto">
          <a:xfrm>
            <a:off x="7481334" y="4624662"/>
            <a:ext cx="152400" cy="152400"/>
          </a:xfrm>
          <a:prstGeom prst="ellipse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0" tIns="0" rIns="0" bIns="27432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>
                <a:latin typeface="+mj-lt"/>
                <a:cs typeface="Arial" pitchFamily="34" charset="0"/>
              </a:rPr>
              <a:t>-</a:t>
            </a:r>
          </a:p>
        </p:txBody>
      </p:sp>
      <p:sp>
        <p:nvSpPr>
          <p:cNvPr id="42" name="Line Callout 2 (No Border) 41"/>
          <p:cNvSpPr/>
          <p:nvPr/>
        </p:nvSpPr>
        <p:spPr>
          <a:xfrm>
            <a:off x="8440570" y="2786002"/>
            <a:ext cx="876151" cy="412959"/>
          </a:xfrm>
          <a:prstGeom prst="callout2">
            <a:avLst>
              <a:gd name="adj1" fmla="val 54267"/>
              <a:gd name="adj2" fmla="val 1970"/>
              <a:gd name="adj3" fmla="val 80304"/>
              <a:gd name="adj4" fmla="val -18194"/>
              <a:gd name="adj5" fmla="val 202620"/>
              <a:gd name="adj6" fmla="val -44722"/>
            </a:avLst>
          </a:prstGeom>
          <a:noFill/>
          <a:ln w="6350">
            <a:solidFill>
              <a:schemeClr val="tx1"/>
            </a:solidFill>
            <a:prstDash val="dash"/>
            <a:tailEnd type="stealth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15888" indent="-115888"/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Metal</a:t>
            </a:r>
          </a:p>
        </p:txBody>
      </p:sp>
      <p:sp>
        <p:nvSpPr>
          <p:cNvPr id="43" name="Line Callout 2 (No Border) 42"/>
          <p:cNvSpPr/>
          <p:nvPr/>
        </p:nvSpPr>
        <p:spPr>
          <a:xfrm>
            <a:off x="8878644" y="3306971"/>
            <a:ext cx="1433756" cy="412959"/>
          </a:xfrm>
          <a:prstGeom prst="callout2">
            <a:avLst>
              <a:gd name="adj1" fmla="val 54267"/>
              <a:gd name="adj2" fmla="val 1970"/>
              <a:gd name="adj3" fmla="val 85225"/>
              <a:gd name="adj4" fmla="val -12525"/>
              <a:gd name="adj5" fmla="val 165716"/>
              <a:gd name="adj6" fmla="val -24172"/>
            </a:avLst>
          </a:prstGeom>
          <a:noFill/>
          <a:ln w="6350">
            <a:solidFill>
              <a:schemeClr val="tx1"/>
            </a:solidFill>
            <a:prstDash val="dash"/>
            <a:tailEnd type="stealth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Oxide layer</a:t>
            </a:r>
          </a:p>
        </p:txBody>
      </p:sp>
      <p:sp>
        <p:nvSpPr>
          <p:cNvPr id="44" name="Line Callout 2 (No Border) 43"/>
          <p:cNvSpPr/>
          <p:nvPr/>
        </p:nvSpPr>
        <p:spPr>
          <a:xfrm>
            <a:off x="9071684" y="4570583"/>
            <a:ext cx="1697916" cy="412959"/>
          </a:xfrm>
          <a:prstGeom prst="callout2">
            <a:avLst>
              <a:gd name="adj1" fmla="val 118234"/>
              <a:gd name="adj2" fmla="val 773"/>
              <a:gd name="adj3" fmla="val 163955"/>
              <a:gd name="adj4" fmla="val -4132"/>
              <a:gd name="adj5" fmla="val 195239"/>
              <a:gd name="adj6" fmla="val -18188"/>
            </a:avLst>
          </a:prstGeom>
          <a:noFill/>
          <a:ln w="6350">
            <a:solidFill>
              <a:schemeClr val="tx1"/>
            </a:solidFill>
            <a:prstDash val="dash"/>
            <a:tailEnd type="stealth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P-type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semiconductor</a:t>
            </a:r>
          </a:p>
        </p:txBody>
      </p:sp>
      <p:sp>
        <p:nvSpPr>
          <p:cNvPr id="45" name="Line Callout 2 (No Border) 44"/>
          <p:cNvSpPr/>
          <p:nvPr/>
        </p:nvSpPr>
        <p:spPr>
          <a:xfrm flipH="1">
            <a:off x="1134292" y="4612725"/>
            <a:ext cx="1697916" cy="412959"/>
          </a:xfrm>
          <a:prstGeom prst="callout2">
            <a:avLst>
              <a:gd name="adj1" fmla="val 86250"/>
              <a:gd name="adj2" fmla="val -2817"/>
              <a:gd name="adj3" fmla="val 87686"/>
              <a:gd name="adj4" fmla="val -26272"/>
              <a:gd name="adj5" fmla="val 75370"/>
              <a:gd name="adj6" fmla="val -64597"/>
            </a:avLst>
          </a:prstGeom>
          <a:noFill/>
          <a:ln w="6350">
            <a:solidFill>
              <a:schemeClr val="tx1"/>
            </a:solidFill>
            <a:prstDash val="dash"/>
            <a:tailEnd type="stealth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N-type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semiconductor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4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4749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Reminder: N and P-type MOSFET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0154306"/>
              </p:ext>
            </p:extLst>
          </p:nvPr>
        </p:nvGraphicFramePr>
        <p:xfrm>
          <a:off x="4827935" y="1874749"/>
          <a:ext cx="5351928" cy="1732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11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28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79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986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j-lt"/>
                        </a:rPr>
                        <a:t>Gate</a:t>
                      </a:r>
                    </a:p>
                  </a:txBody>
                  <a:tcPr marL="80279" marR="80279" marT="40139" marB="401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j-lt"/>
                        </a:rPr>
                        <a:t>State</a:t>
                      </a:r>
                    </a:p>
                  </a:txBody>
                  <a:tcPr marL="80279" marR="80279" marT="40139" marB="401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j-lt"/>
                        </a:rPr>
                        <a:t>Input (Source)</a:t>
                      </a:r>
                    </a:p>
                  </a:txBody>
                  <a:tcPr marL="80279" marR="80279" marT="40139" marB="401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j-lt"/>
                        </a:rPr>
                        <a:t>Output (Drain)</a:t>
                      </a:r>
                    </a:p>
                  </a:txBody>
                  <a:tcPr marL="80279" marR="80279" marT="40139" marB="40139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116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+mj-lt"/>
                          <a:cs typeface="Consolas" pitchFamily="49" charset="0"/>
                        </a:rPr>
                        <a:t>1</a:t>
                      </a:r>
                    </a:p>
                  </a:txBody>
                  <a:tcPr marL="80279" marR="80279" marT="40139" marB="40139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j-lt"/>
                        </a:rPr>
                        <a:t>On</a:t>
                      </a:r>
                    </a:p>
                    <a:p>
                      <a:pPr algn="ctr"/>
                      <a:r>
                        <a:rPr lang="en-US" sz="100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(conduct)</a:t>
                      </a:r>
                    </a:p>
                  </a:txBody>
                  <a:tcPr marL="80279" marR="80279" marT="40139" marB="40139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>
                          <a:solidFill>
                            <a:schemeClr val="accent1"/>
                          </a:solidFill>
                          <a:latin typeface="+mj-lt"/>
                          <a:ea typeface="+mn-ea"/>
                          <a:cs typeface="Consolas" pitchFamily="49" charset="0"/>
                        </a:rPr>
                        <a:t>0</a:t>
                      </a:r>
                    </a:p>
                  </a:txBody>
                  <a:tcPr marL="80279" marR="80279" marT="40139" marB="40139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>
                          <a:solidFill>
                            <a:schemeClr val="accent1"/>
                          </a:solidFill>
                          <a:latin typeface="+mj-lt"/>
                          <a:ea typeface="+mn-ea"/>
                          <a:cs typeface="Consolas" pitchFamily="49" charset="0"/>
                        </a:rPr>
                        <a:t>0</a:t>
                      </a:r>
                    </a:p>
                  </a:txBody>
                  <a:tcPr marL="80279" marR="80279" marT="40139" marB="40139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11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FF0000"/>
                          </a:solidFill>
                          <a:latin typeface="+mj-lt"/>
                          <a:ea typeface="+mn-ea"/>
                          <a:cs typeface="Consolas" pitchFamily="49" charset="0"/>
                        </a:rPr>
                        <a:t>1</a:t>
                      </a:r>
                    </a:p>
                  </a:txBody>
                  <a:tcPr marL="80279" marR="80279" marT="40139" marB="401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+mj-lt"/>
                        </a:rPr>
                        <a:t>weak </a:t>
                      </a:r>
                      <a:r>
                        <a:rPr lang="en-US" sz="1600" kern="1200" dirty="0">
                          <a:solidFill>
                            <a:srgbClr val="FF0000"/>
                          </a:solidFill>
                          <a:latin typeface="+mj-lt"/>
                          <a:ea typeface="+mn-ea"/>
                          <a:cs typeface="Consolas" pitchFamily="49" charset="0"/>
                        </a:rPr>
                        <a:t>1</a:t>
                      </a:r>
                    </a:p>
                  </a:txBody>
                  <a:tcPr marL="80279" marR="80279" marT="40139" marB="40139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404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chemeClr val="accent1"/>
                          </a:solidFill>
                          <a:latin typeface="+mj-lt"/>
                          <a:ea typeface="+mn-ea"/>
                          <a:cs typeface="Consolas" pitchFamily="49" charset="0"/>
                        </a:rPr>
                        <a:t>0</a:t>
                      </a:r>
                    </a:p>
                    <a:p>
                      <a:pPr algn="ctr"/>
                      <a:r>
                        <a:rPr lang="en-US" sz="1000" dirty="0">
                          <a:latin typeface="+mj-lt"/>
                        </a:rPr>
                        <a:t>(any other</a:t>
                      </a:r>
                      <a:r>
                        <a:rPr lang="en-US" sz="1000" baseline="0" dirty="0">
                          <a:latin typeface="+mj-lt"/>
                        </a:rPr>
                        <a:t> value than 1)</a:t>
                      </a:r>
                      <a:endParaRPr lang="en-US" sz="1000" dirty="0">
                        <a:latin typeface="+mj-lt"/>
                      </a:endParaRPr>
                    </a:p>
                  </a:txBody>
                  <a:tcPr marL="80279" marR="80279" marT="40139" marB="401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j-lt"/>
                        </a:rPr>
                        <a:t>Off</a:t>
                      </a:r>
                    </a:p>
                    <a:p>
                      <a:pPr algn="ctr"/>
                      <a:r>
                        <a:rPr lang="en-US" sz="1000" dirty="0">
                          <a:latin typeface="+mj-lt"/>
                        </a:rPr>
                        <a:t>(not conduct)</a:t>
                      </a:r>
                    </a:p>
                  </a:txBody>
                  <a:tcPr marL="80279" marR="80279" marT="40139" marB="401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j-lt"/>
                        </a:rPr>
                        <a:t>any</a:t>
                      </a:r>
                    </a:p>
                  </a:txBody>
                  <a:tcPr marL="80279" marR="80279" marT="40139" marB="401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j-lt"/>
                        </a:rPr>
                        <a:t>Z</a:t>
                      </a:r>
                    </a:p>
                  </a:txBody>
                  <a:tcPr marL="80279" marR="80279" marT="40139" marB="40139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35" name="Group 34"/>
          <p:cNvGrpSpPr/>
          <p:nvPr/>
        </p:nvGrpSpPr>
        <p:grpSpPr>
          <a:xfrm>
            <a:off x="2344475" y="1864179"/>
            <a:ext cx="1546071" cy="1809343"/>
            <a:chOff x="9074875" y="3172029"/>
            <a:chExt cx="1546071" cy="1809343"/>
          </a:xfrm>
        </p:grpSpPr>
        <p:grpSp>
          <p:nvGrpSpPr>
            <p:cNvPr id="23" name="Group 22"/>
            <p:cNvGrpSpPr/>
            <p:nvPr/>
          </p:nvGrpSpPr>
          <p:grpSpPr>
            <a:xfrm>
              <a:off x="9640644" y="3544044"/>
              <a:ext cx="620358" cy="1129551"/>
              <a:chOff x="8127402" y="3544048"/>
              <a:chExt cx="620358" cy="1129551"/>
            </a:xfrm>
          </p:grpSpPr>
          <p:cxnSp>
            <p:nvCxnSpPr>
              <p:cNvPr id="24" name="Straight Connector 23"/>
              <p:cNvCxnSpPr/>
              <p:nvPr/>
            </p:nvCxnSpPr>
            <p:spPr bwMode="auto">
              <a:xfrm>
                <a:off x="8606118" y="3920565"/>
                <a:ext cx="0" cy="376517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25" name="Straight Connector 24"/>
              <p:cNvCxnSpPr/>
              <p:nvPr/>
            </p:nvCxnSpPr>
            <p:spPr bwMode="auto">
              <a:xfrm>
                <a:off x="8606118" y="3920565"/>
                <a:ext cx="141642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26" name="Straight Connector 25"/>
              <p:cNvCxnSpPr/>
              <p:nvPr/>
            </p:nvCxnSpPr>
            <p:spPr bwMode="auto">
              <a:xfrm>
                <a:off x="8606118" y="4297082"/>
                <a:ext cx="141642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27" name="Straight Connector 26"/>
              <p:cNvCxnSpPr/>
              <p:nvPr/>
            </p:nvCxnSpPr>
            <p:spPr bwMode="auto">
              <a:xfrm>
                <a:off x="8747760" y="3544048"/>
                <a:ext cx="0" cy="376517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28" name="Straight Connector 27"/>
              <p:cNvCxnSpPr/>
              <p:nvPr/>
            </p:nvCxnSpPr>
            <p:spPr bwMode="auto">
              <a:xfrm>
                <a:off x="8747760" y="4297082"/>
                <a:ext cx="0" cy="376517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29" name="Straight Connector 28"/>
              <p:cNvCxnSpPr/>
              <p:nvPr/>
            </p:nvCxnSpPr>
            <p:spPr bwMode="auto">
              <a:xfrm>
                <a:off x="8503920" y="3920564"/>
                <a:ext cx="0" cy="376517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30" name="Straight Connector 29"/>
              <p:cNvCxnSpPr/>
              <p:nvPr/>
            </p:nvCxnSpPr>
            <p:spPr bwMode="auto">
              <a:xfrm rot="5400000">
                <a:off x="8315661" y="3920565"/>
                <a:ext cx="0" cy="376517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  <p:sp>
          <p:nvSpPr>
            <p:cNvPr id="32" name="TextBox 31"/>
            <p:cNvSpPr txBox="1"/>
            <p:nvPr/>
          </p:nvSpPr>
          <p:spPr>
            <a:xfrm>
              <a:off x="9074875" y="3954935"/>
              <a:ext cx="5385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+mj-lt"/>
                </a:rPr>
                <a:t>Gate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9964834" y="3172029"/>
              <a:ext cx="5798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+mj-lt"/>
                </a:rPr>
                <a:t>Drain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9917292" y="4673595"/>
              <a:ext cx="70365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+mj-lt"/>
                </a:rPr>
                <a:t>Source</a:t>
              </a:r>
            </a:p>
          </p:txBody>
        </p:sp>
      </p:grpSp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210786"/>
              </p:ext>
            </p:extLst>
          </p:nvPr>
        </p:nvGraphicFramePr>
        <p:xfrm>
          <a:off x="4827935" y="4364445"/>
          <a:ext cx="5351928" cy="1732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11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28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79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986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j-lt"/>
                        </a:rPr>
                        <a:t>Gate</a:t>
                      </a:r>
                    </a:p>
                  </a:txBody>
                  <a:tcPr marL="80279" marR="80279" marT="40139" marB="401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j-lt"/>
                        </a:rPr>
                        <a:t>State</a:t>
                      </a:r>
                    </a:p>
                  </a:txBody>
                  <a:tcPr marL="80279" marR="80279" marT="40139" marB="401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j-lt"/>
                        </a:rPr>
                        <a:t>Input (Source)</a:t>
                      </a:r>
                    </a:p>
                  </a:txBody>
                  <a:tcPr marL="80279" marR="80279" marT="40139" marB="401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j-lt"/>
                        </a:rPr>
                        <a:t>Output (Drain)</a:t>
                      </a:r>
                    </a:p>
                  </a:txBody>
                  <a:tcPr marL="80279" marR="80279" marT="40139" marB="40139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116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accent1"/>
                          </a:solidFill>
                          <a:latin typeface="+mj-lt"/>
                          <a:ea typeface="+mn-ea"/>
                          <a:cs typeface="Consolas" pitchFamily="49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+mj-lt"/>
                        <a:cs typeface="Consolas" pitchFamily="49" charset="0"/>
                      </a:endParaRPr>
                    </a:p>
                  </a:txBody>
                  <a:tcPr marL="80279" marR="80279" marT="40139" marB="40139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j-lt"/>
                        </a:rPr>
                        <a:t>On</a:t>
                      </a:r>
                    </a:p>
                    <a:p>
                      <a:pPr algn="ctr"/>
                      <a:r>
                        <a:rPr lang="en-US" sz="100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(conduct)</a:t>
                      </a:r>
                    </a:p>
                  </a:txBody>
                  <a:tcPr marL="80279" marR="80279" marT="40139" marB="40139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chemeClr val="accent1"/>
                          </a:solidFill>
                          <a:latin typeface="+mj-lt"/>
                          <a:ea typeface="+mn-ea"/>
                          <a:cs typeface="Consolas" pitchFamily="49" charset="0"/>
                        </a:rPr>
                        <a:t>0</a:t>
                      </a:r>
                    </a:p>
                  </a:txBody>
                  <a:tcPr marL="80279" marR="80279" marT="40139" marB="40139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dirty="0">
                          <a:latin typeface="+mj-lt"/>
                        </a:rPr>
                        <a:t>weak </a:t>
                      </a:r>
                      <a:r>
                        <a:rPr lang="en-US" sz="1600" kern="1200" dirty="0">
                          <a:solidFill>
                            <a:schemeClr val="accent1"/>
                          </a:solidFill>
                          <a:latin typeface="+mj-lt"/>
                          <a:ea typeface="+mn-ea"/>
                          <a:cs typeface="Consolas" pitchFamily="49" charset="0"/>
                        </a:rPr>
                        <a:t>0</a:t>
                      </a:r>
                    </a:p>
                  </a:txBody>
                  <a:tcPr marL="80279" marR="80279" marT="40139" marB="40139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11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>
                          <a:solidFill>
                            <a:srgbClr val="FF0000"/>
                          </a:solidFill>
                          <a:latin typeface="+mj-lt"/>
                          <a:ea typeface="+mn-ea"/>
                          <a:cs typeface="Consolas" pitchFamily="49" charset="0"/>
                        </a:rPr>
                        <a:t>1</a:t>
                      </a:r>
                    </a:p>
                  </a:txBody>
                  <a:tcPr marL="80279" marR="80279" marT="40139" marB="401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FF0000"/>
                          </a:solidFill>
                          <a:latin typeface="+mj-lt"/>
                          <a:ea typeface="+mn-ea"/>
                          <a:cs typeface="Consolas" pitchFamily="49" charset="0"/>
                        </a:rPr>
                        <a:t>1</a:t>
                      </a:r>
                    </a:p>
                  </a:txBody>
                  <a:tcPr marL="80279" marR="80279" marT="40139" marB="40139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404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dirty="0">
                          <a:solidFill>
                            <a:srgbClr val="FF0000"/>
                          </a:solidFill>
                          <a:latin typeface="+mj-lt"/>
                          <a:cs typeface="Consolas" pitchFamily="49" charset="0"/>
                        </a:rPr>
                        <a:t>1</a:t>
                      </a:r>
                      <a:endParaRPr lang="en-US" sz="1600" kern="1200" dirty="0">
                        <a:solidFill>
                          <a:schemeClr val="accent1"/>
                        </a:solidFill>
                        <a:latin typeface="+mj-lt"/>
                        <a:ea typeface="+mn-ea"/>
                        <a:cs typeface="Consolas" pitchFamily="49" charset="0"/>
                      </a:endParaRPr>
                    </a:p>
                    <a:p>
                      <a:pPr algn="ctr"/>
                      <a:r>
                        <a:rPr lang="en-US" sz="1000" dirty="0">
                          <a:latin typeface="+mj-lt"/>
                        </a:rPr>
                        <a:t>(any other</a:t>
                      </a:r>
                      <a:r>
                        <a:rPr lang="en-US" sz="1000" baseline="0" dirty="0">
                          <a:latin typeface="+mj-lt"/>
                        </a:rPr>
                        <a:t> value than 0)</a:t>
                      </a:r>
                      <a:endParaRPr lang="en-US" sz="1000" dirty="0">
                        <a:latin typeface="+mj-lt"/>
                      </a:endParaRPr>
                    </a:p>
                  </a:txBody>
                  <a:tcPr marL="80279" marR="80279" marT="40139" marB="401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j-lt"/>
                        </a:rPr>
                        <a:t>Off</a:t>
                      </a:r>
                    </a:p>
                    <a:p>
                      <a:pPr algn="ctr"/>
                      <a:r>
                        <a:rPr lang="en-US" sz="1000" dirty="0">
                          <a:latin typeface="+mj-lt"/>
                        </a:rPr>
                        <a:t>(not conduct)</a:t>
                      </a:r>
                    </a:p>
                  </a:txBody>
                  <a:tcPr marL="80279" marR="80279" marT="40139" marB="401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j-lt"/>
                        </a:rPr>
                        <a:t>any</a:t>
                      </a:r>
                    </a:p>
                  </a:txBody>
                  <a:tcPr marL="80279" marR="80279" marT="40139" marB="401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j-lt"/>
                        </a:rPr>
                        <a:t>Z</a:t>
                      </a:r>
                    </a:p>
                  </a:txBody>
                  <a:tcPr marL="80279" marR="80279" marT="40139" marB="40139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53" name="Group 52"/>
          <p:cNvGrpSpPr/>
          <p:nvPr/>
        </p:nvGrpSpPr>
        <p:grpSpPr>
          <a:xfrm>
            <a:off x="2344475" y="4260472"/>
            <a:ext cx="1529135" cy="1800597"/>
            <a:chOff x="528918" y="4204587"/>
            <a:chExt cx="1529135" cy="1800597"/>
          </a:xfrm>
        </p:grpSpPr>
        <p:grpSp>
          <p:nvGrpSpPr>
            <p:cNvPr id="38" name="Group 37"/>
            <p:cNvGrpSpPr/>
            <p:nvPr/>
          </p:nvGrpSpPr>
          <p:grpSpPr>
            <a:xfrm>
              <a:off x="528918" y="4204587"/>
              <a:ext cx="1529135" cy="1800597"/>
              <a:chOff x="9074875" y="3209372"/>
              <a:chExt cx="1529135" cy="1800597"/>
            </a:xfrm>
          </p:grpSpPr>
          <p:grpSp>
            <p:nvGrpSpPr>
              <p:cNvPr id="39" name="Group 38"/>
              <p:cNvGrpSpPr/>
              <p:nvPr/>
            </p:nvGrpSpPr>
            <p:grpSpPr>
              <a:xfrm>
                <a:off x="9640644" y="3544044"/>
                <a:ext cx="620358" cy="1129551"/>
                <a:chOff x="8127402" y="3544048"/>
                <a:chExt cx="620358" cy="1129551"/>
              </a:xfrm>
            </p:grpSpPr>
            <p:cxnSp>
              <p:nvCxnSpPr>
                <p:cNvPr id="43" name="Straight Connector 42"/>
                <p:cNvCxnSpPr/>
                <p:nvPr/>
              </p:nvCxnSpPr>
              <p:spPr bwMode="auto">
                <a:xfrm>
                  <a:off x="8606118" y="3920565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44" name="Straight Connector 43"/>
                <p:cNvCxnSpPr/>
                <p:nvPr/>
              </p:nvCxnSpPr>
              <p:spPr bwMode="auto">
                <a:xfrm>
                  <a:off x="8606118" y="3920565"/>
                  <a:ext cx="141642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45" name="Straight Connector 44"/>
                <p:cNvCxnSpPr/>
                <p:nvPr/>
              </p:nvCxnSpPr>
              <p:spPr bwMode="auto">
                <a:xfrm>
                  <a:off x="8606118" y="4297082"/>
                  <a:ext cx="141642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46" name="Straight Connector 45"/>
                <p:cNvCxnSpPr/>
                <p:nvPr/>
              </p:nvCxnSpPr>
              <p:spPr bwMode="auto">
                <a:xfrm>
                  <a:off x="8747760" y="3544048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47" name="Straight Connector 46"/>
                <p:cNvCxnSpPr/>
                <p:nvPr/>
              </p:nvCxnSpPr>
              <p:spPr bwMode="auto">
                <a:xfrm>
                  <a:off x="8747760" y="4297082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48" name="Straight Connector 47"/>
                <p:cNvCxnSpPr/>
                <p:nvPr/>
              </p:nvCxnSpPr>
              <p:spPr bwMode="auto">
                <a:xfrm>
                  <a:off x="8503920" y="3920564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49" name="Straight Connector 48"/>
                <p:cNvCxnSpPr/>
                <p:nvPr/>
              </p:nvCxnSpPr>
              <p:spPr bwMode="auto">
                <a:xfrm rot="5400000">
                  <a:off x="8315661" y="3920565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</p:grpSp>
          <p:sp>
            <p:nvSpPr>
              <p:cNvPr id="40" name="TextBox 39"/>
              <p:cNvSpPr txBox="1"/>
              <p:nvPr/>
            </p:nvSpPr>
            <p:spPr>
              <a:xfrm>
                <a:off x="9074875" y="3954935"/>
                <a:ext cx="53854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+mj-lt"/>
                  </a:rPr>
                  <a:t>Gate</a:t>
                </a: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9962263" y="4702192"/>
                <a:ext cx="57983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+mj-lt"/>
                  </a:rPr>
                  <a:t>Drain</a:t>
                </a: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9900356" y="3209372"/>
                <a:ext cx="70365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+mj-lt"/>
                  </a:rPr>
                  <a:t>Source</a:t>
                </a:r>
              </a:p>
            </p:txBody>
          </p:sp>
        </p:grpSp>
        <p:sp>
          <p:nvSpPr>
            <p:cNvPr id="52" name="Oval 51"/>
            <p:cNvSpPr>
              <a:spLocks noChangeAspect="1"/>
            </p:cNvSpPr>
            <p:nvPr/>
          </p:nvSpPr>
          <p:spPr bwMode="auto">
            <a:xfrm>
              <a:off x="1330011" y="5033441"/>
              <a:ext cx="141194" cy="141194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838200" y="1302532"/>
            <a:ext cx="24825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itchFamily="49" charset="0"/>
              <a:buChar char="o"/>
            </a:pPr>
            <a:r>
              <a:rPr lang="en-US" sz="2400" dirty="0">
                <a:latin typeface="+mj-lt"/>
              </a:rPr>
              <a:t>N-type MOSFET: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32422" y="3812391"/>
            <a:ext cx="71207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itchFamily="49" charset="0"/>
              <a:buChar char="o"/>
            </a:pPr>
            <a:r>
              <a:rPr lang="en-US" sz="2400" dirty="0">
                <a:latin typeface="+mj-lt"/>
              </a:rPr>
              <a:t>P-type MOSFET 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(similar to N-type, but all is inverted)</a:t>
            </a:r>
            <a:r>
              <a:rPr lang="en-US" sz="2400" dirty="0">
                <a:latin typeface="+mj-lt"/>
              </a:rPr>
              <a:t>:</a:t>
            </a:r>
          </a:p>
        </p:txBody>
      </p:sp>
      <p:sp>
        <p:nvSpPr>
          <p:cNvPr id="56" name="Rounded Rectangle 55"/>
          <p:cNvSpPr/>
          <p:nvPr/>
        </p:nvSpPr>
        <p:spPr bwMode="auto">
          <a:xfrm>
            <a:off x="7622979" y="2360817"/>
            <a:ext cx="2500558" cy="301752"/>
          </a:xfrm>
          <a:prstGeom prst="roundRect">
            <a:avLst/>
          </a:pr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57" name="Rounded Rectangle 56"/>
          <p:cNvSpPr/>
          <p:nvPr/>
        </p:nvSpPr>
        <p:spPr bwMode="auto">
          <a:xfrm>
            <a:off x="7622979" y="5159918"/>
            <a:ext cx="2500558" cy="301752"/>
          </a:xfrm>
          <a:prstGeom prst="roundRect">
            <a:avLst/>
          </a:pr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5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6783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 animBg="1"/>
      <p:bldP spid="5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8879556"/>
              </p:ext>
            </p:extLst>
          </p:nvPr>
        </p:nvGraphicFramePr>
        <p:xfrm>
          <a:off x="8041829" y="1394249"/>
          <a:ext cx="1994704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73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018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Neo Sans Intel" pitchFamily="34" charset="0"/>
                        </a:rPr>
                        <a:t>Input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Neo Sans Intel" pitchFamily="34" charset="0"/>
                        </a:rPr>
                        <a:t>Output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18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accent1"/>
                          </a:solidFill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18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accent1"/>
                          </a:solidFill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2021612" y="4262996"/>
            <a:ext cx="1966051" cy="1501566"/>
            <a:chOff x="9074875" y="3172029"/>
            <a:chExt cx="1966051" cy="1501566"/>
          </a:xfrm>
        </p:grpSpPr>
        <p:grpSp>
          <p:nvGrpSpPr>
            <p:cNvPr id="6" name="Group 5"/>
            <p:cNvGrpSpPr/>
            <p:nvPr/>
          </p:nvGrpSpPr>
          <p:grpSpPr>
            <a:xfrm>
              <a:off x="9640644" y="3544044"/>
              <a:ext cx="620358" cy="1129551"/>
              <a:chOff x="8127402" y="3544048"/>
              <a:chExt cx="620358" cy="1129551"/>
            </a:xfrm>
          </p:grpSpPr>
          <p:cxnSp>
            <p:nvCxnSpPr>
              <p:cNvPr id="10" name="Straight Connector 9"/>
              <p:cNvCxnSpPr/>
              <p:nvPr/>
            </p:nvCxnSpPr>
            <p:spPr bwMode="auto">
              <a:xfrm>
                <a:off x="8606118" y="3920565"/>
                <a:ext cx="0" cy="376517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11" name="Straight Connector 10"/>
              <p:cNvCxnSpPr/>
              <p:nvPr/>
            </p:nvCxnSpPr>
            <p:spPr bwMode="auto">
              <a:xfrm>
                <a:off x="8606118" y="3920565"/>
                <a:ext cx="141642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12" name="Straight Connector 11"/>
              <p:cNvCxnSpPr/>
              <p:nvPr/>
            </p:nvCxnSpPr>
            <p:spPr bwMode="auto">
              <a:xfrm>
                <a:off x="8606118" y="4297082"/>
                <a:ext cx="141642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13" name="Straight Connector 12"/>
              <p:cNvCxnSpPr/>
              <p:nvPr/>
            </p:nvCxnSpPr>
            <p:spPr bwMode="auto">
              <a:xfrm>
                <a:off x="8747760" y="3544048"/>
                <a:ext cx="0" cy="376517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14" name="Straight Connector 13"/>
              <p:cNvCxnSpPr/>
              <p:nvPr/>
            </p:nvCxnSpPr>
            <p:spPr bwMode="auto">
              <a:xfrm>
                <a:off x="8747760" y="4297082"/>
                <a:ext cx="0" cy="376517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15" name="Straight Connector 14"/>
              <p:cNvCxnSpPr/>
              <p:nvPr/>
            </p:nvCxnSpPr>
            <p:spPr bwMode="auto">
              <a:xfrm>
                <a:off x="8503920" y="3920564"/>
                <a:ext cx="0" cy="376517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16" name="Straight Connector 15"/>
              <p:cNvCxnSpPr/>
              <p:nvPr/>
            </p:nvCxnSpPr>
            <p:spPr bwMode="auto">
              <a:xfrm rot="5400000">
                <a:off x="8315661" y="3920565"/>
                <a:ext cx="0" cy="376517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  <p:sp>
          <p:nvSpPr>
            <p:cNvPr id="7" name="TextBox 6"/>
            <p:cNvSpPr txBox="1"/>
            <p:nvPr/>
          </p:nvSpPr>
          <p:spPr>
            <a:xfrm>
              <a:off x="9074875" y="3954935"/>
              <a:ext cx="5385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+mj-lt"/>
                </a:rPr>
                <a:t>Gate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964834" y="3172029"/>
              <a:ext cx="5798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+mj-lt"/>
                </a:rPr>
                <a:t>Drain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0337272" y="4358335"/>
              <a:ext cx="70365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+mj-lt"/>
                </a:rPr>
                <a:t>Source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888257" y="3142191"/>
            <a:ext cx="1467227" cy="1492820"/>
            <a:chOff x="528918" y="4512364"/>
            <a:chExt cx="1467227" cy="1492820"/>
          </a:xfrm>
        </p:grpSpPr>
        <p:grpSp>
          <p:nvGrpSpPr>
            <p:cNvPr id="18" name="Group 17"/>
            <p:cNvGrpSpPr/>
            <p:nvPr/>
          </p:nvGrpSpPr>
          <p:grpSpPr>
            <a:xfrm>
              <a:off x="528918" y="4512364"/>
              <a:ext cx="1467227" cy="1492820"/>
              <a:chOff x="9074875" y="3517149"/>
              <a:chExt cx="1467227" cy="1492820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9640644" y="3544044"/>
                <a:ext cx="620358" cy="1129551"/>
                <a:chOff x="8127402" y="3544048"/>
                <a:chExt cx="620358" cy="1129551"/>
              </a:xfrm>
            </p:grpSpPr>
            <p:cxnSp>
              <p:nvCxnSpPr>
                <p:cNvPr id="24" name="Straight Connector 23"/>
                <p:cNvCxnSpPr/>
                <p:nvPr/>
              </p:nvCxnSpPr>
              <p:spPr bwMode="auto">
                <a:xfrm>
                  <a:off x="8606118" y="3920565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25" name="Straight Connector 24"/>
                <p:cNvCxnSpPr/>
                <p:nvPr/>
              </p:nvCxnSpPr>
              <p:spPr bwMode="auto">
                <a:xfrm>
                  <a:off x="8606118" y="3920565"/>
                  <a:ext cx="141642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26" name="Straight Connector 25"/>
                <p:cNvCxnSpPr/>
                <p:nvPr/>
              </p:nvCxnSpPr>
              <p:spPr bwMode="auto">
                <a:xfrm>
                  <a:off x="8606118" y="4297082"/>
                  <a:ext cx="141642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27" name="Straight Connector 26"/>
                <p:cNvCxnSpPr/>
                <p:nvPr/>
              </p:nvCxnSpPr>
              <p:spPr bwMode="auto">
                <a:xfrm>
                  <a:off x="8747760" y="3544048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28" name="Straight Connector 27"/>
                <p:cNvCxnSpPr/>
                <p:nvPr/>
              </p:nvCxnSpPr>
              <p:spPr bwMode="auto">
                <a:xfrm>
                  <a:off x="8747760" y="4297082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29" name="Straight Connector 28"/>
                <p:cNvCxnSpPr/>
                <p:nvPr/>
              </p:nvCxnSpPr>
              <p:spPr bwMode="auto">
                <a:xfrm>
                  <a:off x="8503920" y="3920564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30" name="Straight Connector 29"/>
                <p:cNvCxnSpPr/>
                <p:nvPr/>
              </p:nvCxnSpPr>
              <p:spPr bwMode="auto">
                <a:xfrm rot="5400000">
                  <a:off x="8315661" y="3920565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</p:grpSp>
          <p:sp>
            <p:nvSpPr>
              <p:cNvPr id="21" name="TextBox 20"/>
              <p:cNvSpPr txBox="1"/>
              <p:nvPr/>
            </p:nvSpPr>
            <p:spPr>
              <a:xfrm>
                <a:off x="9074875" y="3954935"/>
                <a:ext cx="53854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+mj-lt"/>
                  </a:rPr>
                  <a:t>Gate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9962263" y="4702192"/>
                <a:ext cx="57983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+mj-lt"/>
                  </a:rPr>
                  <a:t>Drain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9477076" y="3517149"/>
                <a:ext cx="70365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+mj-lt"/>
                  </a:rPr>
                  <a:t>Source</a:t>
                </a:r>
              </a:p>
            </p:txBody>
          </p:sp>
        </p:grpSp>
        <p:sp>
          <p:nvSpPr>
            <p:cNvPr id="19" name="Oval 18"/>
            <p:cNvSpPr>
              <a:spLocks noChangeAspect="1"/>
            </p:cNvSpPr>
            <p:nvPr/>
          </p:nvSpPr>
          <p:spPr bwMode="auto">
            <a:xfrm>
              <a:off x="1330011" y="5033441"/>
              <a:ext cx="141194" cy="141194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3097555" y="5757079"/>
            <a:ext cx="224790" cy="106680"/>
            <a:chOff x="3539490" y="4938999"/>
            <a:chExt cx="224790" cy="106680"/>
          </a:xfrm>
        </p:grpSpPr>
        <p:cxnSp>
          <p:nvCxnSpPr>
            <p:cNvPr id="32" name="Straight Connector 31"/>
            <p:cNvCxnSpPr/>
            <p:nvPr/>
          </p:nvCxnSpPr>
          <p:spPr bwMode="auto">
            <a:xfrm>
              <a:off x="3539490" y="4938999"/>
              <a:ext cx="224790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33" name="Straight Connector 32"/>
            <p:cNvCxnSpPr/>
            <p:nvPr/>
          </p:nvCxnSpPr>
          <p:spPr bwMode="auto">
            <a:xfrm>
              <a:off x="3583152" y="4992339"/>
              <a:ext cx="137467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3630055" y="5045679"/>
              <a:ext cx="43661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</p:grpSp>
      <p:sp>
        <p:nvSpPr>
          <p:cNvPr id="40" name="TextBox 39"/>
          <p:cNvSpPr txBox="1"/>
          <p:nvPr/>
        </p:nvSpPr>
        <p:spPr>
          <a:xfrm>
            <a:off x="2876943" y="54582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+mj-lt"/>
                <a:cs typeface="Consolas" pitchFamily="49" charset="0"/>
              </a:rPr>
              <a:t>0</a:t>
            </a:r>
          </a:p>
        </p:txBody>
      </p:sp>
      <p:cxnSp>
        <p:nvCxnSpPr>
          <p:cNvPr id="42" name="Straight Arrow Connector 41"/>
          <p:cNvCxnSpPr/>
          <p:nvPr/>
        </p:nvCxnSpPr>
        <p:spPr bwMode="auto">
          <a:xfrm>
            <a:off x="3209951" y="4635011"/>
            <a:ext cx="425885" cy="0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3" name="TextBox 42"/>
          <p:cNvSpPr txBox="1"/>
          <p:nvPr/>
        </p:nvSpPr>
        <p:spPr>
          <a:xfrm>
            <a:off x="5831750" y="2710081"/>
            <a:ext cx="489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+mj-lt"/>
              </a:rPr>
              <a:t>V</a:t>
            </a:r>
            <a:r>
              <a:rPr lang="en-US" sz="1600" dirty="0" err="1">
                <a:latin typeface="+mj-lt"/>
              </a:rPr>
              <a:t>cc</a:t>
            </a:r>
            <a:endParaRPr lang="en-US" sz="1600" dirty="0">
              <a:latin typeface="+mj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097209" y="3079413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  <a:cs typeface="Consolas" pitchFamily="49" charset="0"/>
              </a:rPr>
              <a:t>1</a:t>
            </a:r>
          </a:p>
        </p:txBody>
      </p:sp>
      <p:cxnSp>
        <p:nvCxnSpPr>
          <p:cNvPr id="45" name="Straight Arrow Connector 44"/>
          <p:cNvCxnSpPr/>
          <p:nvPr/>
        </p:nvCxnSpPr>
        <p:spPr bwMode="auto">
          <a:xfrm>
            <a:off x="6065564" y="4298637"/>
            <a:ext cx="425885" cy="0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5273632"/>
              </p:ext>
            </p:extLst>
          </p:nvPr>
        </p:nvGraphicFramePr>
        <p:xfrm>
          <a:off x="2193529" y="1382674"/>
          <a:ext cx="1994704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73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915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Neo Sans Intel" pitchFamily="34" charset="0"/>
                        </a:rPr>
                        <a:t>Input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Neo Sans Intel" pitchFamily="34" charset="0"/>
                        </a:rPr>
                        <a:t>Output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15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accent1"/>
                          </a:solidFill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nsolas" pitchFamily="49" charset="0"/>
                          <a:cs typeface="Consolas" pitchFamily="49" charset="0"/>
                        </a:rPr>
                        <a:t>Z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915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accent1"/>
                          </a:solidFill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5465075"/>
              </p:ext>
            </p:extLst>
          </p:nvPr>
        </p:nvGraphicFramePr>
        <p:xfrm>
          <a:off x="5134414" y="1377772"/>
          <a:ext cx="1994704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73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018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Neo Sans Intel" pitchFamily="34" charset="0"/>
                        </a:rPr>
                        <a:t>Input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Neo Sans Intel" pitchFamily="34" charset="0"/>
                        </a:rPr>
                        <a:t>Output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18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accent1"/>
                          </a:solidFill>
                          <a:effectLst/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18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onsolas" pitchFamily="49" charset="0"/>
                          <a:cs typeface="Consolas" pitchFamily="49" charset="0"/>
                        </a:rPr>
                        <a:t>Z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10" name="Group 109"/>
          <p:cNvGrpSpPr/>
          <p:nvPr/>
        </p:nvGrpSpPr>
        <p:grpSpPr>
          <a:xfrm>
            <a:off x="8709544" y="4644563"/>
            <a:ext cx="734965" cy="1228748"/>
            <a:chOff x="7185543" y="4644563"/>
            <a:chExt cx="734965" cy="1228748"/>
          </a:xfrm>
        </p:grpSpPr>
        <p:grpSp>
          <p:nvGrpSpPr>
            <p:cNvPr id="49" name="Group 48"/>
            <p:cNvGrpSpPr/>
            <p:nvPr/>
          </p:nvGrpSpPr>
          <p:grpSpPr>
            <a:xfrm>
              <a:off x="7185543" y="4644563"/>
              <a:ext cx="620358" cy="1129551"/>
              <a:chOff x="8127402" y="3544048"/>
              <a:chExt cx="620358" cy="1129551"/>
            </a:xfrm>
          </p:grpSpPr>
          <p:cxnSp>
            <p:nvCxnSpPr>
              <p:cNvPr id="53" name="Straight Connector 52"/>
              <p:cNvCxnSpPr/>
              <p:nvPr/>
            </p:nvCxnSpPr>
            <p:spPr bwMode="auto">
              <a:xfrm>
                <a:off x="8606118" y="3920565"/>
                <a:ext cx="0" cy="376517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54" name="Straight Connector 53"/>
              <p:cNvCxnSpPr/>
              <p:nvPr/>
            </p:nvCxnSpPr>
            <p:spPr bwMode="auto">
              <a:xfrm>
                <a:off x="8606118" y="3920565"/>
                <a:ext cx="141642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55" name="Straight Connector 54"/>
              <p:cNvCxnSpPr/>
              <p:nvPr/>
            </p:nvCxnSpPr>
            <p:spPr bwMode="auto">
              <a:xfrm>
                <a:off x="8606118" y="4297082"/>
                <a:ext cx="141642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56" name="Straight Connector 55"/>
              <p:cNvCxnSpPr/>
              <p:nvPr/>
            </p:nvCxnSpPr>
            <p:spPr bwMode="auto">
              <a:xfrm>
                <a:off x="8747760" y="3544048"/>
                <a:ext cx="0" cy="376517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57" name="Straight Connector 56"/>
              <p:cNvCxnSpPr/>
              <p:nvPr/>
            </p:nvCxnSpPr>
            <p:spPr bwMode="auto">
              <a:xfrm>
                <a:off x="8747760" y="4297082"/>
                <a:ext cx="0" cy="376517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58" name="Straight Connector 57"/>
              <p:cNvCxnSpPr/>
              <p:nvPr/>
            </p:nvCxnSpPr>
            <p:spPr bwMode="auto">
              <a:xfrm>
                <a:off x="8503920" y="3920564"/>
                <a:ext cx="0" cy="376517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59" name="Straight Connector 58"/>
              <p:cNvCxnSpPr/>
              <p:nvPr/>
            </p:nvCxnSpPr>
            <p:spPr bwMode="auto">
              <a:xfrm rot="5400000">
                <a:off x="8315661" y="3920565"/>
                <a:ext cx="0" cy="376517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  <p:grpSp>
          <p:nvGrpSpPr>
            <p:cNvPr id="74" name="Group 73"/>
            <p:cNvGrpSpPr/>
            <p:nvPr/>
          </p:nvGrpSpPr>
          <p:grpSpPr>
            <a:xfrm>
              <a:off x="7695718" y="5766631"/>
              <a:ext cx="224790" cy="106680"/>
              <a:chOff x="3539490" y="4938999"/>
              <a:chExt cx="224790" cy="106680"/>
            </a:xfrm>
          </p:grpSpPr>
          <p:cxnSp>
            <p:nvCxnSpPr>
              <p:cNvPr id="75" name="Straight Connector 74"/>
              <p:cNvCxnSpPr/>
              <p:nvPr/>
            </p:nvCxnSpPr>
            <p:spPr bwMode="auto">
              <a:xfrm>
                <a:off x="3539490" y="4938999"/>
                <a:ext cx="224790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76" name="Straight Connector 75"/>
              <p:cNvCxnSpPr/>
              <p:nvPr/>
            </p:nvCxnSpPr>
            <p:spPr bwMode="auto">
              <a:xfrm>
                <a:off x="3583152" y="4992339"/>
                <a:ext cx="137467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77" name="Straight Connector 76"/>
              <p:cNvCxnSpPr/>
              <p:nvPr/>
            </p:nvCxnSpPr>
            <p:spPr bwMode="auto">
              <a:xfrm>
                <a:off x="3630055" y="5045679"/>
                <a:ext cx="43661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  <p:sp>
          <p:nvSpPr>
            <p:cNvPr id="78" name="TextBox 77"/>
            <p:cNvSpPr txBox="1"/>
            <p:nvPr/>
          </p:nvSpPr>
          <p:spPr>
            <a:xfrm>
              <a:off x="7475106" y="5467819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1"/>
                  </a:solidFill>
                  <a:latin typeface="+mj-lt"/>
                  <a:cs typeface="Consolas" pitchFamily="49" charset="0"/>
                </a:rPr>
                <a:t>0</a:t>
              </a: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8707844" y="2370200"/>
            <a:ext cx="954488" cy="1588556"/>
            <a:chOff x="7183844" y="2370200"/>
            <a:chExt cx="954488" cy="1588556"/>
          </a:xfrm>
        </p:grpSpPr>
        <p:grpSp>
          <p:nvGrpSpPr>
            <p:cNvPr id="60" name="Group 59"/>
            <p:cNvGrpSpPr/>
            <p:nvPr/>
          </p:nvGrpSpPr>
          <p:grpSpPr>
            <a:xfrm>
              <a:off x="7183844" y="2829205"/>
              <a:ext cx="620358" cy="1129551"/>
              <a:chOff x="1094687" y="4539259"/>
              <a:chExt cx="620358" cy="1129551"/>
            </a:xfrm>
          </p:grpSpPr>
          <p:grpSp>
            <p:nvGrpSpPr>
              <p:cNvPr id="63" name="Group 62"/>
              <p:cNvGrpSpPr/>
              <p:nvPr/>
            </p:nvGrpSpPr>
            <p:grpSpPr>
              <a:xfrm>
                <a:off x="1094687" y="4539259"/>
                <a:ext cx="620358" cy="1129551"/>
                <a:chOff x="8127402" y="3544048"/>
                <a:chExt cx="620358" cy="1129551"/>
              </a:xfrm>
            </p:grpSpPr>
            <p:cxnSp>
              <p:nvCxnSpPr>
                <p:cNvPr id="67" name="Straight Connector 66"/>
                <p:cNvCxnSpPr/>
                <p:nvPr/>
              </p:nvCxnSpPr>
              <p:spPr bwMode="auto">
                <a:xfrm>
                  <a:off x="8606118" y="3920565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68" name="Straight Connector 67"/>
                <p:cNvCxnSpPr/>
                <p:nvPr/>
              </p:nvCxnSpPr>
              <p:spPr bwMode="auto">
                <a:xfrm>
                  <a:off x="8606118" y="3920565"/>
                  <a:ext cx="141642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69" name="Straight Connector 68"/>
                <p:cNvCxnSpPr/>
                <p:nvPr/>
              </p:nvCxnSpPr>
              <p:spPr bwMode="auto">
                <a:xfrm>
                  <a:off x="8606118" y="4297082"/>
                  <a:ext cx="141642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70" name="Straight Connector 69"/>
                <p:cNvCxnSpPr/>
                <p:nvPr/>
              </p:nvCxnSpPr>
              <p:spPr bwMode="auto">
                <a:xfrm>
                  <a:off x="8747760" y="3544048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71" name="Straight Connector 70"/>
                <p:cNvCxnSpPr/>
                <p:nvPr/>
              </p:nvCxnSpPr>
              <p:spPr bwMode="auto">
                <a:xfrm>
                  <a:off x="8747760" y="4297082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72" name="Straight Connector 71"/>
                <p:cNvCxnSpPr/>
                <p:nvPr/>
              </p:nvCxnSpPr>
              <p:spPr bwMode="auto">
                <a:xfrm>
                  <a:off x="8503920" y="3920564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73" name="Straight Connector 72"/>
                <p:cNvCxnSpPr/>
                <p:nvPr/>
              </p:nvCxnSpPr>
              <p:spPr bwMode="auto">
                <a:xfrm rot="5400000">
                  <a:off x="8315661" y="3920565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</p:grpSp>
          <p:sp>
            <p:nvSpPr>
              <p:cNvPr id="62" name="Oval 61"/>
              <p:cNvSpPr>
                <a:spLocks noChangeAspect="1"/>
              </p:cNvSpPr>
              <p:nvPr/>
            </p:nvSpPr>
            <p:spPr bwMode="auto">
              <a:xfrm>
                <a:off x="1330011" y="5033441"/>
                <a:ext cx="141194" cy="141194"/>
              </a:xfrm>
              <a:prstGeom prst="ellips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</p:grpSp>
        <p:sp>
          <p:nvSpPr>
            <p:cNvPr id="80" name="TextBox 79"/>
            <p:cNvSpPr txBox="1"/>
            <p:nvPr/>
          </p:nvSpPr>
          <p:spPr>
            <a:xfrm>
              <a:off x="7561569" y="2370200"/>
              <a:ext cx="4892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latin typeface="+mj-lt"/>
                </a:rPr>
                <a:t>V</a:t>
              </a:r>
              <a:r>
                <a:rPr lang="en-US" sz="1600" dirty="0" err="1">
                  <a:latin typeface="+mj-lt"/>
                </a:rPr>
                <a:t>cc</a:t>
              </a:r>
              <a:endParaRPr lang="en-US" sz="1600" dirty="0">
                <a:latin typeface="+mj-lt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827028" y="2739532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+mj-lt"/>
                  <a:cs typeface="Consolas" pitchFamily="49" charset="0"/>
                </a:rPr>
                <a:t>1</a:t>
              </a:r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7485889" y="3393979"/>
            <a:ext cx="1234147" cy="1815361"/>
            <a:chOff x="5961888" y="3393979"/>
            <a:chExt cx="1234147" cy="1144798"/>
          </a:xfrm>
        </p:grpSpPr>
        <p:cxnSp>
          <p:nvCxnSpPr>
            <p:cNvPr id="85" name="Straight Connector 84"/>
            <p:cNvCxnSpPr/>
            <p:nvPr/>
          </p:nvCxnSpPr>
          <p:spPr bwMode="auto">
            <a:xfrm flipH="1">
              <a:off x="6790944" y="4538777"/>
              <a:ext cx="405091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86" name="Straight Connector 85"/>
            <p:cNvCxnSpPr/>
            <p:nvPr/>
          </p:nvCxnSpPr>
          <p:spPr bwMode="auto">
            <a:xfrm flipH="1">
              <a:off x="6790944" y="3393979"/>
              <a:ext cx="405091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88" name="Straight Connector 87"/>
            <p:cNvCxnSpPr/>
            <p:nvPr/>
          </p:nvCxnSpPr>
          <p:spPr bwMode="auto">
            <a:xfrm>
              <a:off x="6790944" y="3393984"/>
              <a:ext cx="0" cy="1144793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90" name="Straight Arrow Connector 89"/>
            <p:cNvCxnSpPr/>
            <p:nvPr/>
          </p:nvCxnSpPr>
          <p:spPr bwMode="auto">
            <a:xfrm>
              <a:off x="6297168" y="3966380"/>
              <a:ext cx="493776" cy="0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92" name="TextBox 91"/>
            <p:cNvSpPr txBox="1"/>
            <p:nvPr/>
          </p:nvSpPr>
          <p:spPr>
            <a:xfrm>
              <a:off x="5961888" y="3737083"/>
              <a:ext cx="689612" cy="2306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Input</a:t>
              </a: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9319383" y="3883167"/>
            <a:ext cx="1263995" cy="761397"/>
            <a:chOff x="7795382" y="3883166"/>
            <a:chExt cx="1263995" cy="761397"/>
          </a:xfrm>
        </p:grpSpPr>
        <p:cxnSp>
          <p:nvCxnSpPr>
            <p:cNvPr id="82" name="Straight Arrow Connector 81"/>
            <p:cNvCxnSpPr/>
            <p:nvPr/>
          </p:nvCxnSpPr>
          <p:spPr bwMode="auto">
            <a:xfrm>
              <a:off x="7795382" y="4290461"/>
              <a:ext cx="790443" cy="0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93" name="TextBox 92"/>
            <p:cNvSpPr txBox="1"/>
            <p:nvPr/>
          </p:nvSpPr>
          <p:spPr>
            <a:xfrm>
              <a:off x="8190228" y="3883166"/>
              <a:ext cx="8691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Output</a:t>
              </a:r>
            </a:p>
          </p:txBody>
        </p:sp>
        <p:cxnSp>
          <p:nvCxnSpPr>
            <p:cNvPr id="98" name="Straight Connector 97"/>
            <p:cNvCxnSpPr/>
            <p:nvPr/>
          </p:nvCxnSpPr>
          <p:spPr bwMode="auto">
            <a:xfrm>
              <a:off x="7804202" y="3952159"/>
              <a:ext cx="0" cy="692404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</p:grpSp>
      <p:sp>
        <p:nvSpPr>
          <p:cNvPr id="100" name="TextBox 99"/>
          <p:cNvSpPr txBox="1"/>
          <p:nvPr/>
        </p:nvSpPr>
        <p:spPr>
          <a:xfrm>
            <a:off x="7675042" y="4359530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  <a:cs typeface="Consolas" pitchFamily="49" charset="0"/>
              </a:rPr>
              <a:t>1</a:t>
            </a:r>
          </a:p>
        </p:txBody>
      </p:sp>
      <p:sp>
        <p:nvSpPr>
          <p:cNvPr id="102" name="Multiply 101"/>
          <p:cNvSpPr/>
          <p:nvPr/>
        </p:nvSpPr>
        <p:spPr bwMode="auto">
          <a:xfrm>
            <a:off x="8888034" y="3046134"/>
            <a:ext cx="695704" cy="695704"/>
          </a:xfrm>
          <a:prstGeom prst="mathMultiply">
            <a:avLst>
              <a:gd name="adj1" fmla="val 8030"/>
            </a:avLst>
          </a:prstGeom>
          <a:solidFill>
            <a:srgbClr val="FF3300"/>
          </a:solidFill>
          <a:ln>
            <a:headEnd type="none" w="sm" len="sm"/>
            <a:tailEnd type="none" w="sm" len="sm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9927182" y="435953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+mj-lt"/>
                <a:cs typeface="Consolas" pitchFamily="49" charset="0"/>
              </a:rPr>
              <a:t>0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9332822" y="391909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+mj-lt"/>
                <a:cs typeface="Consolas" pitchFamily="49" charset="0"/>
              </a:rPr>
              <a:t>Z</a:t>
            </a:r>
          </a:p>
        </p:txBody>
      </p:sp>
      <p:sp>
        <p:nvSpPr>
          <p:cNvPr id="105" name="Freeform 104"/>
          <p:cNvSpPr/>
          <p:nvPr/>
        </p:nvSpPr>
        <p:spPr bwMode="auto">
          <a:xfrm>
            <a:off x="9320784" y="4297681"/>
            <a:ext cx="737616" cy="1469136"/>
          </a:xfrm>
          <a:custGeom>
            <a:avLst/>
            <a:gdLst>
              <a:gd name="connsiteX0" fmla="*/ 83402 w 851498"/>
              <a:gd name="connsiteY0" fmla="*/ 1577960 h 1577960"/>
              <a:gd name="connsiteX1" fmla="*/ 71210 w 851498"/>
              <a:gd name="connsiteY1" fmla="*/ 108824 h 1577960"/>
              <a:gd name="connsiteX2" fmla="*/ 851498 w 851498"/>
              <a:gd name="connsiteY2" fmla="*/ 108824 h 1577960"/>
              <a:gd name="connsiteX3" fmla="*/ 851498 w 851498"/>
              <a:gd name="connsiteY3" fmla="*/ 108824 h 1577960"/>
              <a:gd name="connsiteX4" fmla="*/ 851498 w 851498"/>
              <a:gd name="connsiteY4" fmla="*/ 108824 h 1577960"/>
              <a:gd name="connsiteX0" fmla="*/ 123259 w 891355"/>
              <a:gd name="connsiteY0" fmla="*/ 1475007 h 1475007"/>
              <a:gd name="connsiteX1" fmla="*/ 111067 w 891355"/>
              <a:gd name="connsiteY1" fmla="*/ 5871 h 1475007"/>
              <a:gd name="connsiteX2" fmla="*/ 891355 w 891355"/>
              <a:gd name="connsiteY2" fmla="*/ 5871 h 1475007"/>
              <a:gd name="connsiteX3" fmla="*/ 891355 w 891355"/>
              <a:gd name="connsiteY3" fmla="*/ 5871 h 1475007"/>
              <a:gd name="connsiteX4" fmla="*/ 891355 w 891355"/>
              <a:gd name="connsiteY4" fmla="*/ 5871 h 1475007"/>
              <a:gd name="connsiteX0" fmla="*/ 123259 w 891355"/>
              <a:gd name="connsiteY0" fmla="*/ 1475007 h 1475007"/>
              <a:gd name="connsiteX1" fmla="*/ 111067 w 891355"/>
              <a:gd name="connsiteY1" fmla="*/ 5871 h 1475007"/>
              <a:gd name="connsiteX2" fmla="*/ 891355 w 891355"/>
              <a:gd name="connsiteY2" fmla="*/ 5871 h 1475007"/>
              <a:gd name="connsiteX3" fmla="*/ 891355 w 891355"/>
              <a:gd name="connsiteY3" fmla="*/ 5871 h 1475007"/>
              <a:gd name="connsiteX4" fmla="*/ 891355 w 891355"/>
              <a:gd name="connsiteY4" fmla="*/ 5871 h 1475007"/>
              <a:gd name="connsiteX0" fmla="*/ 31630 w 799726"/>
              <a:gd name="connsiteY0" fmla="*/ 1475007 h 1475007"/>
              <a:gd name="connsiteX1" fmla="*/ 19438 w 799726"/>
              <a:gd name="connsiteY1" fmla="*/ 5871 h 1475007"/>
              <a:gd name="connsiteX2" fmla="*/ 799726 w 799726"/>
              <a:gd name="connsiteY2" fmla="*/ 5871 h 1475007"/>
              <a:gd name="connsiteX3" fmla="*/ 799726 w 799726"/>
              <a:gd name="connsiteY3" fmla="*/ 5871 h 1475007"/>
              <a:gd name="connsiteX4" fmla="*/ 799726 w 799726"/>
              <a:gd name="connsiteY4" fmla="*/ 5871 h 1475007"/>
              <a:gd name="connsiteX0" fmla="*/ 31630 w 799726"/>
              <a:gd name="connsiteY0" fmla="*/ 1475007 h 1475007"/>
              <a:gd name="connsiteX1" fmla="*/ 19438 w 799726"/>
              <a:gd name="connsiteY1" fmla="*/ 5871 h 1475007"/>
              <a:gd name="connsiteX2" fmla="*/ 799726 w 799726"/>
              <a:gd name="connsiteY2" fmla="*/ 5871 h 1475007"/>
              <a:gd name="connsiteX3" fmla="*/ 799726 w 799726"/>
              <a:gd name="connsiteY3" fmla="*/ 5871 h 1475007"/>
              <a:gd name="connsiteX4" fmla="*/ 799726 w 799726"/>
              <a:gd name="connsiteY4" fmla="*/ 5871 h 1475007"/>
              <a:gd name="connsiteX0" fmla="*/ 12192 w 780288"/>
              <a:gd name="connsiteY0" fmla="*/ 1475007 h 1475007"/>
              <a:gd name="connsiteX1" fmla="*/ 0 w 780288"/>
              <a:gd name="connsiteY1" fmla="*/ 5871 h 1475007"/>
              <a:gd name="connsiteX2" fmla="*/ 780288 w 780288"/>
              <a:gd name="connsiteY2" fmla="*/ 5871 h 1475007"/>
              <a:gd name="connsiteX3" fmla="*/ 780288 w 780288"/>
              <a:gd name="connsiteY3" fmla="*/ 5871 h 1475007"/>
              <a:gd name="connsiteX4" fmla="*/ 780288 w 780288"/>
              <a:gd name="connsiteY4" fmla="*/ 5871 h 1475007"/>
              <a:gd name="connsiteX0" fmla="*/ 12192 w 780288"/>
              <a:gd name="connsiteY0" fmla="*/ 1469136 h 1469136"/>
              <a:gd name="connsiteX1" fmla="*/ 0 w 780288"/>
              <a:gd name="connsiteY1" fmla="*/ 0 h 1469136"/>
              <a:gd name="connsiteX2" fmla="*/ 780288 w 780288"/>
              <a:gd name="connsiteY2" fmla="*/ 0 h 1469136"/>
              <a:gd name="connsiteX3" fmla="*/ 780288 w 780288"/>
              <a:gd name="connsiteY3" fmla="*/ 0 h 1469136"/>
              <a:gd name="connsiteX4" fmla="*/ 780288 w 780288"/>
              <a:gd name="connsiteY4" fmla="*/ 0 h 1469136"/>
              <a:gd name="connsiteX0" fmla="*/ 12192 w 780288"/>
              <a:gd name="connsiteY0" fmla="*/ 1469136 h 1469136"/>
              <a:gd name="connsiteX1" fmla="*/ 0 w 780288"/>
              <a:gd name="connsiteY1" fmla="*/ 0 h 1469136"/>
              <a:gd name="connsiteX2" fmla="*/ 780288 w 780288"/>
              <a:gd name="connsiteY2" fmla="*/ 0 h 1469136"/>
              <a:gd name="connsiteX3" fmla="*/ 780288 w 780288"/>
              <a:gd name="connsiteY3" fmla="*/ 0 h 1469136"/>
              <a:gd name="connsiteX4" fmla="*/ 780288 w 780288"/>
              <a:gd name="connsiteY4" fmla="*/ 0 h 1469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288" h="1469136">
                <a:moveTo>
                  <a:pt x="12192" y="1469136"/>
                </a:moveTo>
                <a:cubicBezTo>
                  <a:pt x="3048" y="844804"/>
                  <a:pt x="4572" y="250952"/>
                  <a:pt x="0" y="0"/>
                </a:cubicBezTo>
                <a:lnTo>
                  <a:pt x="780288" y="0"/>
                </a:lnTo>
                <a:lnTo>
                  <a:pt x="780288" y="0"/>
                </a:lnTo>
                <a:lnTo>
                  <a:pt x="780288" y="0"/>
                </a:lnTo>
              </a:path>
            </a:pathLst>
          </a:cu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101" name="Half Frame 100"/>
          <p:cNvSpPr/>
          <p:nvPr/>
        </p:nvSpPr>
        <p:spPr bwMode="auto">
          <a:xfrm rot="13374752">
            <a:off x="8971812" y="4907183"/>
            <a:ext cx="432895" cy="331228"/>
          </a:xfrm>
          <a:prstGeom prst="halfFrame">
            <a:avLst>
              <a:gd name="adj1" fmla="val 19004"/>
              <a:gd name="adj2" fmla="val 17526"/>
            </a:avLst>
          </a:prstGeom>
          <a:solidFill>
            <a:srgbClr val="00B050"/>
          </a:solidFill>
          <a:ln>
            <a:headEnd type="none" w="sm" len="sm"/>
            <a:tailEnd type="none" w="sm" len="sm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2339801" y="5936066"/>
            <a:ext cx="1742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The </a:t>
            </a:r>
            <a:r>
              <a:rPr lang="en-US" b="1" dirty="0">
                <a:latin typeface="+mj-lt"/>
              </a:rPr>
              <a:t>bottom </a:t>
            </a:r>
            <a:r>
              <a:rPr lang="en-US" dirty="0">
                <a:latin typeface="+mj-lt"/>
              </a:rPr>
              <a:t>part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5214935" y="5936066"/>
            <a:ext cx="1326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The </a:t>
            </a:r>
            <a:r>
              <a:rPr lang="en-US" b="1" dirty="0">
                <a:latin typeface="+mj-lt"/>
              </a:rPr>
              <a:t>top </a:t>
            </a:r>
            <a:r>
              <a:rPr lang="en-US" dirty="0">
                <a:latin typeface="+mj-lt"/>
              </a:rPr>
              <a:t>part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8081936" y="5936066"/>
            <a:ext cx="1636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The </a:t>
            </a:r>
            <a:r>
              <a:rPr lang="en-US" b="1" dirty="0">
                <a:latin typeface="+mj-lt"/>
              </a:rPr>
              <a:t>full </a:t>
            </a:r>
            <a:r>
              <a:rPr lang="en-US" dirty="0">
                <a:latin typeface="+mj-lt"/>
              </a:rPr>
              <a:t>scheme</a:t>
            </a:r>
          </a:p>
        </p:txBody>
      </p:sp>
      <p:sp>
        <p:nvSpPr>
          <p:cNvPr id="109" name="Rounded Rectangle 108"/>
          <p:cNvSpPr/>
          <p:nvPr/>
        </p:nvSpPr>
        <p:spPr bwMode="auto">
          <a:xfrm>
            <a:off x="9062927" y="2109397"/>
            <a:ext cx="928721" cy="235502"/>
          </a:xfrm>
          <a:prstGeom prst="roundRect">
            <a:avLst/>
          </a:pr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b="1">
              <a:latin typeface="+mj-lt"/>
              <a:cs typeface="Arial" pitchFamily="34" charset="0"/>
            </a:endParaRPr>
          </a:p>
        </p:txBody>
      </p:sp>
      <p:grpSp>
        <p:nvGrpSpPr>
          <p:cNvPr id="126" name="Group 125"/>
          <p:cNvGrpSpPr/>
          <p:nvPr/>
        </p:nvGrpSpPr>
        <p:grpSpPr>
          <a:xfrm>
            <a:off x="7925609" y="794057"/>
            <a:ext cx="2588219" cy="468064"/>
            <a:chOff x="6293104" y="282776"/>
            <a:chExt cx="2588219" cy="468064"/>
          </a:xfrm>
        </p:grpSpPr>
        <p:grpSp>
          <p:nvGrpSpPr>
            <p:cNvPr id="123" name="Group 122"/>
            <p:cNvGrpSpPr/>
            <p:nvPr/>
          </p:nvGrpSpPr>
          <p:grpSpPr>
            <a:xfrm>
              <a:off x="6976579" y="282776"/>
              <a:ext cx="1049763" cy="444404"/>
              <a:chOff x="7196035" y="203528"/>
              <a:chExt cx="1049763" cy="444404"/>
            </a:xfrm>
          </p:grpSpPr>
          <p:sp>
            <p:nvSpPr>
              <p:cNvPr id="112" name="Isosceles Triangle 111"/>
              <p:cNvSpPr/>
              <p:nvPr/>
            </p:nvSpPr>
            <p:spPr bwMode="auto">
              <a:xfrm rot="19758681">
                <a:off x="7371657" y="203528"/>
                <a:ext cx="515509" cy="444404"/>
              </a:xfrm>
              <a:prstGeom prst="triangl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13" name="Oval 112"/>
              <p:cNvSpPr/>
              <p:nvPr/>
            </p:nvSpPr>
            <p:spPr bwMode="auto">
              <a:xfrm>
                <a:off x="7886313" y="435552"/>
                <a:ext cx="98467" cy="98467"/>
              </a:xfrm>
              <a:prstGeom prst="ellips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cxnSp>
            <p:nvCxnSpPr>
              <p:cNvPr id="118" name="Straight Connector 117"/>
              <p:cNvCxnSpPr/>
              <p:nvPr/>
            </p:nvCxnSpPr>
            <p:spPr bwMode="auto">
              <a:xfrm flipH="1">
                <a:off x="7982681" y="486523"/>
                <a:ext cx="263117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120" name="Straight Connector 119"/>
              <p:cNvCxnSpPr/>
              <p:nvPr/>
            </p:nvCxnSpPr>
            <p:spPr bwMode="auto">
              <a:xfrm flipH="1">
                <a:off x="7196035" y="489343"/>
                <a:ext cx="314649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  <p:sp>
          <p:nvSpPr>
            <p:cNvPr id="124" name="TextBox 123"/>
            <p:cNvSpPr txBox="1"/>
            <p:nvPr/>
          </p:nvSpPr>
          <p:spPr>
            <a:xfrm>
              <a:off x="6293104" y="381508"/>
              <a:ext cx="6896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Input</a:t>
              </a: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8012174" y="379367"/>
              <a:ext cx="8691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Output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8897681" y="438135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!A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Reminder: Invertor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35" name="Footer Placeholder 3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36" name="Slide Number Placeholder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6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2966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4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 1.48148E-6 L 0.00104 -0.04653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000"/>
                            </p:stCondLst>
                            <p:childTnLst>
                              <p:par>
                                <p:cTn id="1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3" grpId="0"/>
      <p:bldP spid="44" grpId="0"/>
      <p:bldP spid="100" grpId="0"/>
      <p:bldP spid="102" grpId="0" animBg="1"/>
      <p:bldP spid="103" grpId="0"/>
      <p:bldP spid="104" grpId="0"/>
      <p:bldP spid="105" grpId="0" animBg="1"/>
      <p:bldP spid="101" grpId="0" animBg="1"/>
      <p:bldP spid="106" grpId="0"/>
      <p:bldP spid="107" grpId="0"/>
      <p:bldP spid="108" grpId="0"/>
      <p:bldP spid="109" grpId="0" animBg="1"/>
      <p:bldP spid="109" grpId="1" animBg="1"/>
      <p:bldP spid="109" grpId="2" animBg="1"/>
      <p:bldP spid="109" grpId="3" animBg="1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CMOS</a:t>
            </a:r>
            <a:endParaRPr lang="ru-R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600203" y="6553200"/>
            <a:ext cx="415925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44C7BE5-B578-44C2-B697-AD60B2F34A37}" type="slidenum">
              <a:rPr lang="ja-JP" altLang="en-US" smtClean="0"/>
              <a:pPr>
                <a:defRPr/>
              </a:pPr>
              <a:t>7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917276100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CMOS Circuits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342900" indent="-342900">
              <a:buFont typeface="Courier New" pitchFamily="49" charset="0"/>
              <a:buChar char="o"/>
            </a:pPr>
            <a:r>
              <a:rPr lang="en-US" b="1" dirty="0"/>
              <a:t>Complementary metal–oxide–semiconductor</a:t>
            </a:r>
            <a:r>
              <a:rPr lang="en-US" dirty="0"/>
              <a:t> (</a:t>
            </a:r>
            <a:r>
              <a:rPr lang="en-US" b="1" dirty="0"/>
              <a:t>CMOS</a:t>
            </a:r>
            <a:r>
              <a:rPr lang="ru-RU" b="1" dirty="0"/>
              <a:t>, </a:t>
            </a:r>
            <a:r>
              <a:rPr lang="ru-RU" i="1" dirty="0"/>
              <a:t>«КМОП»</a:t>
            </a:r>
            <a:r>
              <a:rPr lang="en-US" dirty="0"/>
              <a:t>) is a technology for constructing integrated circuits</a:t>
            </a:r>
          </a:p>
          <a:p>
            <a:pPr marL="342900" indent="-342900">
              <a:spcBef>
                <a:spcPts val="1200"/>
              </a:spcBef>
              <a:buFont typeface="Courier New" pitchFamily="49" charset="0"/>
              <a:buChar char="o"/>
            </a:pPr>
            <a:r>
              <a:rPr lang="en-US" dirty="0"/>
              <a:t>The main characteristics of CMOS devices is low static power consumption</a:t>
            </a:r>
          </a:p>
          <a:p>
            <a:pPr marL="757238" lvl="2" indent="-342900">
              <a:spcBef>
                <a:spcPts val="1200"/>
              </a:spcBef>
            </a:pPr>
            <a:r>
              <a:rPr lang="en-US" dirty="0"/>
              <a:t>There is no current in static state of the scheme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(i.e. the power supply is never connected to the ground)</a:t>
            </a:r>
          </a:p>
          <a:p>
            <a:pPr marL="342900" indent="-342900">
              <a:spcBef>
                <a:spcPts val="1200"/>
              </a:spcBef>
              <a:buFont typeface="Courier New" pitchFamily="49" charset="0"/>
              <a:buChar char="o"/>
            </a:pPr>
            <a:r>
              <a:rPr lang="en-US" dirty="0"/>
              <a:t>CMOS schemes </a:t>
            </a:r>
            <a:r>
              <a:rPr lang="en-US" b="1" dirty="0"/>
              <a:t>always</a:t>
            </a:r>
            <a:r>
              <a:rPr lang="en-US" dirty="0"/>
              <a:t> contain two complementary parts</a:t>
            </a:r>
          </a:p>
          <a:p>
            <a:pPr marL="757238" lvl="2" indent="-342900">
              <a:spcBef>
                <a:spcPts val="1200"/>
              </a:spcBef>
            </a:pPr>
            <a:r>
              <a:rPr lang="en-US" dirty="0"/>
              <a:t>One part consists of P-type transistors and is connected to the power supply and provides </a:t>
            </a:r>
            <a:r>
              <a:rPr lang="en-US" dirty="0">
                <a:solidFill>
                  <a:srgbClr val="FF0000"/>
                </a:solidFill>
              </a:rPr>
              <a:t>1</a:t>
            </a:r>
            <a:r>
              <a:rPr lang="en-US" dirty="0"/>
              <a:t> to the output</a:t>
            </a:r>
          </a:p>
          <a:p>
            <a:pPr marL="757238" lvl="2" indent="-342900">
              <a:spcBef>
                <a:spcPts val="1200"/>
              </a:spcBef>
            </a:pPr>
            <a:r>
              <a:rPr lang="en-US" dirty="0"/>
              <a:t>The other consists of N-type transistors and is connected to the ground and provides </a:t>
            </a:r>
            <a:r>
              <a:rPr lang="en-US" dirty="0">
                <a:solidFill>
                  <a:schemeClr val="accent1"/>
                </a:solidFill>
              </a:rPr>
              <a:t>0</a:t>
            </a:r>
            <a:r>
              <a:rPr lang="en-US" dirty="0"/>
              <a:t> to output</a:t>
            </a:r>
          </a:p>
          <a:p>
            <a:pPr marL="757238" lvl="2" indent="-342900">
              <a:spcBef>
                <a:spcPts val="1200"/>
              </a:spcBef>
            </a:pPr>
            <a:r>
              <a:rPr lang="en-US" dirty="0"/>
              <a:t>When one part is turned on the other part is disabled (provides Z)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8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5190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CMOS NAND Circuit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0489288"/>
              </p:ext>
            </p:extLst>
          </p:nvPr>
        </p:nvGraphicFramePr>
        <p:xfrm>
          <a:off x="3093353" y="1560106"/>
          <a:ext cx="2225424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98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24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3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483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Neo Sans Intel" pitchFamily="34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Neo Sans Intel" pitchFamily="34" charset="0"/>
                        </a:rPr>
                        <a:t>B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Neo Sans Intel" pitchFamily="34" charset="0"/>
                        </a:rPr>
                        <a:t>Output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8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accent1"/>
                          </a:solidFill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accent1"/>
                          </a:solidFill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8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accent1"/>
                          </a:solidFill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48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accent1"/>
                          </a:solidFill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8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accent1"/>
                          </a:solidFill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2" name="Group 21"/>
          <p:cNvGrpSpPr/>
          <p:nvPr/>
        </p:nvGrpSpPr>
        <p:grpSpPr>
          <a:xfrm>
            <a:off x="776605" y="2056919"/>
            <a:ext cx="2316748" cy="710719"/>
            <a:chOff x="540611" y="499320"/>
            <a:chExt cx="2316748" cy="710719"/>
          </a:xfrm>
        </p:grpSpPr>
        <p:grpSp>
          <p:nvGrpSpPr>
            <p:cNvPr id="3" name="Group 2"/>
            <p:cNvGrpSpPr/>
            <p:nvPr/>
          </p:nvGrpSpPr>
          <p:grpSpPr>
            <a:xfrm>
              <a:off x="540611" y="499320"/>
              <a:ext cx="623021" cy="369332"/>
              <a:chOff x="668627" y="718776"/>
              <a:chExt cx="623021" cy="369332"/>
            </a:xfrm>
          </p:grpSpPr>
          <p:cxnSp>
            <p:nvCxnSpPr>
              <p:cNvPr id="17" name="Straight Connector 16"/>
              <p:cNvCxnSpPr/>
              <p:nvPr/>
            </p:nvCxnSpPr>
            <p:spPr bwMode="auto">
              <a:xfrm flipH="1">
                <a:off x="976999" y="905859"/>
                <a:ext cx="314649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sp>
            <p:nvSpPr>
              <p:cNvPr id="12" name="TextBox 11"/>
              <p:cNvSpPr txBox="1"/>
              <p:nvPr/>
            </p:nvSpPr>
            <p:spPr>
              <a:xfrm>
                <a:off x="668627" y="718776"/>
                <a:ext cx="31450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dirty="0">
                    <a:latin typeface="+mj-lt"/>
                  </a:rPr>
                  <a:t>A</a:t>
                </a: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547023" y="840707"/>
              <a:ext cx="616609" cy="369332"/>
              <a:chOff x="675039" y="718776"/>
              <a:chExt cx="616609" cy="369332"/>
            </a:xfrm>
          </p:grpSpPr>
          <p:cxnSp>
            <p:nvCxnSpPr>
              <p:cNvPr id="19" name="Straight Connector 18"/>
              <p:cNvCxnSpPr/>
              <p:nvPr/>
            </p:nvCxnSpPr>
            <p:spPr bwMode="auto">
              <a:xfrm flipH="1">
                <a:off x="976999" y="905859"/>
                <a:ext cx="314649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sp>
            <p:nvSpPr>
              <p:cNvPr id="20" name="TextBox 19"/>
              <p:cNvSpPr txBox="1"/>
              <p:nvPr/>
            </p:nvSpPr>
            <p:spPr>
              <a:xfrm>
                <a:off x="675039" y="718776"/>
                <a:ext cx="3080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dirty="0">
                    <a:latin typeface="+mj-lt"/>
                  </a:rPr>
                  <a:t>B</a:t>
                </a:r>
              </a:p>
            </p:txBody>
          </p:sp>
        </p:grpSp>
        <p:sp>
          <p:nvSpPr>
            <p:cNvPr id="21" name="Flowchart: Delay 20"/>
            <p:cNvSpPr/>
            <p:nvPr/>
          </p:nvSpPr>
          <p:spPr bwMode="auto">
            <a:xfrm>
              <a:off x="1163631" y="609131"/>
              <a:ext cx="503645" cy="518188"/>
            </a:xfrm>
            <a:prstGeom prst="flowChartDelay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1642893" y="821588"/>
              <a:ext cx="98467" cy="98467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 bwMode="auto">
            <a:xfrm flipH="1">
              <a:off x="1739261" y="872559"/>
              <a:ext cx="263117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sp>
          <p:nvSpPr>
            <p:cNvPr id="13" name="TextBox 12"/>
            <p:cNvSpPr txBox="1"/>
            <p:nvPr/>
          </p:nvSpPr>
          <p:spPr>
            <a:xfrm>
              <a:off x="1988210" y="686155"/>
              <a:ext cx="8691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Output</a:t>
              </a: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3536353" y="3604205"/>
            <a:ext cx="1353997" cy="2318018"/>
            <a:chOff x="895463" y="3549485"/>
            <a:chExt cx="1353997" cy="2318018"/>
          </a:xfrm>
        </p:grpSpPr>
        <p:grpSp>
          <p:nvGrpSpPr>
            <p:cNvPr id="62" name="Group 61"/>
            <p:cNvGrpSpPr/>
            <p:nvPr/>
          </p:nvGrpSpPr>
          <p:grpSpPr>
            <a:xfrm>
              <a:off x="1169032" y="4854741"/>
              <a:ext cx="605776" cy="1012762"/>
              <a:chOff x="7185543" y="4644563"/>
              <a:chExt cx="734965" cy="1228748"/>
            </a:xfrm>
          </p:grpSpPr>
          <p:grpSp>
            <p:nvGrpSpPr>
              <p:cNvPr id="85" name="Group 84"/>
              <p:cNvGrpSpPr/>
              <p:nvPr/>
            </p:nvGrpSpPr>
            <p:grpSpPr>
              <a:xfrm>
                <a:off x="7185543" y="4644563"/>
                <a:ext cx="620358" cy="1129551"/>
                <a:chOff x="8127402" y="3544048"/>
                <a:chExt cx="620358" cy="1129551"/>
              </a:xfrm>
            </p:grpSpPr>
            <p:cxnSp>
              <p:nvCxnSpPr>
                <p:cNvPr id="91" name="Straight Connector 90"/>
                <p:cNvCxnSpPr/>
                <p:nvPr/>
              </p:nvCxnSpPr>
              <p:spPr bwMode="auto">
                <a:xfrm>
                  <a:off x="8606118" y="3920565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92" name="Straight Connector 91"/>
                <p:cNvCxnSpPr/>
                <p:nvPr/>
              </p:nvCxnSpPr>
              <p:spPr bwMode="auto">
                <a:xfrm>
                  <a:off x="8606118" y="3920565"/>
                  <a:ext cx="141642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93" name="Straight Connector 92"/>
                <p:cNvCxnSpPr/>
                <p:nvPr/>
              </p:nvCxnSpPr>
              <p:spPr bwMode="auto">
                <a:xfrm>
                  <a:off x="8606118" y="4297082"/>
                  <a:ext cx="141642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94" name="Straight Connector 93"/>
                <p:cNvCxnSpPr/>
                <p:nvPr/>
              </p:nvCxnSpPr>
              <p:spPr bwMode="auto">
                <a:xfrm>
                  <a:off x="8747760" y="3544048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95" name="Straight Connector 94"/>
                <p:cNvCxnSpPr/>
                <p:nvPr/>
              </p:nvCxnSpPr>
              <p:spPr bwMode="auto">
                <a:xfrm>
                  <a:off x="8747760" y="4297082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96" name="Straight Connector 95"/>
                <p:cNvCxnSpPr/>
                <p:nvPr/>
              </p:nvCxnSpPr>
              <p:spPr bwMode="auto">
                <a:xfrm>
                  <a:off x="8503920" y="3920564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97" name="Straight Connector 96"/>
                <p:cNvCxnSpPr/>
                <p:nvPr/>
              </p:nvCxnSpPr>
              <p:spPr bwMode="auto">
                <a:xfrm rot="5400000">
                  <a:off x="8315661" y="3920565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</p:grpSp>
          <p:grpSp>
            <p:nvGrpSpPr>
              <p:cNvPr id="86" name="Group 85"/>
              <p:cNvGrpSpPr/>
              <p:nvPr/>
            </p:nvGrpSpPr>
            <p:grpSpPr>
              <a:xfrm>
                <a:off x="7695718" y="5766631"/>
                <a:ext cx="224790" cy="106680"/>
                <a:chOff x="3539490" y="4938999"/>
                <a:chExt cx="224790" cy="106680"/>
              </a:xfrm>
            </p:grpSpPr>
            <p:cxnSp>
              <p:nvCxnSpPr>
                <p:cNvPr id="88" name="Straight Connector 87"/>
                <p:cNvCxnSpPr/>
                <p:nvPr/>
              </p:nvCxnSpPr>
              <p:spPr bwMode="auto">
                <a:xfrm>
                  <a:off x="3539490" y="4938999"/>
                  <a:ext cx="224790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89" name="Straight Connector 88"/>
                <p:cNvCxnSpPr/>
                <p:nvPr/>
              </p:nvCxnSpPr>
              <p:spPr bwMode="auto">
                <a:xfrm>
                  <a:off x="3583152" y="4992339"/>
                  <a:ext cx="137467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90" name="Straight Connector 89"/>
                <p:cNvCxnSpPr/>
                <p:nvPr/>
              </p:nvCxnSpPr>
              <p:spPr bwMode="auto">
                <a:xfrm>
                  <a:off x="3630055" y="5045679"/>
                  <a:ext cx="43661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</p:grpSp>
          <p:sp>
            <p:nvSpPr>
              <p:cNvPr id="87" name="TextBox 86"/>
              <p:cNvSpPr txBox="1"/>
              <p:nvPr/>
            </p:nvSpPr>
            <p:spPr>
              <a:xfrm>
                <a:off x="7431599" y="5446065"/>
                <a:ext cx="350465" cy="4107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1"/>
                    </a:solidFill>
                    <a:latin typeface="+mj-lt"/>
                    <a:cs typeface="Consolas" pitchFamily="49" charset="0"/>
                  </a:rPr>
                  <a:t>0</a:t>
                </a:r>
              </a:p>
            </p:txBody>
          </p:sp>
        </p:grpSp>
        <p:grpSp>
          <p:nvGrpSpPr>
            <p:cNvPr id="76" name="Group 75"/>
            <p:cNvGrpSpPr/>
            <p:nvPr/>
          </p:nvGrpSpPr>
          <p:grpSpPr>
            <a:xfrm>
              <a:off x="1167641" y="3929469"/>
              <a:ext cx="511318" cy="931001"/>
              <a:chOff x="8127402" y="3544048"/>
              <a:chExt cx="620362" cy="1129551"/>
            </a:xfrm>
          </p:grpSpPr>
          <p:cxnSp>
            <p:nvCxnSpPr>
              <p:cNvPr id="78" name="Straight Connector 77"/>
              <p:cNvCxnSpPr/>
              <p:nvPr/>
            </p:nvCxnSpPr>
            <p:spPr bwMode="auto">
              <a:xfrm>
                <a:off x="8606118" y="3920565"/>
                <a:ext cx="0" cy="376517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79" name="Straight Connector 78"/>
              <p:cNvCxnSpPr/>
              <p:nvPr/>
            </p:nvCxnSpPr>
            <p:spPr bwMode="auto">
              <a:xfrm>
                <a:off x="8606118" y="3920565"/>
                <a:ext cx="141642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80" name="Straight Connector 79"/>
              <p:cNvCxnSpPr/>
              <p:nvPr/>
            </p:nvCxnSpPr>
            <p:spPr bwMode="auto">
              <a:xfrm>
                <a:off x="8606118" y="4297082"/>
                <a:ext cx="141642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81" name="Straight Connector 80"/>
              <p:cNvCxnSpPr/>
              <p:nvPr/>
            </p:nvCxnSpPr>
            <p:spPr bwMode="auto">
              <a:xfrm>
                <a:off x="8747760" y="3544048"/>
                <a:ext cx="0" cy="376517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82" name="Straight Connector 81"/>
              <p:cNvCxnSpPr/>
              <p:nvPr/>
            </p:nvCxnSpPr>
            <p:spPr bwMode="auto">
              <a:xfrm>
                <a:off x="8747764" y="4297082"/>
                <a:ext cx="0" cy="376517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83" name="Straight Connector 82"/>
              <p:cNvCxnSpPr/>
              <p:nvPr/>
            </p:nvCxnSpPr>
            <p:spPr bwMode="auto">
              <a:xfrm>
                <a:off x="8503920" y="3920564"/>
                <a:ext cx="0" cy="376517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84" name="Straight Connector 83"/>
              <p:cNvCxnSpPr/>
              <p:nvPr/>
            </p:nvCxnSpPr>
            <p:spPr bwMode="auto">
              <a:xfrm rot="5400000">
                <a:off x="8315661" y="3920565"/>
                <a:ext cx="0" cy="376517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  <p:grpSp>
          <p:nvGrpSpPr>
            <p:cNvPr id="64" name="Group 63"/>
            <p:cNvGrpSpPr/>
            <p:nvPr/>
          </p:nvGrpSpPr>
          <p:grpSpPr>
            <a:xfrm>
              <a:off x="895463" y="4231678"/>
              <a:ext cx="306495" cy="1229533"/>
              <a:chOff x="6326646" y="2986836"/>
              <a:chExt cx="653177" cy="1478631"/>
            </a:xfrm>
          </p:grpSpPr>
          <p:sp>
            <p:nvSpPr>
              <p:cNvPr id="72" name="TextBox 71"/>
              <p:cNvSpPr txBox="1"/>
              <p:nvPr/>
            </p:nvSpPr>
            <p:spPr>
              <a:xfrm>
                <a:off x="6326648" y="2986836"/>
                <a:ext cx="639509" cy="4071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+mj-lt"/>
                  </a:rPr>
                  <a:t>A</a:t>
                </a:r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6326646" y="4058324"/>
                <a:ext cx="653177" cy="4071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+mj-lt"/>
                  </a:rPr>
                  <a:t>B</a:t>
                </a:r>
              </a:p>
            </p:txBody>
          </p:sp>
        </p:grpSp>
        <p:grpSp>
          <p:nvGrpSpPr>
            <p:cNvPr id="65" name="Group 64"/>
            <p:cNvGrpSpPr/>
            <p:nvPr/>
          </p:nvGrpSpPr>
          <p:grpSpPr>
            <a:xfrm>
              <a:off x="1468477" y="3549485"/>
              <a:ext cx="780983" cy="387413"/>
              <a:chOff x="7461542" y="2683144"/>
              <a:chExt cx="1283081" cy="470035"/>
            </a:xfrm>
          </p:grpSpPr>
          <p:cxnSp>
            <p:nvCxnSpPr>
              <p:cNvPr id="66" name="Straight Arrow Connector 65"/>
              <p:cNvCxnSpPr/>
              <p:nvPr/>
            </p:nvCxnSpPr>
            <p:spPr bwMode="auto">
              <a:xfrm>
                <a:off x="7795382" y="3153179"/>
                <a:ext cx="790443" cy="0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arrow"/>
              </a:ln>
              <a:effectLst/>
            </p:spPr>
          </p:cxnSp>
          <p:sp>
            <p:nvSpPr>
              <p:cNvPr id="67" name="TextBox 66"/>
              <p:cNvSpPr txBox="1"/>
              <p:nvPr/>
            </p:nvSpPr>
            <p:spPr>
              <a:xfrm>
                <a:off x="7461542" y="2683144"/>
                <a:ext cx="1283081" cy="4107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+mj-lt"/>
                  </a:rPr>
                  <a:t>Output</a:t>
                </a:r>
              </a:p>
            </p:txBody>
          </p:sp>
        </p:grpSp>
      </p:grpSp>
      <p:grpSp>
        <p:nvGrpSpPr>
          <p:cNvPr id="121" name="Group 120"/>
          <p:cNvGrpSpPr/>
          <p:nvPr/>
        </p:nvGrpSpPr>
        <p:grpSpPr>
          <a:xfrm>
            <a:off x="6019469" y="1101610"/>
            <a:ext cx="2214759" cy="2185018"/>
            <a:chOff x="3378579" y="1046890"/>
            <a:chExt cx="2214759" cy="2185018"/>
          </a:xfrm>
        </p:grpSpPr>
        <p:grpSp>
          <p:nvGrpSpPr>
            <p:cNvPr id="36" name="Group 35"/>
            <p:cNvGrpSpPr/>
            <p:nvPr/>
          </p:nvGrpSpPr>
          <p:grpSpPr>
            <a:xfrm>
              <a:off x="3696427" y="1651790"/>
              <a:ext cx="511313" cy="931001"/>
              <a:chOff x="1094687" y="4539259"/>
              <a:chExt cx="620358" cy="1129551"/>
            </a:xfrm>
          </p:grpSpPr>
          <p:grpSp>
            <p:nvGrpSpPr>
              <p:cNvPr id="39" name="Group 38"/>
              <p:cNvGrpSpPr/>
              <p:nvPr/>
            </p:nvGrpSpPr>
            <p:grpSpPr>
              <a:xfrm>
                <a:off x="1094687" y="4539259"/>
                <a:ext cx="620358" cy="1129551"/>
                <a:chOff x="8127402" y="3544048"/>
                <a:chExt cx="620358" cy="1129551"/>
              </a:xfrm>
            </p:grpSpPr>
            <p:cxnSp>
              <p:nvCxnSpPr>
                <p:cNvPr id="41" name="Straight Connector 40"/>
                <p:cNvCxnSpPr/>
                <p:nvPr/>
              </p:nvCxnSpPr>
              <p:spPr bwMode="auto">
                <a:xfrm>
                  <a:off x="8606118" y="3920565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42" name="Straight Connector 41"/>
                <p:cNvCxnSpPr/>
                <p:nvPr/>
              </p:nvCxnSpPr>
              <p:spPr bwMode="auto">
                <a:xfrm>
                  <a:off x="8606118" y="3920565"/>
                  <a:ext cx="141642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43" name="Straight Connector 42"/>
                <p:cNvCxnSpPr/>
                <p:nvPr/>
              </p:nvCxnSpPr>
              <p:spPr bwMode="auto">
                <a:xfrm>
                  <a:off x="8606118" y="4297082"/>
                  <a:ext cx="141642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44" name="Straight Connector 43"/>
                <p:cNvCxnSpPr/>
                <p:nvPr/>
              </p:nvCxnSpPr>
              <p:spPr bwMode="auto">
                <a:xfrm>
                  <a:off x="8747760" y="3544048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45" name="Straight Connector 44"/>
                <p:cNvCxnSpPr/>
                <p:nvPr/>
              </p:nvCxnSpPr>
              <p:spPr bwMode="auto">
                <a:xfrm>
                  <a:off x="8747760" y="4297082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46" name="Straight Connector 45"/>
                <p:cNvCxnSpPr/>
                <p:nvPr/>
              </p:nvCxnSpPr>
              <p:spPr bwMode="auto">
                <a:xfrm>
                  <a:off x="8503920" y="3920564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47" name="Straight Connector 46"/>
                <p:cNvCxnSpPr/>
                <p:nvPr/>
              </p:nvCxnSpPr>
              <p:spPr bwMode="auto">
                <a:xfrm rot="5400000">
                  <a:off x="8315661" y="3920565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</p:grpSp>
          <p:sp>
            <p:nvSpPr>
              <p:cNvPr id="40" name="Oval 39"/>
              <p:cNvSpPr>
                <a:spLocks noChangeAspect="1"/>
              </p:cNvSpPr>
              <p:nvPr/>
            </p:nvSpPr>
            <p:spPr bwMode="auto">
              <a:xfrm>
                <a:off x="1330011" y="5033441"/>
                <a:ext cx="141194" cy="141194"/>
              </a:xfrm>
              <a:prstGeom prst="ellips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b="1">
                  <a:latin typeface="+mj-lt"/>
                  <a:cs typeface="Arial" pitchFamily="34" charset="0"/>
                </a:endParaRPr>
              </a:p>
            </p:txBody>
          </p:sp>
        </p:grpSp>
        <p:sp>
          <p:nvSpPr>
            <p:cNvPr id="37" name="TextBox 36"/>
            <p:cNvSpPr txBox="1"/>
            <p:nvPr/>
          </p:nvSpPr>
          <p:spPr>
            <a:xfrm>
              <a:off x="4599566" y="1046890"/>
              <a:ext cx="45236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>
                  <a:latin typeface="+mj-lt"/>
                </a:rPr>
                <a:t>V</a:t>
              </a:r>
              <a:r>
                <a:rPr lang="en-US" sz="1400" dirty="0" err="1">
                  <a:latin typeface="+mj-lt"/>
                </a:rPr>
                <a:t>cc</a:t>
              </a:r>
              <a:endParaRPr lang="en-US" sz="1400" dirty="0">
                <a:latin typeface="+mj-lt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523971" y="128365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  <a:latin typeface="+mj-lt"/>
                  <a:cs typeface="Consolas" pitchFamily="49" charset="0"/>
                </a:rPr>
                <a:t>1</a:t>
              </a:r>
            </a:p>
          </p:txBody>
        </p:sp>
        <p:cxnSp>
          <p:nvCxnSpPr>
            <p:cNvPr id="31" name="Straight Connector 30"/>
            <p:cNvCxnSpPr/>
            <p:nvPr/>
          </p:nvCxnSpPr>
          <p:spPr bwMode="auto">
            <a:xfrm flipV="1">
              <a:off x="4814670" y="2575171"/>
              <a:ext cx="1" cy="300109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33" name="Straight Connector 32"/>
            <p:cNvCxnSpPr/>
            <p:nvPr/>
          </p:nvCxnSpPr>
          <p:spPr bwMode="auto">
            <a:xfrm>
              <a:off x="4207740" y="2573067"/>
              <a:ext cx="1225483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sp>
          <p:nvSpPr>
            <p:cNvPr id="35" name="TextBox 34"/>
            <p:cNvSpPr txBox="1"/>
            <p:nvPr/>
          </p:nvSpPr>
          <p:spPr>
            <a:xfrm>
              <a:off x="3378579" y="1923820"/>
              <a:ext cx="3000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dirty="0">
                  <a:latin typeface="+mj-lt"/>
                </a:rPr>
                <a:t>A</a:t>
              </a: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4805660" y="2875283"/>
              <a:ext cx="787678" cy="356625"/>
              <a:chOff x="8083195" y="3883166"/>
              <a:chExt cx="1294084" cy="432680"/>
            </a:xfrm>
          </p:grpSpPr>
          <p:cxnSp>
            <p:nvCxnSpPr>
              <p:cNvPr id="29" name="Straight Arrow Connector 28"/>
              <p:cNvCxnSpPr/>
              <p:nvPr/>
            </p:nvCxnSpPr>
            <p:spPr bwMode="auto">
              <a:xfrm>
                <a:off x="8083195" y="3883166"/>
                <a:ext cx="790443" cy="0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arrow"/>
              </a:ln>
              <a:effectLst/>
            </p:spPr>
          </p:cxnSp>
          <p:sp>
            <p:nvSpPr>
              <p:cNvPr id="30" name="TextBox 29"/>
              <p:cNvSpPr txBox="1"/>
              <p:nvPr/>
            </p:nvSpPr>
            <p:spPr>
              <a:xfrm>
                <a:off x="8094194" y="3905091"/>
                <a:ext cx="1283085" cy="4107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+mj-lt"/>
                  </a:rPr>
                  <a:t>Output</a:t>
                </a:r>
              </a:p>
            </p:txBody>
          </p:sp>
        </p:grpSp>
        <p:grpSp>
          <p:nvGrpSpPr>
            <p:cNvPr id="99" name="Group 98"/>
            <p:cNvGrpSpPr/>
            <p:nvPr/>
          </p:nvGrpSpPr>
          <p:grpSpPr>
            <a:xfrm>
              <a:off x="4921910" y="1651790"/>
              <a:ext cx="511313" cy="931001"/>
              <a:chOff x="1094687" y="4539259"/>
              <a:chExt cx="620358" cy="1129551"/>
            </a:xfrm>
          </p:grpSpPr>
          <p:grpSp>
            <p:nvGrpSpPr>
              <p:cNvPr id="100" name="Group 99"/>
              <p:cNvGrpSpPr/>
              <p:nvPr/>
            </p:nvGrpSpPr>
            <p:grpSpPr>
              <a:xfrm>
                <a:off x="1094687" y="4539259"/>
                <a:ext cx="620358" cy="1129551"/>
                <a:chOff x="8127402" y="3544048"/>
                <a:chExt cx="620358" cy="1129551"/>
              </a:xfrm>
            </p:grpSpPr>
            <p:cxnSp>
              <p:nvCxnSpPr>
                <p:cNvPr id="102" name="Straight Connector 101"/>
                <p:cNvCxnSpPr/>
                <p:nvPr/>
              </p:nvCxnSpPr>
              <p:spPr bwMode="auto">
                <a:xfrm>
                  <a:off x="8606118" y="3920565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03" name="Straight Connector 102"/>
                <p:cNvCxnSpPr/>
                <p:nvPr/>
              </p:nvCxnSpPr>
              <p:spPr bwMode="auto">
                <a:xfrm>
                  <a:off x="8606118" y="3920565"/>
                  <a:ext cx="141642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04" name="Straight Connector 103"/>
                <p:cNvCxnSpPr/>
                <p:nvPr/>
              </p:nvCxnSpPr>
              <p:spPr bwMode="auto">
                <a:xfrm>
                  <a:off x="8606118" y="4297082"/>
                  <a:ext cx="141642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05" name="Straight Connector 104"/>
                <p:cNvCxnSpPr/>
                <p:nvPr/>
              </p:nvCxnSpPr>
              <p:spPr bwMode="auto">
                <a:xfrm>
                  <a:off x="8747760" y="3544048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06" name="Straight Connector 105"/>
                <p:cNvCxnSpPr/>
                <p:nvPr/>
              </p:nvCxnSpPr>
              <p:spPr bwMode="auto">
                <a:xfrm>
                  <a:off x="8747760" y="4297082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07" name="Straight Connector 106"/>
                <p:cNvCxnSpPr/>
                <p:nvPr/>
              </p:nvCxnSpPr>
              <p:spPr bwMode="auto">
                <a:xfrm>
                  <a:off x="8503920" y="3920564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08" name="Straight Connector 107"/>
                <p:cNvCxnSpPr/>
                <p:nvPr/>
              </p:nvCxnSpPr>
              <p:spPr bwMode="auto">
                <a:xfrm rot="5400000">
                  <a:off x="8315661" y="3920565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</p:grpSp>
          <p:sp>
            <p:nvSpPr>
              <p:cNvPr id="101" name="Oval 100"/>
              <p:cNvSpPr>
                <a:spLocks noChangeAspect="1"/>
              </p:cNvSpPr>
              <p:nvPr/>
            </p:nvSpPr>
            <p:spPr bwMode="auto">
              <a:xfrm>
                <a:off x="1330011" y="5033441"/>
                <a:ext cx="141194" cy="141194"/>
              </a:xfrm>
              <a:prstGeom prst="ellips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b="1">
                  <a:latin typeface="+mj-lt"/>
                  <a:cs typeface="Arial" pitchFamily="34" charset="0"/>
                </a:endParaRPr>
              </a:p>
            </p:txBody>
          </p:sp>
        </p:grpSp>
        <p:sp>
          <p:nvSpPr>
            <p:cNvPr id="111" name="TextBox 110"/>
            <p:cNvSpPr txBox="1"/>
            <p:nvPr/>
          </p:nvSpPr>
          <p:spPr>
            <a:xfrm>
              <a:off x="4615416" y="1935610"/>
              <a:ext cx="30649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dirty="0">
                  <a:latin typeface="+mj-lt"/>
                </a:rPr>
                <a:t>B</a:t>
              </a:r>
            </a:p>
          </p:txBody>
        </p:sp>
        <p:cxnSp>
          <p:nvCxnSpPr>
            <p:cNvPr id="115" name="Straight Connector 114"/>
            <p:cNvCxnSpPr/>
            <p:nvPr/>
          </p:nvCxnSpPr>
          <p:spPr bwMode="auto">
            <a:xfrm>
              <a:off x="4201930" y="1657886"/>
              <a:ext cx="1225483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19" name="Straight Connector 118"/>
            <p:cNvCxnSpPr/>
            <p:nvPr/>
          </p:nvCxnSpPr>
          <p:spPr bwMode="auto">
            <a:xfrm flipV="1">
              <a:off x="4814670" y="1368535"/>
              <a:ext cx="1" cy="300109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</p:grpSp>
      <p:grpSp>
        <p:nvGrpSpPr>
          <p:cNvPr id="188" name="Group 187"/>
          <p:cNvGrpSpPr/>
          <p:nvPr/>
        </p:nvGrpSpPr>
        <p:grpSpPr>
          <a:xfrm>
            <a:off x="8936289" y="1101611"/>
            <a:ext cx="2214759" cy="4755131"/>
            <a:chOff x="6295399" y="1046890"/>
            <a:chExt cx="2214759" cy="4755131"/>
          </a:xfrm>
        </p:grpSpPr>
        <p:grpSp>
          <p:nvGrpSpPr>
            <p:cNvPr id="122" name="Group 121"/>
            <p:cNvGrpSpPr/>
            <p:nvPr/>
          </p:nvGrpSpPr>
          <p:grpSpPr>
            <a:xfrm>
              <a:off x="6295399" y="1046890"/>
              <a:ext cx="2214759" cy="2855578"/>
              <a:chOff x="3378579" y="1046890"/>
              <a:chExt cx="2214759" cy="2855578"/>
            </a:xfrm>
          </p:grpSpPr>
          <p:grpSp>
            <p:nvGrpSpPr>
              <p:cNvPr id="123" name="Group 122"/>
              <p:cNvGrpSpPr/>
              <p:nvPr/>
            </p:nvGrpSpPr>
            <p:grpSpPr>
              <a:xfrm>
                <a:off x="3696427" y="1651790"/>
                <a:ext cx="511313" cy="931001"/>
                <a:chOff x="1094687" y="4539259"/>
                <a:chExt cx="620358" cy="1129551"/>
              </a:xfrm>
            </p:grpSpPr>
            <p:grpSp>
              <p:nvGrpSpPr>
                <p:cNvPr id="145" name="Group 144"/>
                <p:cNvGrpSpPr/>
                <p:nvPr/>
              </p:nvGrpSpPr>
              <p:grpSpPr>
                <a:xfrm>
                  <a:off x="1094687" y="4539259"/>
                  <a:ext cx="620358" cy="1129551"/>
                  <a:chOff x="8127402" y="3544048"/>
                  <a:chExt cx="620358" cy="1129551"/>
                </a:xfrm>
              </p:grpSpPr>
              <p:cxnSp>
                <p:nvCxnSpPr>
                  <p:cNvPr id="147" name="Straight Connector 146"/>
                  <p:cNvCxnSpPr/>
                  <p:nvPr/>
                </p:nvCxnSpPr>
                <p:spPr bwMode="auto">
                  <a:xfrm>
                    <a:off x="8606118" y="3920565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148" name="Straight Connector 147"/>
                  <p:cNvCxnSpPr/>
                  <p:nvPr/>
                </p:nvCxnSpPr>
                <p:spPr bwMode="auto">
                  <a:xfrm>
                    <a:off x="8606118" y="3920565"/>
                    <a:ext cx="141642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149" name="Straight Connector 148"/>
                  <p:cNvCxnSpPr/>
                  <p:nvPr/>
                </p:nvCxnSpPr>
                <p:spPr bwMode="auto">
                  <a:xfrm>
                    <a:off x="8606118" y="4297082"/>
                    <a:ext cx="141642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150" name="Straight Connector 149"/>
                  <p:cNvCxnSpPr/>
                  <p:nvPr/>
                </p:nvCxnSpPr>
                <p:spPr bwMode="auto">
                  <a:xfrm>
                    <a:off x="8747760" y="3544048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151" name="Straight Connector 150"/>
                  <p:cNvCxnSpPr/>
                  <p:nvPr/>
                </p:nvCxnSpPr>
                <p:spPr bwMode="auto">
                  <a:xfrm>
                    <a:off x="8747760" y="4297082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152" name="Straight Connector 151"/>
                  <p:cNvCxnSpPr/>
                  <p:nvPr/>
                </p:nvCxnSpPr>
                <p:spPr bwMode="auto">
                  <a:xfrm>
                    <a:off x="8503920" y="3920564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153" name="Straight Connector 152"/>
                  <p:cNvCxnSpPr/>
                  <p:nvPr/>
                </p:nvCxnSpPr>
                <p:spPr bwMode="auto">
                  <a:xfrm rot="5400000">
                    <a:off x="8315661" y="3920565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</p:grpSp>
            <p:sp>
              <p:nvSpPr>
                <p:cNvPr id="146" name="Oval 145"/>
                <p:cNvSpPr>
                  <a:spLocks noChangeAspect="1"/>
                </p:cNvSpPr>
                <p:nvPr/>
              </p:nvSpPr>
              <p:spPr bwMode="auto">
                <a:xfrm>
                  <a:off x="1330011" y="5033441"/>
                  <a:ext cx="141194" cy="141194"/>
                </a:xfrm>
                <a:prstGeom prst="ellips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b="1">
                    <a:latin typeface="+mj-lt"/>
                    <a:cs typeface="Arial" pitchFamily="34" charset="0"/>
                  </a:endParaRPr>
                </a:p>
              </p:txBody>
            </p:sp>
          </p:grpSp>
          <p:sp>
            <p:nvSpPr>
              <p:cNvPr id="124" name="TextBox 123"/>
              <p:cNvSpPr txBox="1"/>
              <p:nvPr/>
            </p:nvSpPr>
            <p:spPr>
              <a:xfrm>
                <a:off x="4599566" y="1046890"/>
                <a:ext cx="45236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err="1">
                    <a:latin typeface="+mj-lt"/>
                  </a:rPr>
                  <a:t>V</a:t>
                </a:r>
                <a:r>
                  <a:rPr lang="en-US" sz="1400" dirty="0" err="1">
                    <a:latin typeface="+mj-lt"/>
                  </a:rPr>
                  <a:t>cc</a:t>
                </a:r>
                <a:endParaRPr lang="en-US" sz="1400" dirty="0">
                  <a:latin typeface="+mj-lt"/>
                </a:endParaRPr>
              </a:p>
            </p:txBody>
          </p:sp>
          <p:sp>
            <p:nvSpPr>
              <p:cNvPr id="125" name="TextBox 124"/>
              <p:cNvSpPr txBox="1"/>
              <p:nvPr/>
            </p:nvSpPr>
            <p:spPr>
              <a:xfrm>
                <a:off x="4523971" y="1283650"/>
                <a:ext cx="28886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FF0000"/>
                    </a:solidFill>
                    <a:latin typeface="+mj-lt"/>
                    <a:cs typeface="Consolas" pitchFamily="49" charset="0"/>
                  </a:rPr>
                  <a:t>1</a:t>
                </a:r>
              </a:p>
            </p:txBody>
          </p:sp>
          <p:cxnSp>
            <p:nvCxnSpPr>
              <p:cNvPr id="126" name="Straight Connector 125"/>
              <p:cNvCxnSpPr/>
              <p:nvPr/>
            </p:nvCxnSpPr>
            <p:spPr bwMode="auto">
              <a:xfrm flipV="1">
                <a:off x="4814671" y="2575172"/>
                <a:ext cx="0" cy="970668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127" name="Straight Connector 126"/>
              <p:cNvCxnSpPr/>
              <p:nvPr/>
            </p:nvCxnSpPr>
            <p:spPr bwMode="auto">
              <a:xfrm>
                <a:off x="4207740" y="2573067"/>
                <a:ext cx="1225483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sp>
            <p:nvSpPr>
              <p:cNvPr id="128" name="TextBox 127"/>
              <p:cNvSpPr txBox="1"/>
              <p:nvPr/>
            </p:nvSpPr>
            <p:spPr>
              <a:xfrm>
                <a:off x="3378579" y="1923820"/>
                <a:ext cx="30008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600" dirty="0">
                    <a:latin typeface="+mj-lt"/>
                  </a:rPr>
                  <a:t>A</a:t>
                </a:r>
              </a:p>
            </p:txBody>
          </p:sp>
          <p:grpSp>
            <p:nvGrpSpPr>
              <p:cNvPr id="129" name="Group 128"/>
              <p:cNvGrpSpPr/>
              <p:nvPr/>
            </p:nvGrpSpPr>
            <p:grpSpPr>
              <a:xfrm>
                <a:off x="4805660" y="3545843"/>
                <a:ext cx="787678" cy="356625"/>
                <a:chOff x="8083195" y="4696726"/>
                <a:chExt cx="1294084" cy="432680"/>
              </a:xfrm>
            </p:grpSpPr>
            <p:cxnSp>
              <p:nvCxnSpPr>
                <p:cNvPr id="143" name="Straight Arrow Connector 142"/>
                <p:cNvCxnSpPr/>
                <p:nvPr/>
              </p:nvCxnSpPr>
              <p:spPr bwMode="auto">
                <a:xfrm>
                  <a:off x="8083195" y="4696726"/>
                  <a:ext cx="790443" cy="0"/>
                </a:xfrm>
                <a:prstGeom prst="straightConnector1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arrow"/>
                </a:ln>
                <a:effectLst/>
              </p:spPr>
            </p:cxnSp>
            <p:sp>
              <p:nvSpPr>
                <p:cNvPr id="144" name="TextBox 143"/>
                <p:cNvSpPr txBox="1"/>
                <p:nvPr/>
              </p:nvSpPr>
              <p:spPr>
                <a:xfrm>
                  <a:off x="8094194" y="4718651"/>
                  <a:ext cx="1283085" cy="4107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>
                      <a:latin typeface="+mj-lt"/>
                    </a:rPr>
                    <a:t>Output</a:t>
                  </a:r>
                </a:p>
              </p:txBody>
            </p:sp>
          </p:grpSp>
          <p:grpSp>
            <p:nvGrpSpPr>
              <p:cNvPr id="130" name="Group 129"/>
              <p:cNvGrpSpPr/>
              <p:nvPr/>
            </p:nvGrpSpPr>
            <p:grpSpPr>
              <a:xfrm>
                <a:off x="4921910" y="1651790"/>
                <a:ext cx="511313" cy="931001"/>
                <a:chOff x="1094687" y="4539259"/>
                <a:chExt cx="620358" cy="1129551"/>
              </a:xfrm>
            </p:grpSpPr>
            <p:grpSp>
              <p:nvGrpSpPr>
                <p:cNvPr id="134" name="Group 133"/>
                <p:cNvGrpSpPr/>
                <p:nvPr/>
              </p:nvGrpSpPr>
              <p:grpSpPr>
                <a:xfrm>
                  <a:off x="1094687" y="4539259"/>
                  <a:ext cx="620358" cy="1129551"/>
                  <a:chOff x="8127402" y="3544048"/>
                  <a:chExt cx="620358" cy="1129551"/>
                </a:xfrm>
              </p:grpSpPr>
              <p:cxnSp>
                <p:nvCxnSpPr>
                  <p:cNvPr id="136" name="Straight Connector 135"/>
                  <p:cNvCxnSpPr/>
                  <p:nvPr/>
                </p:nvCxnSpPr>
                <p:spPr bwMode="auto">
                  <a:xfrm>
                    <a:off x="8606118" y="3920565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137" name="Straight Connector 136"/>
                  <p:cNvCxnSpPr/>
                  <p:nvPr/>
                </p:nvCxnSpPr>
                <p:spPr bwMode="auto">
                  <a:xfrm>
                    <a:off x="8606118" y="3920565"/>
                    <a:ext cx="141642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138" name="Straight Connector 137"/>
                  <p:cNvCxnSpPr/>
                  <p:nvPr/>
                </p:nvCxnSpPr>
                <p:spPr bwMode="auto">
                  <a:xfrm>
                    <a:off x="8606118" y="4297082"/>
                    <a:ext cx="141642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139" name="Straight Connector 138"/>
                  <p:cNvCxnSpPr/>
                  <p:nvPr/>
                </p:nvCxnSpPr>
                <p:spPr bwMode="auto">
                  <a:xfrm>
                    <a:off x="8747760" y="3544048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140" name="Straight Connector 139"/>
                  <p:cNvCxnSpPr/>
                  <p:nvPr/>
                </p:nvCxnSpPr>
                <p:spPr bwMode="auto">
                  <a:xfrm>
                    <a:off x="8747760" y="4297082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141" name="Straight Connector 140"/>
                  <p:cNvCxnSpPr/>
                  <p:nvPr/>
                </p:nvCxnSpPr>
                <p:spPr bwMode="auto">
                  <a:xfrm>
                    <a:off x="8503920" y="3920564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142" name="Straight Connector 141"/>
                  <p:cNvCxnSpPr/>
                  <p:nvPr/>
                </p:nvCxnSpPr>
                <p:spPr bwMode="auto">
                  <a:xfrm rot="5400000">
                    <a:off x="8315661" y="3920565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</p:grpSp>
            <p:sp>
              <p:nvSpPr>
                <p:cNvPr id="135" name="Oval 134"/>
                <p:cNvSpPr>
                  <a:spLocks noChangeAspect="1"/>
                </p:cNvSpPr>
                <p:nvPr/>
              </p:nvSpPr>
              <p:spPr bwMode="auto">
                <a:xfrm>
                  <a:off x="1330011" y="5033441"/>
                  <a:ext cx="141194" cy="141194"/>
                </a:xfrm>
                <a:prstGeom prst="ellips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b="1">
                    <a:latin typeface="+mj-lt"/>
                    <a:cs typeface="Arial" pitchFamily="34" charset="0"/>
                  </a:endParaRPr>
                </a:p>
              </p:txBody>
            </p:sp>
          </p:grpSp>
          <p:sp>
            <p:nvSpPr>
              <p:cNvPr id="131" name="TextBox 130"/>
              <p:cNvSpPr txBox="1"/>
              <p:nvPr/>
            </p:nvSpPr>
            <p:spPr>
              <a:xfrm>
                <a:off x="4615416" y="1935610"/>
                <a:ext cx="30649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600" dirty="0">
                    <a:latin typeface="+mj-lt"/>
                  </a:rPr>
                  <a:t>B</a:t>
                </a:r>
              </a:p>
            </p:txBody>
          </p:sp>
          <p:cxnSp>
            <p:nvCxnSpPr>
              <p:cNvPr id="132" name="Straight Connector 131"/>
              <p:cNvCxnSpPr/>
              <p:nvPr/>
            </p:nvCxnSpPr>
            <p:spPr bwMode="auto">
              <a:xfrm>
                <a:off x="4201930" y="1657886"/>
                <a:ext cx="1225483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133" name="Straight Connector 132"/>
              <p:cNvCxnSpPr/>
              <p:nvPr/>
            </p:nvCxnSpPr>
            <p:spPr bwMode="auto">
              <a:xfrm flipV="1">
                <a:off x="4814670" y="1368535"/>
                <a:ext cx="1" cy="300109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  <p:grpSp>
          <p:nvGrpSpPr>
            <p:cNvPr id="154" name="Group 153"/>
            <p:cNvGrpSpPr/>
            <p:nvPr/>
          </p:nvGrpSpPr>
          <p:grpSpPr>
            <a:xfrm>
              <a:off x="6948527" y="3549486"/>
              <a:ext cx="879345" cy="2252535"/>
              <a:chOff x="895463" y="3614968"/>
              <a:chExt cx="879345" cy="2252535"/>
            </a:xfrm>
          </p:grpSpPr>
          <p:grpSp>
            <p:nvGrpSpPr>
              <p:cNvPr id="155" name="Group 154"/>
              <p:cNvGrpSpPr/>
              <p:nvPr/>
            </p:nvGrpSpPr>
            <p:grpSpPr>
              <a:xfrm>
                <a:off x="1169032" y="4854741"/>
                <a:ext cx="605776" cy="1012762"/>
                <a:chOff x="7185543" y="4644563"/>
                <a:chExt cx="734965" cy="1228748"/>
              </a:xfrm>
            </p:grpSpPr>
            <p:grpSp>
              <p:nvGrpSpPr>
                <p:cNvPr id="170" name="Group 169"/>
                <p:cNvGrpSpPr/>
                <p:nvPr/>
              </p:nvGrpSpPr>
              <p:grpSpPr>
                <a:xfrm>
                  <a:off x="7185543" y="4644563"/>
                  <a:ext cx="620358" cy="1129551"/>
                  <a:chOff x="8127402" y="3544048"/>
                  <a:chExt cx="620358" cy="1129551"/>
                </a:xfrm>
              </p:grpSpPr>
              <p:cxnSp>
                <p:nvCxnSpPr>
                  <p:cNvPr id="176" name="Straight Connector 175"/>
                  <p:cNvCxnSpPr/>
                  <p:nvPr/>
                </p:nvCxnSpPr>
                <p:spPr bwMode="auto">
                  <a:xfrm>
                    <a:off x="8606118" y="3920565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177" name="Straight Connector 176"/>
                  <p:cNvCxnSpPr/>
                  <p:nvPr/>
                </p:nvCxnSpPr>
                <p:spPr bwMode="auto">
                  <a:xfrm>
                    <a:off x="8606118" y="3920565"/>
                    <a:ext cx="141642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178" name="Straight Connector 177"/>
                  <p:cNvCxnSpPr/>
                  <p:nvPr/>
                </p:nvCxnSpPr>
                <p:spPr bwMode="auto">
                  <a:xfrm>
                    <a:off x="8606118" y="4297082"/>
                    <a:ext cx="141642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179" name="Straight Connector 178"/>
                  <p:cNvCxnSpPr/>
                  <p:nvPr/>
                </p:nvCxnSpPr>
                <p:spPr bwMode="auto">
                  <a:xfrm>
                    <a:off x="8747760" y="3544048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180" name="Straight Connector 179"/>
                  <p:cNvCxnSpPr/>
                  <p:nvPr/>
                </p:nvCxnSpPr>
                <p:spPr bwMode="auto">
                  <a:xfrm>
                    <a:off x="8747760" y="4297082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181" name="Straight Connector 180"/>
                  <p:cNvCxnSpPr/>
                  <p:nvPr/>
                </p:nvCxnSpPr>
                <p:spPr bwMode="auto">
                  <a:xfrm>
                    <a:off x="8503920" y="3920564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182" name="Straight Connector 181"/>
                  <p:cNvCxnSpPr/>
                  <p:nvPr/>
                </p:nvCxnSpPr>
                <p:spPr bwMode="auto">
                  <a:xfrm rot="5400000">
                    <a:off x="8315661" y="3920565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</p:grpSp>
            <p:grpSp>
              <p:nvGrpSpPr>
                <p:cNvPr id="171" name="Group 170"/>
                <p:cNvGrpSpPr/>
                <p:nvPr/>
              </p:nvGrpSpPr>
              <p:grpSpPr>
                <a:xfrm>
                  <a:off x="7695718" y="5766631"/>
                  <a:ext cx="224790" cy="106680"/>
                  <a:chOff x="3539490" y="4938999"/>
                  <a:chExt cx="224790" cy="106680"/>
                </a:xfrm>
              </p:grpSpPr>
              <p:cxnSp>
                <p:nvCxnSpPr>
                  <p:cNvPr id="173" name="Straight Connector 172"/>
                  <p:cNvCxnSpPr/>
                  <p:nvPr/>
                </p:nvCxnSpPr>
                <p:spPr bwMode="auto">
                  <a:xfrm>
                    <a:off x="3539490" y="4938999"/>
                    <a:ext cx="224790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174" name="Straight Connector 173"/>
                  <p:cNvCxnSpPr/>
                  <p:nvPr/>
                </p:nvCxnSpPr>
                <p:spPr bwMode="auto">
                  <a:xfrm>
                    <a:off x="3583152" y="4992339"/>
                    <a:ext cx="13746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175" name="Straight Connector 174"/>
                  <p:cNvCxnSpPr/>
                  <p:nvPr/>
                </p:nvCxnSpPr>
                <p:spPr bwMode="auto">
                  <a:xfrm>
                    <a:off x="3630055" y="5045679"/>
                    <a:ext cx="4366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</p:grpSp>
            <p:sp>
              <p:nvSpPr>
                <p:cNvPr id="172" name="TextBox 171"/>
                <p:cNvSpPr txBox="1"/>
                <p:nvPr/>
              </p:nvSpPr>
              <p:spPr>
                <a:xfrm>
                  <a:off x="7431599" y="5446065"/>
                  <a:ext cx="350465" cy="4107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>
                      <a:solidFill>
                        <a:schemeClr val="accent1"/>
                      </a:solidFill>
                      <a:latin typeface="+mj-lt"/>
                      <a:cs typeface="Consolas" pitchFamily="49" charset="0"/>
                    </a:rPr>
                    <a:t>0</a:t>
                  </a:r>
                </a:p>
              </p:txBody>
            </p:sp>
          </p:grpSp>
          <p:grpSp>
            <p:nvGrpSpPr>
              <p:cNvPr id="156" name="Group 155"/>
              <p:cNvGrpSpPr/>
              <p:nvPr/>
            </p:nvGrpSpPr>
            <p:grpSpPr>
              <a:xfrm>
                <a:off x="1167645" y="3614968"/>
                <a:ext cx="511315" cy="1245503"/>
                <a:chOff x="8127402" y="3162474"/>
                <a:chExt cx="620358" cy="1511125"/>
              </a:xfrm>
            </p:grpSpPr>
            <p:cxnSp>
              <p:nvCxnSpPr>
                <p:cNvPr id="163" name="Straight Connector 162"/>
                <p:cNvCxnSpPr/>
                <p:nvPr/>
              </p:nvCxnSpPr>
              <p:spPr bwMode="auto">
                <a:xfrm>
                  <a:off x="8606118" y="3920565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64" name="Straight Connector 163"/>
                <p:cNvCxnSpPr/>
                <p:nvPr/>
              </p:nvCxnSpPr>
              <p:spPr bwMode="auto">
                <a:xfrm>
                  <a:off x="8606118" y="3920565"/>
                  <a:ext cx="141642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65" name="Straight Connector 164"/>
                <p:cNvCxnSpPr/>
                <p:nvPr/>
              </p:nvCxnSpPr>
              <p:spPr bwMode="auto">
                <a:xfrm>
                  <a:off x="8606118" y="4297082"/>
                  <a:ext cx="141642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66" name="Straight Connector 165"/>
                <p:cNvCxnSpPr/>
                <p:nvPr/>
              </p:nvCxnSpPr>
              <p:spPr bwMode="auto">
                <a:xfrm>
                  <a:off x="8747760" y="3162474"/>
                  <a:ext cx="0" cy="758092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67" name="Straight Connector 166"/>
                <p:cNvCxnSpPr/>
                <p:nvPr/>
              </p:nvCxnSpPr>
              <p:spPr bwMode="auto">
                <a:xfrm>
                  <a:off x="8747760" y="4297082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68" name="Straight Connector 167"/>
                <p:cNvCxnSpPr/>
                <p:nvPr/>
              </p:nvCxnSpPr>
              <p:spPr bwMode="auto">
                <a:xfrm>
                  <a:off x="8503920" y="3920564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69" name="Straight Connector 168"/>
                <p:cNvCxnSpPr/>
                <p:nvPr/>
              </p:nvCxnSpPr>
              <p:spPr bwMode="auto">
                <a:xfrm rot="5400000">
                  <a:off x="8315661" y="3920565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</p:grpSp>
          <p:grpSp>
            <p:nvGrpSpPr>
              <p:cNvPr id="157" name="Group 156"/>
              <p:cNvGrpSpPr/>
              <p:nvPr/>
            </p:nvGrpSpPr>
            <p:grpSpPr>
              <a:xfrm>
                <a:off x="895463" y="4231678"/>
                <a:ext cx="306495" cy="1229533"/>
                <a:chOff x="6326646" y="2986836"/>
                <a:chExt cx="653177" cy="1478631"/>
              </a:xfrm>
            </p:grpSpPr>
            <p:sp>
              <p:nvSpPr>
                <p:cNvPr id="161" name="TextBox 160"/>
                <p:cNvSpPr txBox="1"/>
                <p:nvPr/>
              </p:nvSpPr>
              <p:spPr>
                <a:xfrm>
                  <a:off x="6326648" y="2986836"/>
                  <a:ext cx="639509" cy="4071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>
                      <a:latin typeface="+mj-lt"/>
                    </a:rPr>
                    <a:t>A</a:t>
                  </a:r>
                </a:p>
              </p:txBody>
            </p:sp>
            <p:sp>
              <p:nvSpPr>
                <p:cNvPr id="162" name="TextBox 161"/>
                <p:cNvSpPr txBox="1"/>
                <p:nvPr/>
              </p:nvSpPr>
              <p:spPr>
                <a:xfrm>
                  <a:off x="6326646" y="4058324"/>
                  <a:ext cx="653177" cy="40714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>
                      <a:latin typeface="+mj-lt"/>
                    </a:rPr>
                    <a:t>B</a:t>
                  </a:r>
                </a:p>
              </p:txBody>
            </p:sp>
          </p:grpSp>
        </p:grpSp>
      </p:grpSp>
      <p:sp>
        <p:nvSpPr>
          <p:cNvPr id="185" name="TextBox 184"/>
          <p:cNvSpPr txBox="1"/>
          <p:nvPr/>
        </p:nvSpPr>
        <p:spPr>
          <a:xfrm>
            <a:off x="3376005" y="5990786"/>
            <a:ext cx="1742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The </a:t>
            </a:r>
            <a:r>
              <a:rPr lang="en-US" b="1" dirty="0">
                <a:latin typeface="+mj-lt"/>
              </a:rPr>
              <a:t>bottom </a:t>
            </a:r>
            <a:r>
              <a:rPr lang="en-US" dirty="0">
                <a:latin typeface="+mj-lt"/>
              </a:rPr>
              <a:t>part</a:t>
            </a:r>
          </a:p>
        </p:txBody>
      </p:sp>
      <p:sp>
        <p:nvSpPr>
          <p:cNvPr id="186" name="TextBox 185"/>
          <p:cNvSpPr txBox="1"/>
          <p:nvPr/>
        </p:nvSpPr>
        <p:spPr>
          <a:xfrm>
            <a:off x="6582844" y="5990786"/>
            <a:ext cx="1326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The </a:t>
            </a:r>
            <a:r>
              <a:rPr lang="en-US" b="1" dirty="0">
                <a:latin typeface="+mj-lt"/>
              </a:rPr>
              <a:t>top </a:t>
            </a:r>
            <a:r>
              <a:rPr lang="en-US" dirty="0">
                <a:latin typeface="+mj-lt"/>
              </a:rPr>
              <a:t>part</a:t>
            </a:r>
          </a:p>
        </p:txBody>
      </p:sp>
      <p:sp>
        <p:nvSpPr>
          <p:cNvPr id="187" name="TextBox 186"/>
          <p:cNvSpPr txBox="1"/>
          <p:nvPr/>
        </p:nvSpPr>
        <p:spPr>
          <a:xfrm>
            <a:off x="9198825" y="5990786"/>
            <a:ext cx="1636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The </a:t>
            </a:r>
            <a:r>
              <a:rPr lang="en-US" b="1" dirty="0">
                <a:latin typeface="+mj-lt"/>
              </a:rPr>
              <a:t>full </a:t>
            </a:r>
            <a:r>
              <a:rPr lang="en-US" dirty="0">
                <a:latin typeface="+mj-lt"/>
              </a:rPr>
              <a:t>scheme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07858" y="1720367"/>
            <a:ext cx="816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!(A&amp;B)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9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74537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" grpId="0"/>
      <p:bldP spid="186" grpId="0"/>
      <p:bldP spid="187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and Power</a:t>
            </a:r>
            <a:endParaRPr lang="ru-R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600203" y="6553200"/>
            <a:ext cx="415925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44C7BE5-B578-44C2-B697-AD60B2F34A37}" type="slidenum">
              <a:rPr lang="ja-JP" altLang="en-US" smtClean="0"/>
              <a:pPr>
                <a:defRPr/>
              </a:pPr>
              <a:t>10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789833720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Transistor equivalent scheme</a:t>
            </a:r>
            <a:endParaRPr lang="ru-RU" dirty="0"/>
          </a:p>
        </p:txBody>
      </p:sp>
      <p:grpSp>
        <p:nvGrpSpPr>
          <p:cNvPr id="4" name="Group 3"/>
          <p:cNvGrpSpPr/>
          <p:nvPr/>
        </p:nvGrpSpPr>
        <p:grpSpPr>
          <a:xfrm>
            <a:off x="2984002" y="1386618"/>
            <a:ext cx="5795040" cy="3115199"/>
            <a:chOff x="1458411" y="3116580"/>
            <a:chExt cx="5905542" cy="3055620"/>
          </a:xfrm>
        </p:grpSpPr>
        <p:grpSp>
          <p:nvGrpSpPr>
            <p:cNvPr id="5" name="Group 4"/>
            <p:cNvGrpSpPr/>
            <p:nvPr/>
          </p:nvGrpSpPr>
          <p:grpSpPr>
            <a:xfrm>
              <a:off x="1458411" y="3649980"/>
              <a:ext cx="5905542" cy="2024701"/>
              <a:chOff x="1458411" y="2887980"/>
              <a:chExt cx="5905542" cy="2024701"/>
            </a:xfrm>
          </p:grpSpPr>
          <p:sp>
            <p:nvSpPr>
              <p:cNvPr id="13" name="Rectangle 12"/>
              <p:cNvSpPr/>
              <p:nvPr/>
            </p:nvSpPr>
            <p:spPr bwMode="auto">
              <a:xfrm>
                <a:off x="3871297" y="2887981"/>
                <a:ext cx="1099595" cy="751487"/>
              </a:xfrm>
              <a:prstGeom prst="rect">
                <a:avLst/>
              </a:prstGeom>
              <a:ln>
                <a:headEnd type="none" w="sm" len="sm"/>
                <a:tailEnd type="none" w="sm" len="sm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 bwMode="auto">
              <a:xfrm>
                <a:off x="2268640" y="2887980"/>
                <a:ext cx="1099595" cy="751487"/>
              </a:xfrm>
              <a:prstGeom prst="rect">
                <a:avLst/>
              </a:prstGeom>
              <a:ln>
                <a:headEnd type="none" w="sm" len="sm"/>
                <a:tailEnd type="none" w="sm" len="sm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 bwMode="auto">
              <a:xfrm>
                <a:off x="1458411" y="3639468"/>
                <a:ext cx="5905542" cy="1273213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accent4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 bwMode="auto">
              <a:xfrm>
                <a:off x="2268640" y="3639467"/>
                <a:ext cx="1099595" cy="601885"/>
              </a:xfrm>
              <a:prstGeom prst="rect">
                <a:avLst/>
              </a:prstGeom>
              <a:ln>
                <a:headEnd type="none" w="sm" len="sm"/>
                <a:tailEnd type="none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 bwMode="auto">
              <a:xfrm>
                <a:off x="1458411" y="3176479"/>
                <a:ext cx="1064870" cy="462988"/>
              </a:xfrm>
              <a:prstGeom prst="rect">
                <a:avLst/>
              </a:prstGeom>
              <a:pattFill prst="wdUpDiag">
                <a:fgClr>
                  <a:schemeClr val="tx2">
                    <a:lumMod val="75000"/>
                  </a:schemeClr>
                </a:fgClr>
                <a:bgClr>
                  <a:schemeClr val="bg1"/>
                </a:bgClr>
              </a:pattFill>
              <a:ln w="19050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 bwMode="auto">
              <a:xfrm>
                <a:off x="5451679" y="2887981"/>
                <a:ext cx="1099595" cy="751487"/>
              </a:xfrm>
              <a:prstGeom prst="rect">
                <a:avLst/>
              </a:prstGeom>
              <a:ln>
                <a:headEnd type="none" w="sm" len="sm"/>
                <a:tailEnd type="none" w="sm" len="sm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 bwMode="auto">
              <a:xfrm>
                <a:off x="6299083" y="3176479"/>
                <a:ext cx="1064870" cy="462988"/>
              </a:xfrm>
              <a:prstGeom prst="rect">
                <a:avLst/>
              </a:prstGeom>
              <a:pattFill prst="wdUpDiag">
                <a:fgClr>
                  <a:schemeClr val="tx2">
                    <a:lumMod val="75000"/>
                  </a:schemeClr>
                </a:fgClr>
                <a:bgClr>
                  <a:schemeClr val="bg1"/>
                </a:bgClr>
              </a:pattFill>
              <a:ln w="19050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 bwMode="auto">
              <a:xfrm>
                <a:off x="3124201" y="3176479"/>
                <a:ext cx="2593788" cy="462988"/>
              </a:xfrm>
              <a:prstGeom prst="rect">
                <a:avLst/>
              </a:prstGeom>
              <a:pattFill prst="wdUpDiag">
                <a:fgClr>
                  <a:schemeClr val="tx2">
                    <a:lumMod val="75000"/>
                  </a:schemeClr>
                </a:fgClr>
                <a:bgClr>
                  <a:schemeClr val="bg1"/>
                </a:bgClr>
              </a:pattFill>
              <a:ln w="19050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 bwMode="auto">
              <a:xfrm>
                <a:off x="5451679" y="3639467"/>
                <a:ext cx="1099595" cy="601885"/>
              </a:xfrm>
              <a:prstGeom prst="rect">
                <a:avLst/>
              </a:prstGeom>
              <a:ln>
                <a:headEnd type="none" w="sm" len="sm"/>
                <a:tailEnd type="none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</p:grpSp>
        <p:cxnSp>
          <p:nvCxnSpPr>
            <p:cNvPr id="6" name="Straight Connector 5"/>
            <p:cNvCxnSpPr>
              <a:stCxn id="14" idx="0"/>
            </p:cNvCxnSpPr>
            <p:nvPr/>
          </p:nvCxnSpPr>
          <p:spPr bwMode="auto">
            <a:xfrm flipV="1">
              <a:off x="2818437" y="3296089"/>
              <a:ext cx="15105" cy="353891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7" name="Straight Connector 6"/>
            <p:cNvCxnSpPr>
              <a:stCxn id="13" idx="0"/>
            </p:cNvCxnSpPr>
            <p:nvPr/>
          </p:nvCxnSpPr>
          <p:spPr bwMode="auto">
            <a:xfrm flipV="1">
              <a:off x="4421095" y="3116580"/>
              <a:ext cx="0" cy="533401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8" name="Straight Connector 7"/>
            <p:cNvCxnSpPr>
              <a:stCxn id="18" idx="0"/>
            </p:cNvCxnSpPr>
            <p:nvPr/>
          </p:nvCxnSpPr>
          <p:spPr bwMode="auto">
            <a:xfrm flipV="1">
              <a:off x="6001477" y="3296089"/>
              <a:ext cx="26027" cy="353892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9" name="Straight Connector 8"/>
            <p:cNvCxnSpPr>
              <a:stCxn id="15" idx="2"/>
            </p:cNvCxnSpPr>
            <p:nvPr/>
          </p:nvCxnSpPr>
          <p:spPr bwMode="auto">
            <a:xfrm>
              <a:off x="4411182" y="5674681"/>
              <a:ext cx="0" cy="497519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</p:grpSp>
      <p:sp>
        <p:nvSpPr>
          <p:cNvPr id="22" name="Rectangle 21"/>
          <p:cNvSpPr/>
          <p:nvPr/>
        </p:nvSpPr>
        <p:spPr bwMode="auto">
          <a:xfrm>
            <a:off x="6719903" y="2708293"/>
            <a:ext cx="1446728" cy="791895"/>
          </a:xfrm>
          <a:prstGeom prst="rect">
            <a:avLst/>
          </a:prstGeom>
          <a:pattFill prst="lgConfetti">
            <a:fgClr>
              <a:schemeClr val="accent1"/>
            </a:fgClr>
            <a:bgClr>
              <a:schemeClr val="accent6"/>
            </a:bgClr>
          </a:pattFill>
          <a:ln>
            <a:noFill/>
            <a:headEnd type="none" w="sm" len="sm"/>
            <a:tailEnd type="non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6902551" y="2708294"/>
            <a:ext cx="1099595" cy="601885"/>
          </a:xfrm>
          <a:prstGeom prst="rect">
            <a:avLst/>
          </a:prstGeom>
          <a:pattFill prst="lgConfetti">
            <a:fgClr>
              <a:schemeClr val="accent6"/>
            </a:fgClr>
            <a:bgClr>
              <a:schemeClr val="accent1"/>
            </a:bgClr>
          </a:pattFill>
          <a:ln>
            <a:noFill/>
            <a:headEnd type="none" w="sm" len="sm"/>
            <a:tailEnd type="non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3536865" y="2708293"/>
            <a:ext cx="1446728" cy="791895"/>
          </a:xfrm>
          <a:prstGeom prst="rect">
            <a:avLst/>
          </a:prstGeom>
          <a:pattFill prst="lgConfetti">
            <a:fgClr>
              <a:schemeClr val="accent1"/>
            </a:fgClr>
            <a:bgClr>
              <a:schemeClr val="accent6"/>
            </a:bgClr>
          </a:pattFill>
          <a:ln>
            <a:noFill/>
            <a:headEnd type="none" w="sm" len="sm"/>
            <a:tailEnd type="non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3719513" y="2708294"/>
            <a:ext cx="1099595" cy="601885"/>
          </a:xfrm>
          <a:prstGeom prst="rect">
            <a:avLst/>
          </a:prstGeom>
          <a:pattFill prst="lgConfetti">
            <a:fgClr>
              <a:schemeClr val="accent6"/>
            </a:fgClr>
            <a:bgClr>
              <a:schemeClr val="accent1"/>
            </a:bgClr>
          </a:pattFill>
          <a:ln>
            <a:noFill/>
            <a:headEnd type="none" w="sm" len="sm"/>
            <a:tailEnd type="non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 bwMode="auto">
          <a:xfrm>
            <a:off x="6719904" y="3671637"/>
            <a:ext cx="443973" cy="0"/>
          </a:xfrm>
          <a:prstGeom prst="straightConnector1">
            <a:avLst/>
          </a:prstGeom>
          <a:solidFill>
            <a:schemeClr val="bg1"/>
          </a:solidFill>
          <a:ln w="38100" cap="flat" cmpd="sng" algn="ctr">
            <a:solidFill>
              <a:srgbClr val="FF330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>
            <a:off x="5380126" y="4778621"/>
            <a:ext cx="1241759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31" name="Straight Connector 30"/>
          <p:cNvCxnSpPr/>
          <p:nvPr/>
        </p:nvCxnSpPr>
        <p:spPr bwMode="auto">
          <a:xfrm>
            <a:off x="7652405" y="4774608"/>
            <a:ext cx="2025443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37" name="Straight Connector 36"/>
          <p:cNvCxnSpPr/>
          <p:nvPr/>
        </p:nvCxnSpPr>
        <p:spPr bwMode="auto">
          <a:xfrm>
            <a:off x="6621884" y="4774608"/>
            <a:ext cx="885452" cy="328862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39" name="Straight Connector 38"/>
          <p:cNvCxnSpPr/>
          <p:nvPr/>
        </p:nvCxnSpPr>
        <p:spPr bwMode="auto">
          <a:xfrm>
            <a:off x="7211079" y="5004580"/>
            <a:ext cx="0" cy="97719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40" name="Straight Arrow Connector 39"/>
          <p:cNvCxnSpPr/>
          <p:nvPr/>
        </p:nvCxnSpPr>
        <p:spPr bwMode="auto">
          <a:xfrm>
            <a:off x="4551552" y="3671637"/>
            <a:ext cx="443973" cy="0"/>
          </a:xfrm>
          <a:prstGeom prst="straightConnector1">
            <a:avLst/>
          </a:prstGeom>
          <a:solidFill>
            <a:schemeClr val="bg1"/>
          </a:solidFill>
          <a:ln w="38100" cap="flat" cmpd="sng" algn="ctr">
            <a:solidFill>
              <a:srgbClr val="FF33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41" name="Straight Arrow Connector 40"/>
          <p:cNvCxnSpPr/>
          <p:nvPr/>
        </p:nvCxnSpPr>
        <p:spPr bwMode="auto">
          <a:xfrm flipV="1">
            <a:off x="8999814" y="2224541"/>
            <a:ext cx="7828" cy="1770056"/>
          </a:xfrm>
          <a:prstGeom prst="straightConnector1">
            <a:avLst/>
          </a:prstGeom>
          <a:solidFill>
            <a:schemeClr val="bg1"/>
          </a:solidFill>
          <a:ln w="38100" cap="flat" cmpd="sng" algn="ctr">
            <a:solidFill>
              <a:srgbClr val="FF330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grpSp>
        <p:nvGrpSpPr>
          <p:cNvPr id="55" name="Group 54"/>
          <p:cNvGrpSpPr/>
          <p:nvPr/>
        </p:nvGrpSpPr>
        <p:grpSpPr>
          <a:xfrm>
            <a:off x="8584161" y="4774608"/>
            <a:ext cx="496871" cy="655718"/>
            <a:chOff x="5116410" y="4904874"/>
            <a:chExt cx="496871" cy="65571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46" name="Straight Connector 45"/>
            <p:cNvCxnSpPr/>
            <p:nvPr/>
          </p:nvCxnSpPr>
          <p:spPr bwMode="auto">
            <a:xfrm>
              <a:off x="5378550" y="4904874"/>
              <a:ext cx="0" cy="328862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47" name="Straight Connector 46"/>
            <p:cNvCxnSpPr/>
            <p:nvPr/>
          </p:nvCxnSpPr>
          <p:spPr bwMode="auto">
            <a:xfrm flipH="1" flipV="1">
              <a:off x="5116410" y="5231731"/>
              <a:ext cx="496871" cy="4011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49" name="Straight Connector 48"/>
            <p:cNvCxnSpPr/>
            <p:nvPr/>
          </p:nvCxnSpPr>
          <p:spPr bwMode="auto">
            <a:xfrm flipH="1" flipV="1">
              <a:off x="5116410" y="5335002"/>
              <a:ext cx="496871" cy="4011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50" name="Straight Connector 49"/>
            <p:cNvCxnSpPr/>
            <p:nvPr/>
          </p:nvCxnSpPr>
          <p:spPr bwMode="auto">
            <a:xfrm>
              <a:off x="5381116" y="5335002"/>
              <a:ext cx="0" cy="22559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</p:grpSp>
      <p:grpSp>
        <p:nvGrpSpPr>
          <p:cNvPr id="56" name="Group 55"/>
          <p:cNvGrpSpPr/>
          <p:nvPr/>
        </p:nvGrpSpPr>
        <p:grpSpPr>
          <a:xfrm>
            <a:off x="5721365" y="4774608"/>
            <a:ext cx="496871" cy="655718"/>
            <a:chOff x="5116410" y="4904874"/>
            <a:chExt cx="496871" cy="65571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57" name="Straight Connector 56"/>
            <p:cNvCxnSpPr/>
            <p:nvPr/>
          </p:nvCxnSpPr>
          <p:spPr bwMode="auto">
            <a:xfrm>
              <a:off x="5378550" y="4904874"/>
              <a:ext cx="0" cy="328862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58" name="Straight Connector 57"/>
            <p:cNvCxnSpPr/>
            <p:nvPr/>
          </p:nvCxnSpPr>
          <p:spPr bwMode="auto">
            <a:xfrm flipH="1" flipV="1">
              <a:off x="5116410" y="5231731"/>
              <a:ext cx="496871" cy="4011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59" name="Straight Connector 58"/>
            <p:cNvCxnSpPr/>
            <p:nvPr/>
          </p:nvCxnSpPr>
          <p:spPr bwMode="auto">
            <a:xfrm flipH="1" flipV="1">
              <a:off x="5116410" y="5335002"/>
              <a:ext cx="496871" cy="4011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60" name="Straight Connector 59"/>
            <p:cNvCxnSpPr/>
            <p:nvPr/>
          </p:nvCxnSpPr>
          <p:spPr bwMode="auto">
            <a:xfrm>
              <a:off x="5381116" y="5335002"/>
              <a:ext cx="0" cy="22559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</p:grpSp>
      <p:grpSp>
        <p:nvGrpSpPr>
          <p:cNvPr id="61" name="Group 60"/>
          <p:cNvGrpSpPr/>
          <p:nvPr/>
        </p:nvGrpSpPr>
        <p:grpSpPr>
          <a:xfrm>
            <a:off x="6454482" y="5737133"/>
            <a:ext cx="496871" cy="655718"/>
            <a:chOff x="5116410" y="4904874"/>
            <a:chExt cx="496871" cy="65571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62" name="Straight Connector 61"/>
            <p:cNvCxnSpPr/>
            <p:nvPr/>
          </p:nvCxnSpPr>
          <p:spPr bwMode="auto">
            <a:xfrm>
              <a:off x="5378550" y="4904874"/>
              <a:ext cx="0" cy="328862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63" name="Straight Connector 62"/>
            <p:cNvCxnSpPr/>
            <p:nvPr/>
          </p:nvCxnSpPr>
          <p:spPr bwMode="auto">
            <a:xfrm flipH="1" flipV="1">
              <a:off x="5116410" y="5231731"/>
              <a:ext cx="496871" cy="4011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64" name="Straight Connector 63"/>
            <p:cNvCxnSpPr/>
            <p:nvPr/>
          </p:nvCxnSpPr>
          <p:spPr bwMode="auto">
            <a:xfrm flipH="1" flipV="1">
              <a:off x="5116410" y="5335002"/>
              <a:ext cx="496871" cy="4011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65" name="Straight Connector 64"/>
            <p:cNvCxnSpPr/>
            <p:nvPr/>
          </p:nvCxnSpPr>
          <p:spPr bwMode="auto">
            <a:xfrm>
              <a:off x="5381116" y="5335002"/>
              <a:ext cx="0" cy="22559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</p:grpSp>
      <p:cxnSp>
        <p:nvCxnSpPr>
          <p:cNvPr id="67" name="Straight Connector 66"/>
          <p:cNvCxnSpPr/>
          <p:nvPr/>
        </p:nvCxnSpPr>
        <p:spPr bwMode="auto">
          <a:xfrm>
            <a:off x="6716621" y="5737133"/>
            <a:ext cx="494458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0" name="Straight Arrow Connector 69"/>
          <p:cNvCxnSpPr/>
          <p:nvPr/>
        </p:nvCxnSpPr>
        <p:spPr bwMode="auto">
          <a:xfrm>
            <a:off x="1784492" y="2444506"/>
            <a:ext cx="790470" cy="0"/>
          </a:xfrm>
          <a:prstGeom prst="straightConnector1">
            <a:avLst/>
          </a:prstGeom>
          <a:solidFill>
            <a:schemeClr val="bg1"/>
          </a:solidFill>
          <a:ln w="38100" cap="flat" cmpd="sng" algn="ctr">
            <a:solidFill>
              <a:srgbClr val="FF330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1784492" y="1815884"/>
                <a:ext cx="914400" cy="644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</m:oMath>
                  </m:oMathPara>
                </a14:m>
                <a:endParaRPr lang="ru-RU" sz="3200" dirty="0" err="1">
                  <a:latin typeface="Neo Sans Intel" pitchFamily="34" charset="0"/>
                </a:endParaRPr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4492" y="1815884"/>
                <a:ext cx="914400" cy="64466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Freeform 74"/>
          <p:cNvSpPr/>
          <p:nvPr/>
        </p:nvSpPr>
        <p:spPr bwMode="auto">
          <a:xfrm>
            <a:off x="4303296" y="1307919"/>
            <a:ext cx="3164305" cy="1738077"/>
          </a:xfrm>
          <a:custGeom>
            <a:avLst/>
            <a:gdLst>
              <a:gd name="connsiteX0" fmla="*/ 24063 w 3164305"/>
              <a:gd name="connsiteY0" fmla="*/ 0 h 1732548"/>
              <a:gd name="connsiteX1" fmla="*/ 0 w 3164305"/>
              <a:gd name="connsiteY1" fmla="*/ 1720516 h 1732548"/>
              <a:gd name="connsiteX2" fmla="*/ 3104147 w 3164305"/>
              <a:gd name="connsiteY2" fmla="*/ 1732548 h 1732548"/>
              <a:gd name="connsiteX3" fmla="*/ 3164305 w 3164305"/>
              <a:gd name="connsiteY3" fmla="*/ 84221 h 1732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64305" h="1732548">
                <a:moveTo>
                  <a:pt x="24063" y="0"/>
                </a:moveTo>
                <a:lnTo>
                  <a:pt x="0" y="1720516"/>
                </a:lnTo>
                <a:lnTo>
                  <a:pt x="3104147" y="1732548"/>
                </a:lnTo>
                <a:lnTo>
                  <a:pt x="3164305" y="84221"/>
                </a:lnTo>
              </a:path>
            </a:pathLst>
          </a:custGeom>
          <a:noFill/>
          <a:ln w="762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7871784" y="4679728"/>
            <a:ext cx="564304" cy="216568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cxnSp>
        <p:nvCxnSpPr>
          <p:cNvPr id="86" name="Straight Arrow Connector 85"/>
          <p:cNvCxnSpPr/>
          <p:nvPr/>
        </p:nvCxnSpPr>
        <p:spPr bwMode="auto">
          <a:xfrm>
            <a:off x="1792738" y="3395460"/>
            <a:ext cx="790470" cy="0"/>
          </a:xfrm>
          <a:prstGeom prst="straightConnector1">
            <a:avLst/>
          </a:prstGeom>
          <a:solidFill>
            <a:schemeClr val="bg1"/>
          </a:solidFill>
          <a:ln w="38100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1792738" y="2766839"/>
                <a:ext cx="914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lang="ru-RU" sz="3200" dirty="0" err="1">
                  <a:latin typeface="Neo Sans Intel" pitchFamily="34" charset="0"/>
                </a:endParaRPr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2738" y="2766839"/>
                <a:ext cx="914400" cy="5847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8" name="TextBox 87"/>
          <p:cNvSpPr txBox="1"/>
          <p:nvPr/>
        </p:nvSpPr>
        <p:spPr>
          <a:xfrm>
            <a:off x="1792118" y="4622985"/>
            <a:ext cx="32863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>
                <a:latin typeface="+mj-lt"/>
              </a:rPr>
              <a:t>MOSFET has some parasitic capacities...</a:t>
            </a:r>
            <a:endParaRPr lang="ru-RU" sz="2400" dirty="0" err="1">
              <a:latin typeface="+mj-lt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132031" y="5368813"/>
            <a:ext cx="24658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and resistivity </a:t>
            </a:r>
            <a:endParaRPr lang="ru-RU" sz="2400" dirty="0" err="1">
              <a:latin typeface="+mj-lt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652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73" grpId="0"/>
      <p:bldP spid="75" grpId="0" animBg="1"/>
      <p:bldP spid="78" grpId="0" animBg="1"/>
      <p:bldP spid="87" grpId="0"/>
      <p:bldP spid="88" grpId="0"/>
      <p:bldP spid="8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Timing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52927"/>
                <a:ext cx="6457064" cy="4463688"/>
              </a:xfrm>
            </p:spPr>
            <p:txBody>
              <a:bodyPr/>
              <a:lstStyle/>
              <a:p>
                <a:pPr marL="342900" indent="-342900">
                  <a:buFont typeface="Courier New" panose="02070309020205020404" pitchFamily="49" charset="0"/>
                  <a:buChar char="o"/>
                </a:pPr>
                <a:r>
                  <a:rPr lang="en-US" dirty="0"/>
                  <a:t>Capacities are not charged or discharged immediately:</a:t>
                </a:r>
              </a:p>
              <a:p>
                <a:pPr marL="342900" indent="-342900">
                  <a:buFont typeface="Courier New" panose="02070309020205020404" pitchFamily="49" charset="0"/>
                  <a:buChar char="o"/>
                </a:pPr>
                <a:r>
                  <a:rPr lang="en-US" dirty="0"/>
                  <a:t>Time of charge or discharge can be calculated: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𝑅𝐶</m:t>
                    </m:r>
                  </m:oMath>
                </a14:m>
                <a:endParaRPr lang="en-US" dirty="0"/>
              </a:p>
              <a:p>
                <a:pPr marL="342900" indent="-342900">
                  <a:buFont typeface="Courier New" panose="02070309020205020404" pitchFamily="49" charset="0"/>
                  <a:buChar char="o"/>
                </a:pPr>
                <a:r>
                  <a:rPr lang="en-US" dirty="0"/>
                  <a:t>It is a source of voltage delays in circuits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52927"/>
                <a:ext cx="6457064" cy="4463688"/>
              </a:xfrm>
              <a:blipFill rotWithShape="0">
                <a:blip r:embed="rId2"/>
                <a:stretch>
                  <a:fillRect l="-1700" t="-2183" r="-19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8076198" y="1056416"/>
            <a:ext cx="2434211" cy="4755131"/>
            <a:chOff x="6075947" y="1046890"/>
            <a:chExt cx="2434211" cy="4755131"/>
          </a:xfrm>
        </p:grpSpPr>
        <p:grpSp>
          <p:nvGrpSpPr>
            <p:cNvPr id="5" name="Group 4"/>
            <p:cNvGrpSpPr/>
            <p:nvPr/>
          </p:nvGrpSpPr>
          <p:grpSpPr>
            <a:xfrm>
              <a:off x="6075947" y="1046890"/>
              <a:ext cx="2434211" cy="2855578"/>
              <a:chOff x="3159127" y="1046890"/>
              <a:chExt cx="2434211" cy="2855578"/>
            </a:xfrm>
          </p:grpSpPr>
          <p:grpSp>
            <p:nvGrpSpPr>
              <p:cNvPr id="32" name="Group 31"/>
              <p:cNvGrpSpPr/>
              <p:nvPr/>
            </p:nvGrpSpPr>
            <p:grpSpPr>
              <a:xfrm>
                <a:off x="3159127" y="1651790"/>
                <a:ext cx="1048613" cy="931001"/>
                <a:chOff x="442800" y="4539259"/>
                <a:chExt cx="1272245" cy="1129551"/>
              </a:xfrm>
            </p:grpSpPr>
            <p:grpSp>
              <p:nvGrpSpPr>
                <p:cNvPr id="54" name="Group 53"/>
                <p:cNvGrpSpPr/>
                <p:nvPr/>
              </p:nvGrpSpPr>
              <p:grpSpPr>
                <a:xfrm>
                  <a:off x="442800" y="4539259"/>
                  <a:ext cx="1272245" cy="1129551"/>
                  <a:chOff x="7475515" y="3544048"/>
                  <a:chExt cx="1272245" cy="1129551"/>
                </a:xfrm>
              </p:grpSpPr>
              <p:cxnSp>
                <p:nvCxnSpPr>
                  <p:cNvPr id="56" name="Straight Connector 55"/>
                  <p:cNvCxnSpPr/>
                  <p:nvPr/>
                </p:nvCxnSpPr>
                <p:spPr bwMode="auto">
                  <a:xfrm>
                    <a:off x="8606118" y="3920565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57" name="Straight Connector 56"/>
                  <p:cNvCxnSpPr/>
                  <p:nvPr/>
                </p:nvCxnSpPr>
                <p:spPr bwMode="auto">
                  <a:xfrm>
                    <a:off x="8606118" y="3920565"/>
                    <a:ext cx="141642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58" name="Straight Connector 57"/>
                  <p:cNvCxnSpPr/>
                  <p:nvPr/>
                </p:nvCxnSpPr>
                <p:spPr bwMode="auto">
                  <a:xfrm>
                    <a:off x="8606118" y="4297082"/>
                    <a:ext cx="141642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59" name="Straight Connector 58"/>
                  <p:cNvCxnSpPr/>
                  <p:nvPr/>
                </p:nvCxnSpPr>
                <p:spPr bwMode="auto">
                  <a:xfrm>
                    <a:off x="8747760" y="3544048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60" name="Straight Connector 59"/>
                  <p:cNvCxnSpPr/>
                  <p:nvPr/>
                </p:nvCxnSpPr>
                <p:spPr bwMode="auto">
                  <a:xfrm>
                    <a:off x="8747760" y="4297082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61" name="Straight Connector 60"/>
                  <p:cNvCxnSpPr/>
                  <p:nvPr/>
                </p:nvCxnSpPr>
                <p:spPr bwMode="auto">
                  <a:xfrm>
                    <a:off x="8503920" y="3920564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62" name="Straight Connector 61"/>
                  <p:cNvCxnSpPr/>
                  <p:nvPr/>
                </p:nvCxnSpPr>
                <p:spPr bwMode="auto">
                  <a:xfrm flipH="1">
                    <a:off x="7475515" y="4108824"/>
                    <a:ext cx="1028404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</p:grpSp>
            <p:sp>
              <p:nvSpPr>
                <p:cNvPr id="55" name="Oval 54"/>
                <p:cNvSpPr>
                  <a:spLocks noChangeAspect="1"/>
                </p:cNvSpPr>
                <p:nvPr/>
              </p:nvSpPr>
              <p:spPr bwMode="auto">
                <a:xfrm>
                  <a:off x="1330011" y="5033441"/>
                  <a:ext cx="141194" cy="141194"/>
                </a:xfrm>
                <a:prstGeom prst="ellips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b="1">
                    <a:latin typeface="+mj-lt"/>
                    <a:cs typeface="Arial" pitchFamily="34" charset="0"/>
                  </a:endParaRPr>
                </a:p>
              </p:txBody>
            </p:sp>
          </p:grpSp>
          <p:sp>
            <p:nvSpPr>
              <p:cNvPr id="33" name="TextBox 32"/>
              <p:cNvSpPr txBox="1"/>
              <p:nvPr/>
            </p:nvSpPr>
            <p:spPr>
              <a:xfrm>
                <a:off x="4599566" y="1046890"/>
                <a:ext cx="45236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err="1">
                    <a:latin typeface="+mj-lt"/>
                  </a:rPr>
                  <a:t>V</a:t>
                </a:r>
                <a:r>
                  <a:rPr lang="en-US" sz="1400" dirty="0" err="1">
                    <a:latin typeface="+mj-lt"/>
                  </a:rPr>
                  <a:t>cc</a:t>
                </a:r>
                <a:endParaRPr lang="en-US" sz="1400" dirty="0">
                  <a:latin typeface="+mj-lt"/>
                </a:endParaRPr>
              </a:p>
            </p:txBody>
          </p:sp>
          <p:cxnSp>
            <p:nvCxnSpPr>
              <p:cNvPr id="35" name="Straight Connector 34"/>
              <p:cNvCxnSpPr/>
              <p:nvPr/>
            </p:nvCxnSpPr>
            <p:spPr bwMode="auto">
              <a:xfrm flipV="1">
                <a:off x="4814671" y="2575172"/>
                <a:ext cx="0" cy="970668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36" name="Straight Connector 35"/>
              <p:cNvCxnSpPr/>
              <p:nvPr/>
            </p:nvCxnSpPr>
            <p:spPr bwMode="auto">
              <a:xfrm>
                <a:off x="4207740" y="2573067"/>
                <a:ext cx="1225483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grpSp>
            <p:nvGrpSpPr>
              <p:cNvPr id="38" name="Group 37"/>
              <p:cNvGrpSpPr/>
              <p:nvPr/>
            </p:nvGrpSpPr>
            <p:grpSpPr>
              <a:xfrm>
                <a:off x="4805660" y="3545843"/>
                <a:ext cx="787678" cy="356625"/>
                <a:chOff x="8083195" y="4696726"/>
                <a:chExt cx="1294084" cy="432680"/>
              </a:xfrm>
            </p:grpSpPr>
            <p:cxnSp>
              <p:nvCxnSpPr>
                <p:cNvPr id="52" name="Straight Arrow Connector 51"/>
                <p:cNvCxnSpPr/>
                <p:nvPr/>
              </p:nvCxnSpPr>
              <p:spPr bwMode="auto">
                <a:xfrm>
                  <a:off x="8083195" y="4696726"/>
                  <a:ext cx="790443" cy="0"/>
                </a:xfrm>
                <a:prstGeom prst="straightConnector1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arrow"/>
                </a:ln>
                <a:effectLst/>
              </p:spPr>
            </p:cxnSp>
            <p:sp>
              <p:nvSpPr>
                <p:cNvPr id="53" name="TextBox 52"/>
                <p:cNvSpPr txBox="1"/>
                <p:nvPr/>
              </p:nvSpPr>
              <p:spPr>
                <a:xfrm>
                  <a:off x="8094194" y="4718651"/>
                  <a:ext cx="1283085" cy="4107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>
                      <a:latin typeface="+mj-lt"/>
                    </a:rPr>
                    <a:t>Output</a:t>
                  </a:r>
                </a:p>
              </p:txBody>
            </p:sp>
          </p:grpSp>
          <p:grpSp>
            <p:nvGrpSpPr>
              <p:cNvPr id="39" name="Group 38"/>
              <p:cNvGrpSpPr/>
              <p:nvPr/>
            </p:nvGrpSpPr>
            <p:grpSpPr>
              <a:xfrm>
                <a:off x="4921910" y="1651790"/>
                <a:ext cx="511313" cy="931001"/>
                <a:chOff x="1094687" y="4539259"/>
                <a:chExt cx="620358" cy="1129551"/>
              </a:xfrm>
            </p:grpSpPr>
            <p:grpSp>
              <p:nvGrpSpPr>
                <p:cNvPr id="43" name="Group 42"/>
                <p:cNvGrpSpPr/>
                <p:nvPr/>
              </p:nvGrpSpPr>
              <p:grpSpPr>
                <a:xfrm>
                  <a:off x="1094687" y="4539259"/>
                  <a:ext cx="620358" cy="1129551"/>
                  <a:chOff x="8127402" y="3544048"/>
                  <a:chExt cx="620358" cy="1129551"/>
                </a:xfrm>
              </p:grpSpPr>
              <p:cxnSp>
                <p:nvCxnSpPr>
                  <p:cNvPr id="45" name="Straight Connector 44"/>
                  <p:cNvCxnSpPr/>
                  <p:nvPr/>
                </p:nvCxnSpPr>
                <p:spPr bwMode="auto">
                  <a:xfrm>
                    <a:off x="8606118" y="3920565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46" name="Straight Connector 45"/>
                  <p:cNvCxnSpPr/>
                  <p:nvPr/>
                </p:nvCxnSpPr>
                <p:spPr bwMode="auto">
                  <a:xfrm>
                    <a:off x="8606118" y="3920565"/>
                    <a:ext cx="141642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47" name="Straight Connector 46"/>
                  <p:cNvCxnSpPr/>
                  <p:nvPr/>
                </p:nvCxnSpPr>
                <p:spPr bwMode="auto">
                  <a:xfrm>
                    <a:off x="8606118" y="4297082"/>
                    <a:ext cx="141642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48" name="Straight Connector 47"/>
                  <p:cNvCxnSpPr/>
                  <p:nvPr/>
                </p:nvCxnSpPr>
                <p:spPr bwMode="auto">
                  <a:xfrm>
                    <a:off x="8747760" y="3544048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49" name="Straight Connector 48"/>
                  <p:cNvCxnSpPr/>
                  <p:nvPr/>
                </p:nvCxnSpPr>
                <p:spPr bwMode="auto">
                  <a:xfrm>
                    <a:off x="8747760" y="4297082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50" name="Straight Connector 49"/>
                  <p:cNvCxnSpPr/>
                  <p:nvPr/>
                </p:nvCxnSpPr>
                <p:spPr bwMode="auto">
                  <a:xfrm>
                    <a:off x="8503920" y="3920564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51" name="Straight Connector 50"/>
                  <p:cNvCxnSpPr/>
                  <p:nvPr/>
                </p:nvCxnSpPr>
                <p:spPr bwMode="auto">
                  <a:xfrm rot="5400000">
                    <a:off x="8315661" y="3920565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</p:grpSp>
            <p:sp>
              <p:nvSpPr>
                <p:cNvPr id="44" name="Oval 43"/>
                <p:cNvSpPr>
                  <a:spLocks noChangeAspect="1"/>
                </p:cNvSpPr>
                <p:nvPr/>
              </p:nvSpPr>
              <p:spPr bwMode="auto">
                <a:xfrm>
                  <a:off x="1330011" y="5033441"/>
                  <a:ext cx="141194" cy="141194"/>
                </a:xfrm>
                <a:prstGeom prst="ellips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b="1">
                    <a:latin typeface="+mj-lt"/>
                    <a:cs typeface="Arial" pitchFamily="34" charset="0"/>
                  </a:endParaRPr>
                </a:p>
              </p:txBody>
            </p:sp>
          </p:grpSp>
          <p:sp>
            <p:nvSpPr>
              <p:cNvPr id="40" name="TextBox 39"/>
              <p:cNvSpPr txBox="1"/>
              <p:nvPr/>
            </p:nvSpPr>
            <p:spPr>
              <a:xfrm>
                <a:off x="4633048" y="1935610"/>
                <a:ext cx="28886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ru-RU" sz="1600" dirty="0">
                    <a:latin typeface="+mj-lt"/>
                  </a:rPr>
                  <a:t>1</a:t>
                </a:r>
                <a:endParaRPr lang="en-US" sz="1600" dirty="0">
                  <a:latin typeface="+mj-lt"/>
                </a:endParaRPr>
              </a:p>
            </p:txBody>
          </p:sp>
          <p:cxnSp>
            <p:nvCxnSpPr>
              <p:cNvPr id="41" name="Straight Connector 40"/>
              <p:cNvCxnSpPr/>
              <p:nvPr/>
            </p:nvCxnSpPr>
            <p:spPr bwMode="auto">
              <a:xfrm>
                <a:off x="4201930" y="1657886"/>
                <a:ext cx="1225483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42" name="Straight Connector 41"/>
              <p:cNvCxnSpPr/>
              <p:nvPr/>
            </p:nvCxnSpPr>
            <p:spPr bwMode="auto">
              <a:xfrm flipV="1">
                <a:off x="4814670" y="1368535"/>
                <a:ext cx="1" cy="300109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  <p:grpSp>
          <p:nvGrpSpPr>
            <p:cNvPr id="6" name="Group 5"/>
            <p:cNvGrpSpPr/>
            <p:nvPr/>
          </p:nvGrpSpPr>
          <p:grpSpPr>
            <a:xfrm>
              <a:off x="6948522" y="3549486"/>
              <a:ext cx="879350" cy="2252535"/>
              <a:chOff x="895458" y="3614968"/>
              <a:chExt cx="879350" cy="2252535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1169032" y="4854741"/>
                <a:ext cx="605776" cy="1012762"/>
                <a:chOff x="7185543" y="4644563"/>
                <a:chExt cx="734965" cy="1228748"/>
              </a:xfrm>
            </p:grpSpPr>
            <p:grpSp>
              <p:nvGrpSpPr>
                <p:cNvPr id="19" name="Group 18"/>
                <p:cNvGrpSpPr/>
                <p:nvPr/>
              </p:nvGrpSpPr>
              <p:grpSpPr>
                <a:xfrm>
                  <a:off x="7185543" y="4644563"/>
                  <a:ext cx="620358" cy="1129551"/>
                  <a:chOff x="8127402" y="3544048"/>
                  <a:chExt cx="620358" cy="1129551"/>
                </a:xfrm>
              </p:grpSpPr>
              <p:cxnSp>
                <p:nvCxnSpPr>
                  <p:cNvPr id="25" name="Straight Connector 24"/>
                  <p:cNvCxnSpPr/>
                  <p:nvPr/>
                </p:nvCxnSpPr>
                <p:spPr bwMode="auto">
                  <a:xfrm>
                    <a:off x="8606118" y="3920565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26" name="Straight Connector 25"/>
                  <p:cNvCxnSpPr/>
                  <p:nvPr/>
                </p:nvCxnSpPr>
                <p:spPr bwMode="auto">
                  <a:xfrm>
                    <a:off x="8606118" y="3920565"/>
                    <a:ext cx="141642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27" name="Straight Connector 26"/>
                  <p:cNvCxnSpPr/>
                  <p:nvPr/>
                </p:nvCxnSpPr>
                <p:spPr bwMode="auto">
                  <a:xfrm>
                    <a:off x="8606118" y="4297082"/>
                    <a:ext cx="141642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28" name="Straight Connector 27"/>
                  <p:cNvCxnSpPr/>
                  <p:nvPr/>
                </p:nvCxnSpPr>
                <p:spPr bwMode="auto">
                  <a:xfrm>
                    <a:off x="8747760" y="3544048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29" name="Straight Connector 28"/>
                  <p:cNvCxnSpPr/>
                  <p:nvPr/>
                </p:nvCxnSpPr>
                <p:spPr bwMode="auto">
                  <a:xfrm>
                    <a:off x="8747760" y="4297082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30" name="Straight Connector 29"/>
                  <p:cNvCxnSpPr/>
                  <p:nvPr/>
                </p:nvCxnSpPr>
                <p:spPr bwMode="auto">
                  <a:xfrm>
                    <a:off x="8503920" y="3920564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31" name="Straight Connector 30"/>
                  <p:cNvCxnSpPr/>
                  <p:nvPr/>
                </p:nvCxnSpPr>
                <p:spPr bwMode="auto">
                  <a:xfrm rot="5400000">
                    <a:off x="8315661" y="3920565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</p:grpSp>
            <p:grpSp>
              <p:nvGrpSpPr>
                <p:cNvPr id="20" name="Group 19"/>
                <p:cNvGrpSpPr/>
                <p:nvPr/>
              </p:nvGrpSpPr>
              <p:grpSpPr>
                <a:xfrm>
                  <a:off x="7695718" y="5766631"/>
                  <a:ext cx="224790" cy="106680"/>
                  <a:chOff x="3539490" y="4938999"/>
                  <a:chExt cx="224790" cy="106680"/>
                </a:xfrm>
              </p:grpSpPr>
              <p:cxnSp>
                <p:nvCxnSpPr>
                  <p:cNvPr id="22" name="Straight Connector 21"/>
                  <p:cNvCxnSpPr/>
                  <p:nvPr/>
                </p:nvCxnSpPr>
                <p:spPr bwMode="auto">
                  <a:xfrm>
                    <a:off x="3539490" y="4938999"/>
                    <a:ext cx="224790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23" name="Straight Connector 22"/>
                  <p:cNvCxnSpPr/>
                  <p:nvPr/>
                </p:nvCxnSpPr>
                <p:spPr bwMode="auto">
                  <a:xfrm>
                    <a:off x="3583152" y="4992339"/>
                    <a:ext cx="13746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24" name="Straight Connector 23"/>
                  <p:cNvCxnSpPr/>
                  <p:nvPr/>
                </p:nvCxnSpPr>
                <p:spPr bwMode="auto">
                  <a:xfrm>
                    <a:off x="3630055" y="5045679"/>
                    <a:ext cx="4366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</p:grpSp>
            <p:sp>
              <p:nvSpPr>
                <p:cNvPr id="21" name="TextBox 20"/>
                <p:cNvSpPr txBox="1"/>
                <p:nvPr/>
              </p:nvSpPr>
              <p:spPr>
                <a:xfrm>
                  <a:off x="7431599" y="5446065"/>
                  <a:ext cx="350465" cy="4107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>
                      <a:solidFill>
                        <a:schemeClr val="accent1"/>
                      </a:solidFill>
                      <a:latin typeface="+mj-lt"/>
                      <a:cs typeface="Consolas" pitchFamily="49" charset="0"/>
                    </a:rPr>
                    <a:t>0</a:t>
                  </a:r>
                </a:p>
              </p:txBody>
            </p:sp>
          </p:grpSp>
          <p:grpSp>
            <p:nvGrpSpPr>
              <p:cNvPr id="8" name="Group 7"/>
              <p:cNvGrpSpPr/>
              <p:nvPr/>
            </p:nvGrpSpPr>
            <p:grpSpPr>
              <a:xfrm>
                <a:off x="1167645" y="3614968"/>
                <a:ext cx="511315" cy="1245503"/>
                <a:chOff x="8127402" y="3162474"/>
                <a:chExt cx="620358" cy="1511125"/>
              </a:xfrm>
            </p:grpSpPr>
            <p:cxnSp>
              <p:nvCxnSpPr>
                <p:cNvPr id="12" name="Straight Connector 11"/>
                <p:cNvCxnSpPr/>
                <p:nvPr/>
              </p:nvCxnSpPr>
              <p:spPr bwMode="auto">
                <a:xfrm>
                  <a:off x="8606118" y="3920565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3" name="Straight Connector 12"/>
                <p:cNvCxnSpPr/>
                <p:nvPr/>
              </p:nvCxnSpPr>
              <p:spPr bwMode="auto">
                <a:xfrm>
                  <a:off x="8606118" y="3920565"/>
                  <a:ext cx="141642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4" name="Straight Connector 13"/>
                <p:cNvCxnSpPr/>
                <p:nvPr/>
              </p:nvCxnSpPr>
              <p:spPr bwMode="auto">
                <a:xfrm>
                  <a:off x="8606118" y="4297082"/>
                  <a:ext cx="141642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5" name="Straight Connector 14"/>
                <p:cNvCxnSpPr/>
                <p:nvPr/>
              </p:nvCxnSpPr>
              <p:spPr bwMode="auto">
                <a:xfrm>
                  <a:off x="8747760" y="3162474"/>
                  <a:ext cx="0" cy="758092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6" name="Straight Connector 15"/>
                <p:cNvCxnSpPr/>
                <p:nvPr/>
              </p:nvCxnSpPr>
              <p:spPr bwMode="auto">
                <a:xfrm>
                  <a:off x="8747760" y="4297082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7" name="Straight Connector 16"/>
                <p:cNvCxnSpPr/>
                <p:nvPr/>
              </p:nvCxnSpPr>
              <p:spPr bwMode="auto">
                <a:xfrm>
                  <a:off x="8503920" y="3920564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8" name="Straight Connector 17"/>
                <p:cNvCxnSpPr/>
                <p:nvPr/>
              </p:nvCxnSpPr>
              <p:spPr bwMode="auto">
                <a:xfrm rot="5400000">
                  <a:off x="8315661" y="3920565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</p:grpSp>
          <p:grpSp>
            <p:nvGrpSpPr>
              <p:cNvPr id="9" name="Group 8"/>
              <p:cNvGrpSpPr/>
              <p:nvPr/>
            </p:nvGrpSpPr>
            <p:grpSpPr>
              <a:xfrm>
                <a:off x="895458" y="4231678"/>
                <a:ext cx="288862" cy="1229533"/>
                <a:chOff x="6326646" y="2986836"/>
                <a:chExt cx="615600" cy="1478631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6326648" y="2986836"/>
                  <a:ext cx="615598" cy="4071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sz="1600" dirty="0">
                      <a:latin typeface="+mj-lt"/>
                    </a:rPr>
                    <a:t>1</a:t>
                  </a:r>
                  <a:endParaRPr lang="en-US" sz="1600" dirty="0">
                    <a:latin typeface="+mj-lt"/>
                  </a:endParaRPr>
                </a:p>
              </p:txBody>
            </p:sp>
            <p:sp>
              <p:nvSpPr>
                <p:cNvPr id="11" name="TextBox 10"/>
                <p:cNvSpPr txBox="1"/>
                <p:nvPr/>
              </p:nvSpPr>
              <p:spPr>
                <a:xfrm>
                  <a:off x="6326646" y="4058323"/>
                  <a:ext cx="615599" cy="4071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sz="1600" dirty="0">
                      <a:latin typeface="+mj-lt"/>
                    </a:rPr>
                    <a:t>1</a:t>
                  </a:r>
                  <a:endParaRPr lang="en-US" sz="1600" dirty="0">
                    <a:latin typeface="+mj-lt"/>
                  </a:endParaRPr>
                </a:p>
              </p:txBody>
            </p:sp>
          </p:grpSp>
        </p:grpSp>
      </p:grpSp>
      <p:grpSp>
        <p:nvGrpSpPr>
          <p:cNvPr id="77" name="Group 76"/>
          <p:cNvGrpSpPr/>
          <p:nvPr/>
        </p:nvGrpSpPr>
        <p:grpSpPr>
          <a:xfrm>
            <a:off x="8220577" y="1462452"/>
            <a:ext cx="1509327" cy="771042"/>
            <a:chOff x="6220326" y="1452927"/>
            <a:chExt cx="1509327" cy="771042"/>
          </a:xfrm>
        </p:grpSpPr>
        <p:grpSp>
          <p:nvGrpSpPr>
            <p:cNvPr id="67" name="Group 66"/>
            <p:cNvGrpSpPr/>
            <p:nvPr/>
          </p:nvGrpSpPr>
          <p:grpSpPr>
            <a:xfrm>
              <a:off x="6544081" y="1668644"/>
              <a:ext cx="310343" cy="72191"/>
              <a:chOff x="6652030" y="2728234"/>
              <a:chExt cx="310343" cy="72191"/>
            </a:xfrm>
          </p:grpSpPr>
          <p:cxnSp>
            <p:nvCxnSpPr>
              <p:cNvPr id="63" name="Straight Connector 62"/>
              <p:cNvCxnSpPr/>
              <p:nvPr/>
            </p:nvCxnSpPr>
            <p:spPr bwMode="auto">
              <a:xfrm rot="5400000">
                <a:off x="6807206" y="2573067"/>
                <a:ext cx="0" cy="310334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64" name="Straight Connector 63"/>
              <p:cNvCxnSpPr/>
              <p:nvPr/>
            </p:nvCxnSpPr>
            <p:spPr bwMode="auto">
              <a:xfrm rot="5400000">
                <a:off x="6807197" y="2645258"/>
                <a:ext cx="0" cy="310334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  <p:cxnSp>
          <p:nvCxnSpPr>
            <p:cNvPr id="69" name="Straight Connector 68"/>
            <p:cNvCxnSpPr/>
            <p:nvPr/>
          </p:nvCxnSpPr>
          <p:spPr bwMode="auto">
            <a:xfrm flipV="1">
              <a:off x="6699248" y="1740835"/>
              <a:ext cx="0" cy="376456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71" name="Straight Connector 70"/>
            <p:cNvCxnSpPr/>
            <p:nvPr/>
          </p:nvCxnSpPr>
          <p:spPr bwMode="auto">
            <a:xfrm flipV="1">
              <a:off x="6699248" y="1452928"/>
              <a:ext cx="0" cy="198862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73" name="Straight Connector 72"/>
            <p:cNvCxnSpPr/>
            <p:nvPr/>
          </p:nvCxnSpPr>
          <p:spPr bwMode="auto">
            <a:xfrm>
              <a:off x="6699248" y="1452927"/>
              <a:ext cx="1030405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sp>
          <p:nvSpPr>
            <p:cNvPr id="75" name="Rectangle 74"/>
            <p:cNvSpPr/>
            <p:nvPr/>
          </p:nvSpPr>
          <p:spPr bwMode="auto">
            <a:xfrm>
              <a:off x="6220326" y="2010611"/>
              <a:ext cx="323755" cy="213358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sz="2000" b="1">
                <a:latin typeface="Neo Sans Intel" pitchFamily="34" charset="0"/>
                <a:cs typeface="Arial" pitchFamily="34" charset="0"/>
              </a:endParaRPr>
            </a:p>
          </p:txBody>
        </p:sp>
      </p:grpSp>
      <p:sp>
        <p:nvSpPr>
          <p:cNvPr id="78" name="TextBox 77"/>
          <p:cNvSpPr txBox="1"/>
          <p:nvPr/>
        </p:nvSpPr>
        <p:spPr>
          <a:xfrm>
            <a:off x="7830183" y="1919440"/>
            <a:ext cx="304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0</a:t>
            </a:r>
            <a:endParaRPr lang="ru-RU" dirty="0" err="1">
              <a:latin typeface="+mj-lt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7693662" y="1933345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latin typeface="+mj-lt"/>
              </a:rPr>
              <a:t>1</a:t>
            </a:r>
            <a:endParaRPr lang="en-US" sz="1600" dirty="0">
              <a:latin typeface="+mj-lt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8332291" y="1394970"/>
            <a:ext cx="4785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Neo Sans Intel" pitchFamily="34" charset="0"/>
              </a:rPr>
              <a:t>+</a:t>
            </a:r>
            <a:br>
              <a:rPr lang="en-US" dirty="0">
                <a:latin typeface="Neo Sans Intel" pitchFamily="34" charset="0"/>
              </a:rPr>
            </a:br>
            <a:r>
              <a:rPr lang="en-US" dirty="0">
                <a:latin typeface="Neo Sans Intel" pitchFamily="34" charset="0"/>
              </a:rPr>
              <a:t>−</a:t>
            </a:r>
            <a:endParaRPr lang="ru-RU" dirty="0" err="1">
              <a:latin typeface="Neo Sans Intel" pitchFamily="34" charset="0"/>
            </a:endParaRPr>
          </a:p>
        </p:txBody>
      </p:sp>
      <p:sp>
        <p:nvSpPr>
          <p:cNvPr id="34" name="Date Placeholder 3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37" name="Footer Placeholder 3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5" name="Slide Number Placeholder 6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3569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8" grpId="0"/>
      <p:bldP spid="79" grpId="0"/>
      <p:bldP spid="79" grpId="1"/>
      <p:bldP spid="8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4470864" y="5134177"/>
            <a:ext cx="3208583" cy="1084508"/>
            <a:chOff x="2946863" y="5134177"/>
            <a:chExt cx="3208583" cy="1084508"/>
          </a:xfrm>
        </p:grpSpPr>
        <p:sp>
          <p:nvSpPr>
            <p:cNvPr id="107" name="Rectangle 106"/>
            <p:cNvSpPr/>
            <p:nvPr/>
          </p:nvSpPr>
          <p:spPr bwMode="auto">
            <a:xfrm>
              <a:off x="4257826" y="5810389"/>
              <a:ext cx="597429" cy="408296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108" name="Rectangle 107"/>
            <p:cNvSpPr/>
            <p:nvPr/>
          </p:nvSpPr>
          <p:spPr bwMode="auto">
            <a:xfrm>
              <a:off x="3387074" y="5810388"/>
              <a:ext cx="597429" cy="408296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110" name="Rectangle 109"/>
            <p:cNvSpPr/>
            <p:nvPr/>
          </p:nvSpPr>
          <p:spPr bwMode="auto">
            <a:xfrm>
              <a:off x="5116474" y="5810389"/>
              <a:ext cx="597429" cy="408296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114" name="Rectangle 113"/>
            <p:cNvSpPr/>
            <p:nvPr/>
          </p:nvSpPr>
          <p:spPr bwMode="auto">
            <a:xfrm>
              <a:off x="2946863" y="5967134"/>
              <a:ext cx="578562" cy="251549"/>
            </a:xfrm>
            <a:prstGeom prst="rect">
              <a:avLst/>
            </a:prstGeom>
            <a:pattFill prst="wdUpDiag">
              <a:fgClr>
                <a:schemeClr val="tx2">
                  <a:lumMod val="75000"/>
                </a:schemeClr>
              </a:fgClr>
              <a:bgClr>
                <a:schemeClr val="bg1"/>
              </a:bgClr>
            </a:pattFill>
            <a:ln w="19050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115" name="Rectangle 114"/>
            <p:cNvSpPr/>
            <p:nvPr/>
          </p:nvSpPr>
          <p:spPr bwMode="auto">
            <a:xfrm>
              <a:off x="5576884" y="5967134"/>
              <a:ext cx="578562" cy="251549"/>
            </a:xfrm>
            <a:prstGeom prst="rect">
              <a:avLst/>
            </a:prstGeom>
            <a:pattFill prst="wdUpDiag">
              <a:fgClr>
                <a:schemeClr val="tx2">
                  <a:lumMod val="75000"/>
                </a:schemeClr>
              </a:fgClr>
              <a:bgClr>
                <a:schemeClr val="bg1"/>
              </a:bgClr>
            </a:pattFill>
            <a:ln w="19050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116" name="Rectangle 115"/>
            <p:cNvSpPr/>
            <p:nvPr/>
          </p:nvSpPr>
          <p:spPr bwMode="auto">
            <a:xfrm>
              <a:off x="3851915" y="5967134"/>
              <a:ext cx="1409250" cy="251549"/>
            </a:xfrm>
            <a:prstGeom prst="rect">
              <a:avLst/>
            </a:prstGeom>
            <a:pattFill prst="wdUpDiag">
              <a:fgClr>
                <a:schemeClr val="tx2">
                  <a:lumMod val="75000"/>
                </a:schemeClr>
              </a:fgClr>
              <a:bgClr>
                <a:schemeClr val="bg1"/>
              </a:bgClr>
            </a:pattFill>
            <a:ln w="19050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cxnSp>
          <p:nvCxnSpPr>
            <p:cNvPr id="1045" name="Straight Arrow Connector 1044"/>
            <p:cNvCxnSpPr/>
            <p:nvPr/>
          </p:nvCxnSpPr>
          <p:spPr bwMode="auto">
            <a:xfrm>
              <a:off x="4599465" y="5134177"/>
              <a:ext cx="0" cy="683611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26" name="TextBox 125"/>
            <p:cNvSpPr txBox="1"/>
            <p:nvPr/>
          </p:nvSpPr>
          <p:spPr>
            <a:xfrm>
              <a:off x="3984283" y="5451622"/>
              <a:ext cx="58772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+mj-lt"/>
                </a:rPr>
                <a:t>Gate</a:t>
              </a:r>
            </a:p>
          </p:txBody>
        </p:sp>
      </p:grpSp>
      <p:sp>
        <p:nvSpPr>
          <p:cNvPr id="1041" name="Rectangle 1040"/>
          <p:cNvSpPr/>
          <p:nvPr/>
        </p:nvSpPr>
        <p:spPr bwMode="auto">
          <a:xfrm>
            <a:off x="4427960" y="5810388"/>
            <a:ext cx="3352129" cy="514212"/>
          </a:xfrm>
          <a:prstGeom prst="rect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38000">
                <a:schemeClr val="bg1"/>
              </a:gs>
            </a:gsLst>
            <a:lin ang="16200000" scaled="0"/>
          </a:gra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046405" y="2466282"/>
            <a:ext cx="8404471" cy="2965278"/>
            <a:chOff x="522404" y="2466282"/>
            <a:chExt cx="8404471" cy="2965278"/>
          </a:xfrm>
        </p:grpSpPr>
        <p:sp>
          <p:nvSpPr>
            <p:cNvPr id="13" name="Rectangle 12"/>
            <p:cNvSpPr/>
            <p:nvPr/>
          </p:nvSpPr>
          <p:spPr bwMode="auto">
            <a:xfrm>
              <a:off x="2349434" y="3918675"/>
              <a:ext cx="597429" cy="408296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1038471" y="4326970"/>
              <a:ext cx="3208583" cy="691759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accent4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3208082" y="3918675"/>
              <a:ext cx="597429" cy="408296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cxnSp>
          <p:nvCxnSpPr>
            <p:cNvPr id="6" name="Straight Connector 5"/>
            <p:cNvCxnSpPr>
              <a:stCxn id="14" idx="0"/>
            </p:cNvCxnSpPr>
            <p:nvPr/>
          </p:nvCxnSpPr>
          <p:spPr bwMode="auto">
            <a:xfrm flipH="1" flipV="1">
              <a:off x="1777397" y="3591608"/>
              <a:ext cx="1" cy="327066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8" name="Straight Connector 7"/>
            <p:cNvCxnSpPr>
              <a:stCxn id="18" idx="0"/>
            </p:cNvCxnSpPr>
            <p:nvPr/>
          </p:nvCxnSpPr>
          <p:spPr bwMode="auto">
            <a:xfrm flipH="1" flipV="1">
              <a:off x="3506797" y="3628869"/>
              <a:ext cx="1" cy="289806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sp>
          <p:nvSpPr>
            <p:cNvPr id="10" name="TextBox 9"/>
            <p:cNvSpPr txBox="1"/>
            <p:nvPr/>
          </p:nvSpPr>
          <p:spPr>
            <a:xfrm>
              <a:off x="1433319" y="3275360"/>
              <a:ext cx="7768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+mj-lt"/>
                </a:rPr>
                <a:t>Source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503472" y="3275360"/>
              <a:ext cx="63703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+mj-lt"/>
                </a:rPr>
                <a:t>Drain</a:t>
              </a: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6256088" y="3930101"/>
              <a:ext cx="597429" cy="408296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5385336" y="3930100"/>
              <a:ext cx="597429" cy="408296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4945125" y="4327605"/>
              <a:ext cx="3208583" cy="691759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7114736" y="3930101"/>
              <a:ext cx="597429" cy="408296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cxnSp>
          <p:nvCxnSpPr>
            <p:cNvPr id="37" name="Straight Connector 36"/>
            <p:cNvCxnSpPr>
              <a:stCxn id="45" idx="0"/>
            </p:cNvCxnSpPr>
            <p:nvPr/>
          </p:nvCxnSpPr>
          <p:spPr bwMode="auto">
            <a:xfrm flipV="1">
              <a:off x="5684051" y="3628869"/>
              <a:ext cx="1" cy="301231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7" name="Straight Connector 6"/>
            <p:cNvCxnSpPr>
              <a:stCxn id="13" idx="0"/>
            </p:cNvCxnSpPr>
            <p:nvPr/>
          </p:nvCxnSpPr>
          <p:spPr bwMode="auto">
            <a:xfrm flipV="1">
              <a:off x="2648148" y="2940419"/>
              <a:ext cx="0" cy="952142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38" name="Straight Connector 37"/>
            <p:cNvCxnSpPr>
              <a:stCxn id="44" idx="0"/>
            </p:cNvCxnSpPr>
            <p:nvPr/>
          </p:nvCxnSpPr>
          <p:spPr bwMode="auto">
            <a:xfrm flipH="1" flipV="1">
              <a:off x="6554802" y="2940419"/>
              <a:ext cx="1" cy="989682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39" name="Straight Connector 38"/>
            <p:cNvCxnSpPr>
              <a:stCxn id="49" idx="0"/>
            </p:cNvCxnSpPr>
            <p:nvPr/>
          </p:nvCxnSpPr>
          <p:spPr bwMode="auto">
            <a:xfrm flipH="1" flipV="1">
              <a:off x="7413451" y="3640295"/>
              <a:ext cx="1" cy="289806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sp>
          <p:nvSpPr>
            <p:cNvPr id="41" name="TextBox 40"/>
            <p:cNvSpPr txBox="1"/>
            <p:nvPr/>
          </p:nvSpPr>
          <p:spPr>
            <a:xfrm>
              <a:off x="7059718" y="3275360"/>
              <a:ext cx="7768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+mj-lt"/>
                </a:rPr>
                <a:t>Source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072811" y="3275360"/>
              <a:ext cx="63703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+mj-lt"/>
                </a:rPr>
                <a:t>Drain</a:t>
              </a: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1943523" y="4075420"/>
              <a:ext cx="1409250" cy="251549"/>
            </a:xfrm>
            <a:prstGeom prst="rect">
              <a:avLst/>
            </a:prstGeom>
            <a:pattFill prst="wdUpDiag">
              <a:fgClr>
                <a:schemeClr val="tx2">
                  <a:lumMod val="75000"/>
                </a:schemeClr>
              </a:fgClr>
              <a:bgClr>
                <a:schemeClr val="bg1"/>
              </a:bgClr>
            </a:pattFill>
            <a:ln w="19050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3668492" y="4075420"/>
              <a:ext cx="578562" cy="251549"/>
            </a:xfrm>
            <a:prstGeom prst="rect">
              <a:avLst/>
            </a:prstGeom>
            <a:pattFill prst="wdUpDiag">
              <a:fgClr>
                <a:schemeClr val="tx2">
                  <a:lumMod val="75000"/>
                </a:schemeClr>
              </a:fgClr>
              <a:bgClr>
                <a:schemeClr val="bg1"/>
              </a:bgClr>
            </a:pattFill>
            <a:ln w="19050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1478682" y="3918674"/>
              <a:ext cx="597429" cy="408296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 bwMode="auto">
            <a:xfrm>
              <a:off x="2341553" y="3918675"/>
              <a:ext cx="597429" cy="408296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3200201" y="3918675"/>
              <a:ext cx="597429" cy="408296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cxnSp>
          <p:nvCxnSpPr>
            <p:cNvPr id="63" name="Straight Connector 62"/>
            <p:cNvCxnSpPr/>
            <p:nvPr/>
          </p:nvCxnSpPr>
          <p:spPr bwMode="auto">
            <a:xfrm>
              <a:off x="3515591" y="3628869"/>
              <a:ext cx="2168461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030" name="Straight Connector 1029"/>
            <p:cNvCxnSpPr/>
            <p:nvPr/>
          </p:nvCxnSpPr>
          <p:spPr bwMode="auto">
            <a:xfrm flipH="1">
              <a:off x="904240" y="3598418"/>
              <a:ext cx="873156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sp>
          <p:nvSpPr>
            <p:cNvPr id="71" name="TextBox 70"/>
            <p:cNvSpPr txBox="1"/>
            <p:nvPr/>
          </p:nvSpPr>
          <p:spPr>
            <a:xfrm>
              <a:off x="522404" y="3222153"/>
              <a:ext cx="38183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chemeClr val="accent1"/>
                  </a:solidFill>
                  <a:latin typeface="+mj-lt"/>
                  <a:cs typeface="Consolas" pitchFamily="49" charset="0"/>
                </a:rPr>
                <a:t>0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8395374" y="3231921"/>
              <a:ext cx="5315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  <a:latin typeface="+mj-lt"/>
                  <a:cs typeface="Consolas" pitchFamily="49" charset="0"/>
                </a:rPr>
                <a:t>1</a:t>
              </a:r>
            </a:p>
          </p:txBody>
        </p:sp>
        <p:cxnSp>
          <p:nvCxnSpPr>
            <p:cNvPr id="73" name="Straight Connector 72"/>
            <p:cNvCxnSpPr/>
            <p:nvPr/>
          </p:nvCxnSpPr>
          <p:spPr bwMode="auto">
            <a:xfrm flipH="1">
              <a:off x="7411545" y="3635565"/>
              <a:ext cx="873156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sp>
          <p:nvSpPr>
            <p:cNvPr id="74" name="Rectangle 73"/>
            <p:cNvSpPr/>
            <p:nvPr/>
          </p:nvSpPr>
          <p:spPr bwMode="auto">
            <a:xfrm>
              <a:off x="1473102" y="4326970"/>
              <a:ext cx="597429" cy="327015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3202502" y="4326970"/>
              <a:ext cx="597429" cy="327015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5390850" y="4327605"/>
              <a:ext cx="597429" cy="327015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accent4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78" name="Rectangle 77"/>
            <p:cNvSpPr/>
            <p:nvPr/>
          </p:nvSpPr>
          <p:spPr bwMode="auto">
            <a:xfrm>
              <a:off x="7120250" y="4327605"/>
              <a:ext cx="597429" cy="327015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accent4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 bwMode="auto">
            <a:xfrm>
              <a:off x="4945125" y="4086846"/>
              <a:ext cx="578562" cy="251549"/>
            </a:xfrm>
            <a:prstGeom prst="rect">
              <a:avLst/>
            </a:prstGeom>
            <a:pattFill prst="wdUpDiag">
              <a:fgClr>
                <a:schemeClr val="tx2">
                  <a:lumMod val="75000"/>
                </a:schemeClr>
              </a:fgClr>
              <a:bgClr>
                <a:schemeClr val="bg1"/>
              </a:bgClr>
            </a:pattFill>
            <a:ln w="19050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7575146" y="4086846"/>
              <a:ext cx="578562" cy="251549"/>
            </a:xfrm>
            <a:prstGeom prst="rect">
              <a:avLst/>
            </a:prstGeom>
            <a:pattFill prst="wdUpDiag">
              <a:fgClr>
                <a:schemeClr val="tx2">
                  <a:lumMod val="75000"/>
                </a:schemeClr>
              </a:fgClr>
              <a:bgClr>
                <a:schemeClr val="bg1"/>
              </a:bgClr>
            </a:pattFill>
            <a:ln w="19050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5850177" y="4086846"/>
              <a:ext cx="1409250" cy="251549"/>
            </a:xfrm>
            <a:prstGeom prst="rect">
              <a:avLst/>
            </a:prstGeom>
            <a:pattFill prst="wdUpDiag">
              <a:fgClr>
                <a:schemeClr val="tx2">
                  <a:lumMod val="75000"/>
                </a:schemeClr>
              </a:fgClr>
              <a:bgClr>
                <a:schemeClr val="bg1"/>
              </a:bgClr>
            </a:pattFill>
            <a:ln w="19050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1038471" y="4075420"/>
              <a:ext cx="578562" cy="251549"/>
            </a:xfrm>
            <a:prstGeom prst="rect">
              <a:avLst/>
            </a:prstGeom>
            <a:pattFill prst="wdUpDiag">
              <a:fgClr>
                <a:schemeClr val="tx2">
                  <a:lumMod val="75000"/>
                </a:schemeClr>
              </a:fgClr>
              <a:bgClr>
                <a:schemeClr val="bg1"/>
              </a:bgClr>
            </a:pattFill>
            <a:ln w="19050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1935642" y="4080500"/>
              <a:ext cx="1409250" cy="251549"/>
            </a:xfrm>
            <a:prstGeom prst="rect">
              <a:avLst/>
            </a:prstGeom>
            <a:pattFill prst="wdUpDiag">
              <a:fgClr>
                <a:schemeClr val="tx2">
                  <a:lumMod val="75000"/>
                </a:schemeClr>
              </a:fgClr>
              <a:bgClr>
                <a:schemeClr val="bg1"/>
              </a:bgClr>
            </a:pattFill>
            <a:ln w="19050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58" name="Rectangle 57"/>
            <p:cNvSpPr/>
            <p:nvPr/>
          </p:nvSpPr>
          <p:spPr bwMode="auto">
            <a:xfrm>
              <a:off x="3660611" y="4075420"/>
              <a:ext cx="578562" cy="251549"/>
            </a:xfrm>
            <a:prstGeom prst="rect">
              <a:avLst/>
            </a:prstGeom>
            <a:pattFill prst="wdUpDiag">
              <a:fgClr>
                <a:schemeClr val="tx2">
                  <a:lumMod val="75000"/>
                </a:schemeClr>
              </a:fgClr>
              <a:bgClr>
                <a:schemeClr val="bg1"/>
              </a:bgClr>
            </a:pattFill>
            <a:ln w="19050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cxnSp>
          <p:nvCxnSpPr>
            <p:cNvPr id="1032" name="Straight Arrow Connector 1031"/>
            <p:cNvCxnSpPr/>
            <p:nvPr/>
          </p:nvCxnSpPr>
          <p:spPr bwMode="auto">
            <a:xfrm>
              <a:off x="4599820" y="3625996"/>
              <a:ext cx="0" cy="1664900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1035" name="Straight Connector 1034"/>
            <p:cNvCxnSpPr/>
            <p:nvPr/>
          </p:nvCxnSpPr>
          <p:spPr bwMode="auto">
            <a:xfrm>
              <a:off x="2642762" y="2940419"/>
              <a:ext cx="3913407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038" name="Straight Arrow Connector 1037"/>
            <p:cNvCxnSpPr/>
            <p:nvPr/>
          </p:nvCxnSpPr>
          <p:spPr bwMode="auto">
            <a:xfrm flipH="1">
              <a:off x="4589307" y="2543311"/>
              <a:ext cx="356" cy="397108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88" name="TextBox 87"/>
            <p:cNvSpPr txBox="1"/>
            <p:nvPr/>
          </p:nvSpPr>
          <p:spPr>
            <a:xfrm>
              <a:off x="6043302" y="3275360"/>
              <a:ext cx="58772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+mj-lt"/>
                </a:rPr>
                <a:t>Gate</a:t>
              </a: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2634687" y="3275360"/>
              <a:ext cx="58772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+mj-lt"/>
                </a:rPr>
                <a:t>Gate</a:t>
              </a: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4660655" y="5093006"/>
              <a:ext cx="79380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+mj-lt"/>
                </a:rPr>
                <a:t>Output</a:t>
              </a:r>
            </a:p>
          </p:txBody>
        </p:sp>
        <p:sp>
          <p:nvSpPr>
            <p:cNvPr id="1040" name="TextBox 1039"/>
            <p:cNvSpPr txBox="1"/>
            <p:nvPr/>
          </p:nvSpPr>
          <p:spPr>
            <a:xfrm>
              <a:off x="6396169" y="4623996"/>
              <a:ext cx="31931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+mj-lt"/>
                </a:rPr>
                <a:t>n</a:t>
              </a: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3362660" y="4266858"/>
              <a:ext cx="31931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+mj-lt"/>
                </a:rPr>
                <a:t>n</a:t>
              </a: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1625487" y="4283621"/>
              <a:ext cx="31931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+mj-lt"/>
                </a:rPr>
                <a:t>n</a:t>
              </a: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2475028" y="4618619"/>
              <a:ext cx="31931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j-lt"/>
                </a:rPr>
                <a:t>p</a:t>
              </a: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5531205" y="4290422"/>
              <a:ext cx="31931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j-lt"/>
                </a:rPr>
                <a:t>p</a:t>
              </a: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7259483" y="4275325"/>
              <a:ext cx="31931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j-lt"/>
                </a:rPr>
                <a:t>p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3797630" y="2466282"/>
              <a:ext cx="68961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Input</a:t>
              </a:r>
            </a:p>
          </p:txBody>
        </p:sp>
      </p:grpSp>
      <p:sp>
        <p:nvSpPr>
          <p:cNvPr id="76" name="Rectangle 75"/>
          <p:cNvSpPr/>
          <p:nvPr/>
        </p:nvSpPr>
        <p:spPr bwMode="auto">
          <a:xfrm>
            <a:off x="3592703" y="4326971"/>
            <a:ext cx="1131971" cy="78661"/>
          </a:xfrm>
          <a:prstGeom prst="rect">
            <a:avLst/>
          </a:prstGeom>
          <a:pattFill prst="wdUpDiag">
            <a:fgClr>
              <a:schemeClr val="bg1"/>
            </a:fgClr>
            <a:bgClr>
              <a:schemeClr val="accent1"/>
            </a:bgClr>
          </a:pattFill>
          <a:ln>
            <a:noFill/>
            <a:headEnd type="none" w="sm" len="sm"/>
            <a:tailEnd type="none" w="sm" len="sm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149227" y="2399498"/>
            <a:ext cx="5315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+mj-lt"/>
                <a:cs typeface="Consolas" pitchFamily="49" charset="0"/>
              </a:rPr>
              <a:t>1</a:t>
            </a:r>
          </a:p>
        </p:txBody>
      </p:sp>
      <p:sp>
        <p:nvSpPr>
          <p:cNvPr id="101" name="Oval 100"/>
          <p:cNvSpPr/>
          <p:nvPr/>
        </p:nvSpPr>
        <p:spPr bwMode="auto">
          <a:xfrm>
            <a:off x="6030967" y="2588424"/>
            <a:ext cx="152400" cy="152400"/>
          </a:xfrm>
          <a:prstGeom prst="ellipse">
            <a:avLst/>
          </a:prstGeom>
          <a:ln>
            <a:solidFill>
              <a:srgbClr val="FF4F25"/>
            </a:solidFill>
            <a:headEnd type="none" w="sm" len="sm"/>
            <a:tailEnd type="none" w="sm" len="sm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0" tIns="0" rIns="0" bIns="18288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>
                <a:latin typeface="+mj-lt"/>
                <a:cs typeface="Arial" pitchFamily="34" charset="0"/>
              </a:rPr>
              <a:t>+</a:t>
            </a:r>
          </a:p>
        </p:txBody>
      </p:sp>
      <p:sp>
        <p:nvSpPr>
          <p:cNvPr id="102" name="Oval 101"/>
          <p:cNvSpPr/>
          <p:nvPr/>
        </p:nvSpPr>
        <p:spPr bwMode="auto">
          <a:xfrm>
            <a:off x="6040595" y="2594300"/>
            <a:ext cx="152400" cy="152400"/>
          </a:xfrm>
          <a:prstGeom prst="ellipse">
            <a:avLst/>
          </a:prstGeom>
          <a:ln>
            <a:solidFill>
              <a:srgbClr val="FF4F25"/>
            </a:solidFill>
            <a:headEnd type="none" w="sm" len="sm"/>
            <a:tailEnd type="none" w="sm" len="sm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0" tIns="0" rIns="0" bIns="18288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>
                <a:latin typeface="+mj-lt"/>
                <a:cs typeface="Arial" pitchFamily="34" charset="0"/>
              </a:rPr>
              <a:t>+</a:t>
            </a:r>
          </a:p>
        </p:txBody>
      </p:sp>
      <p:sp>
        <p:nvSpPr>
          <p:cNvPr id="106" name="Oval 105"/>
          <p:cNvSpPr/>
          <p:nvPr/>
        </p:nvSpPr>
        <p:spPr bwMode="auto">
          <a:xfrm>
            <a:off x="2410071" y="3515408"/>
            <a:ext cx="152400" cy="152400"/>
          </a:xfrm>
          <a:prstGeom prst="ellipse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0" tIns="0" rIns="0" bIns="27432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>
                <a:latin typeface="+mj-lt"/>
                <a:cs typeface="Arial" pitchFamily="34" charset="0"/>
              </a:rPr>
              <a:t>-</a:t>
            </a:r>
          </a:p>
        </p:txBody>
      </p:sp>
      <p:sp>
        <p:nvSpPr>
          <p:cNvPr id="127" name="Oval 126"/>
          <p:cNvSpPr/>
          <p:nvPr/>
        </p:nvSpPr>
        <p:spPr bwMode="auto">
          <a:xfrm>
            <a:off x="2418532" y="3523869"/>
            <a:ext cx="152400" cy="152400"/>
          </a:xfrm>
          <a:prstGeom prst="ellipse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0" tIns="0" rIns="0" bIns="27432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>
                <a:latin typeface="+mj-lt"/>
                <a:cs typeface="Arial" pitchFamily="34" charset="0"/>
              </a:rPr>
              <a:t>-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9677709" y="418220"/>
            <a:ext cx="2371823" cy="2295324"/>
            <a:chOff x="7059717" y="-578060"/>
            <a:chExt cx="2877650" cy="2784836"/>
          </a:xfrm>
        </p:grpSpPr>
        <p:grpSp>
          <p:nvGrpSpPr>
            <p:cNvPr id="69" name="Group 68"/>
            <p:cNvGrpSpPr/>
            <p:nvPr/>
          </p:nvGrpSpPr>
          <p:grpSpPr>
            <a:xfrm>
              <a:off x="8111259" y="978028"/>
              <a:ext cx="734965" cy="1228748"/>
              <a:chOff x="7185543" y="4644563"/>
              <a:chExt cx="734965" cy="1228748"/>
            </a:xfrm>
          </p:grpSpPr>
          <p:grpSp>
            <p:nvGrpSpPr>
              <p:cNvPr id="70" name="Group 69"/>
              <p:cNvGrpSpPr/>
              <p:nvPr/>
            </p:nvGrpSpPr>
            <p:grpSpPr>
              <a:xfrm>
                <a:off x="7185543" y="4644563"/>
                <a:ext cx="620358" cy="1129551"/>
                <a:chOff x="8127402" y="3544048"/>
                <a:chExt cx="620358" cy="1129551"/>
              </a:xfrm>
            </p:grpSpPr>
            <p:cxnSp>
              <p:nvCxnSpPr>
                <p:cNvPr id="84" name="Straight Connector 83"/>
                <p:cNvCxnSpPr/>
                <p:nvPr/>
              </p:nvCxnSpPr>
              <p:spPr bwMode="auto">
                <a:xfrm>
                  <a:off x="8606118" y="3920565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85" name="Straight Connector 84"/>
                <p:cNvCxnSpPr/>
                <p:nvPr/>
              </p:nvCxnSpPr>
              <p:spPr bwMode="auto">
                <a:xfrm>
                  <a:off x="8606118" y="3920565"/>
                  <a:ext cx="141642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86" name="Straight Connector 85"/>
                <p:cNvCxnSpPr/>
                <p:nvPr/>
              </p:nvCxnSpPr>
              <p:spPr bwMode="auto">
                <a:xfrm>
                  <a:off x="8606118" y="4297082"/>
                  <a:ext cx="141642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87" name="Straight Connector 86"/>
                <p:cNvCxnSpPr/>
                <p:nvPr/>
              </p:nvCxnSpPr>
              <p:spPr bwMode="auto">
                <a:xfrm>
                  <a:off x="8747760" y="3544048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90" name="Straight Connector 89"/>
                <p:cNvCxnSpPr/>
                <p:nvPr/>
              </p:nvCxnSpPr>
              <p:spPr bwMode="auto">
                <a:xfrm>
                  <a:off x="8747760" y="4297082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93" name="Straight Connector 92"/>
                <p:cNvCxnSpPr/>
                <p:nvPr/>
              </p:nvCxnSpPr>
              <p:spPr bwMode="auto">
                <a:xfrm>
                  <a:off x="8503920" y="3920564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98" name="Straight Connector 97"/>
                <p:cNvCxnSpPr/>
                <p:nvPr/>
              </p:nvCxnSpPr>
              <p:spPr bwMode="auto">
                <a:xfrm rot="5400000">
                  <a:off x="8315661" y="3920565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</p:grpSp>
          <p:grpSp>
            <p:nvGrpSpPr>
              <p:cNvPr id="79" name="Group 78"/>
              <p:cNvGrpSpPr/>
              <p:nvPr/>
            </p:nvGrpSpPr>
            <p:grpSpPr>
              <a:xfrm>
                <a:off x="7695718" y="5766631"/>
                <a:ext cx="224790" cy="106680"/>
                <a:chOff x="3539490" y="4938999"/>
                <a:chExt cx="224790" cy="106680"/>
              </a:xfrm>
            </p:grpSpPr>
            <p:cxnSp>
              <p:nvCxnSpPr>
                <p:cNvPr id="81" name="Straight Connector 80"/>
                <p:cNvCxnSpPr/>
                <p:nvPr/>
              </p:nvCxnSpPr>
              <p:spPr bwMode="auto">
                <a:xfrm>
                  <a:off x="3539490" y="4938999"/>
                  <a:ext cx="224790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82" name="Straight Connector 81"/>
                <p:cNvCxnSpPr/>
                <p:nvPr/>
              </p:nvCxnSpPr>
              <p:spPr bwMode="auto">
                <a:xfrm>
                  <a:off x="3583152" y="4992339"/>
                  <a:ext cx="137467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83" name="Straight Connector 82"/>
                <p:cNvCxnSpPr/>
                <p:nvPr/>
              </p:nvCxnSpPr>
              <p:spPr bwMode="auto">
                <a:xfrm>
                  <a:off x="3630055" y="5045679"/>
                  <a:ext cx="43661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</p:grpSp>
          <p:sp>
            <p:nvSpPr>
              <p:cNvPr id="80" name="TextBox 79"/>
              <p:cNvSpPr txBox="1"/>
              <p:nvPr/>
            </p:nvSpPr>
            <p:spPr>
              <a:xfrm>
                <a:off x="7431598" y="5446065"/>
                <a:ext cx="350466" cy="4107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1"/>
                    </a:solidFill>
                    <a:latin typeface="+mj-lt"/>
                    <a:cs typeface="Consolas" pitchFamily="49" charset="0"/>
                  </a:rPr>
                  <a:t>0</a:t>
                </a:r>
              </a:p>
            </p:txBody>
          </p:sp>
        </p:grpSp>
        <p:grpSp>
          <p:nvGrpSpPr>
            <p:cNvPr id="99" name="Group 98"/>
            <p:cNvGrpSpPr/>
            <p:nvPr/>
          </p:nvGrpSpPr>
          <p:grpSpPr>
            <a:xfrm>
              <a:off x="8109560" y="-578060"/>
              <a:ext cx="926567" cy="1530681"/>
              <a:chOff x="7183844" y="2428075"/>
              <a:chExt cx="926567" cy="1530681"/>
            </a:xfrm>
          </p:grpSpPr>
          <p:grpSp>
            <p:nvGrpSpPr>
              <p:cNvPr id="103" name="Group 102"/>
              <p:cNvGrpSpPr/>
              <p:nvPr/>
            </p:nvGrpSpPr>
            <p:grpSpPr>
              <a:xfrm>
                <a:off x="7183844" y="2829205"/>
                <a:ext cx="620358" cy="1129551"/>
                <a:chOff x="1094687" y="4539259"/>
                <a:chExt cx="620358" cy="1129551"/>
              </a:xfrm>
            </p:grpSpPr>
            <p:grpSp>
              <p:nvGrpSpPr>
                <p:cNvPr id="109" name="Group 108"/>
                <p:cNvGrpSpPr/>
                <p:nvPr/>
              </p:nvGrpSpPr>
              <p:grpSpPr>
                <a:xfrm>
                  <a:off x="1094687" y="4539259"/>
                  <a:ext cx="620358" cy="1129551"/>
                  <a:chOff x="8127402" y="3544048"/>
                  <a:chExt cx="620358" cy="1129551"/>
                </a:xfrm>
              </p:grpSpPr>
              <p:cxnSp>
                <p:nvCxnSpPr>
                  <p:cNvPr id="112" name="Straight Connector 111"/>
                  <p:cNvCxnSpPr/>
                  <p:nvPr/>
                </p:nvCxnSpPr>
                <p:spPr bwMode="auto">
                  <a:xfrm>
                    <a:off x="8606118" y="3920565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113" name="Straight Connector 112"/>
                  <p:cNvCxnSpPr/>
                  <p:nvPr/>
                </p:nvCxnSpPr>
                <p:spPr bwMode="auto">
                  <a:xfrm>
                    <a:off x="8606118" y="3920565"/>
                    <a:ext cx="141642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117" name="Straight Connector 116"/>
                  <p:cNvCxnSpPr/>
                  <p:nvPr/>
                </p:nvCxnSpPr>
                <p:spPr bwMode="auto">
                  <a:xfrm>
                    <a:off x="8606118" y="4297082"/>
                    <a:ext cx="141642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118" name="Straight Connector 117"/>
                  <p:cNvCxnSpPr/>
                  <p:nvPr/>
                </p:nvCxnSpPr>
                <p:spPr bwMode="auto">
                  <a:xfrm>
                    <a:off x="8747760" y="3544048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119" name="Straight Connector 118"/>
                  <p:cNvCxnSpPr/>
                  <p:nvPr/>
                </p:nvCxnSpPr>
                <p:spPr bwMode="auto">
                  <a:xfrm>
                    <a:off x="8747760" y="4297082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120" name="Straight Connector 119"/>
                  <p:cNvCxnSpPr/>
                  <p:nvPr/>
                </p:nvCxnSpPr>
                <p:spPr bwMode="auto">
                  <a:xfrm>
                    <a:off x="8503920" y="3920564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121" name="Straight Connector 120"/>
                  <p:cNvCxnSpPr/>
                  <p:nvPr/>
                </p:nvCxnSpPr>
                <p:spPr bwMode="auto">
                  <a:xfrm rot="5400000">
                    <a:off x="8315661" y="3920565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</p:grpSp>
            <p:sp>
              <p:nvSpPr>
                <p:cNvPr id="111" name="Oval 110"/>
                <p:cNvSpPr>
                  <a:spLocks noChangeAspect="1"/>
                </p:cNvSpPr>
                <p:nvPr/>
              </p:nvSpPr>
              <p:spPr bwMode="auto">
                <a:xfrm>
                  <a:off x="1330011" y="5033441"/>
                  <a:ext cx="141194" cy="141194"/>
                </a:xfrm>
                <a:prstGeom prst="ellips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b="1">
                    <a:latin typeface="+mj-lt"/>
                    <a:cs typeface="Arial" pitchFamily="34" charset="0"/>
                  </a:endParaRPr>
                </a:p>
              </p:txBody>
            </p:sp>
          </p:grpSp>
          <p:sp>
            <p:nvSpPr>
              <p:cNvPr id="104" name="TextBox 103"/>
              <p:cNvSpPr txBox="1"/>
              <p:nvPr/>
            </p:nvSpPr>
            <p:spPr>
              <a:xfrm>
                <a:off x="7561569" y="2428075"/>
                <a:ext cx="548842" cy="4107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err="1">
                    <a:latin typeface="+mj-lt"/>
                  </a:rPr>
                  <a:t>V</a:t>
                </a:r>
                <a:r>
                  <a:rPr lang="en-US" sz="1400" dirty="0" err="1">
                    <a:latin typeface="+mj-lt"/>
                  </a:rPr>
                  <a:t>cc</a:t>
                </a:r>
                <a:endParaRPr lang="en-US" sz="1400" dirty="0">
                  <a:latin typeface="+mj-lt"/>
                </a:endParaRPr>
              </a:p>
            </p:txBody>
          </p:sp>
          <p:sp>
            <p:nvSpPr>
              <p:cNvPr id="105" name="TextBox 104"/>
              <p:cNvSpPr txBox="1"/>
              <p:nvPr/>
            </p:nvSpPr>
            <p:spPr>
              <a:xfrm>
                <a:off x="7470190" y="2739532"/>
                <a:ext cx="350466" cy="4107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FF0000"/>
                    </a:solidFill>
                    <a:latin typeface="+mj-lt"/>
                    <a:cs typeface="Consolas" pitchFamily="49" charset="0"/>
                  </a:rPr>
                  <a:t>1</a:t>
                </a:r>
              </a:p>
            </p:txBody>
          </p:sp>
        </p:grpSp>
        <p:grpSp>
          <p:nvGrpSpPr>
            <p:cNvPr id="122" name="Group 121"/>
            <p:cNvGrpSpPr/>
            <p:nvPr/>
          </p:nvGrpSpPr>
          <p:grpSpPr>
            <a:xfrm>
              <a:off x="7059717" y="387849"/>
              <a:ext cx="1062036" cy="1154955"/>
              <a:chOff x="5330548" y="3393979"/>
              <a:chExt cx="1865487" cy="1144798"/>
            </a:xfrm>
          </p:grpSpPr>
          <p:cxnSp>
            <p:nvCxnSpPr>
              <p:cNvPr id="123" name="Straight Connector 122"/>
              <p:cNvCxnSpPr/>
              <p:nvPr/>
            </p:nvCxnSpPr>
            <p:spPr bwMode="auto">
              <a:xfrm flipH="1">
                <a:off x="6790944" y="4538777"/>
                <a:ext cx="405091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124" name="Straight Connector 123"/>
              <p:cNvCxnSpPr/>
              <p:nvPr/>
            </p:nvCxnSpPr>
            <p:spPr bwMode="auto">
              <a:xfrm flipH="1">
                <a:off x="6790944" y="3393979"/>
                <a:ext cx="405091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125" name="Straight Connector 124"/>
              <p:cNvCxnSpPr/>
              <p:nvPr/>
            </p:nvCxnSpPr>
            <p:spPr bwMode="auto">
              <a:xfrm>
                <a:off x="6790944" y="3393984"/>
                <a:ext cx="0" cy="1144793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128" name="Straight Arrow Connector 127"/>
              <p:cNvCxnSpPr/>
              <p:nvPr/>
            </p:nvCxnSpPr>
            <p:spPr bwMode="auto">
              <a:xfrm>
                <a:off x="5948544" y="3966380"/>
                <a:ext cx="842399" cy="0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arrow"/>
              </a:ln>
              <a:effectLst/>
            </p:spPr>
          </p:cxnSp>
          <p:sp>
            <p:nvSpPr>
              <p:cNvPr id="129" name="TextBox 128"/>
              <p:cNvSpPr txBox="1"/>
              <p:nvPr/>
            </p:nvSpPr>
            <p:spPr>
              <a:xfrm>
                <a:off x="5330548" y="3566668"/>
                <a:ext cx="1336417" cy="4071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+mj-lt"/>
                  </a:rPr>
                  <a:t>Input</a:t>
                </a:r>
              </a:p>
            </p:txBody>
          </p:sp>
        </p:grpSp>
        <p:grpSp>
          <p:nvGrpSpPr>
            <p:cNvPr id="130" name="Group 129"/>
            <p:cNvGrpSpPr/>
            <p:nvPr/>
          </p:nvGrpSpPr>
          <p:grpSpPr>
            <a:xfrm>
              <a:off x="8721099" y="562071"/>
              <a:ext cx="1216268" cy="410755"/>
              <a:chOff x="7795382" y="3883166"/>
              <a:chExt cx="1646976" cy="410755"/>
            </a:xfrm>
          </p:grpSpPr>
          <p:cxnSp>
            <p:nvCxnSpPr>
              <p:cNvPr id="131" name="Straight Arrow Connector 130"/>
              <p:cNvCxnSpPr/>
              <p:nvPr/>
            </p:nvCxnSpPr>
            <p:spPr bwMode="auto">
              <a:xfrm>
                <a:off x="7795382" y="4290461"/>
                <a:ext cx="790443" cy="0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arrow"/>
              </a:ln>
              <a:effectLst/>
            </p:spPr>
          </p:cxnSp>
          <p:sp>
            <p:nvSpPr>
              <p:cNvPr id="132" name="TextBox 131"/>
              <p:cNvSpPr txBox="1"/>
              <p:nvPr/>
            </p:nvSpPr>
            <p:spPr>
              <a:xfrm>
                <a:off x="8159273" y="3883166"/>
                <a:ext cx="1283085" cy="4107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+mj-lt"/>
                  </a:rPr>
                  <a:t>Output</a:t>
                </a:r>
              </a:p>
            </p:txBody>
          </p:sp>
        </p:grpSp>
      </p:grpSp>
      <p:sp>
        <p:nvSpPr>
          <p:cNvPr id="140" name="Content Placeholder 2"/>
          <p:cNvSpPr>
            <a:spLocks noGrp="1"/>
          </p:cNvSpPr>
          <p:nvPr>
            <p:ph idx="1"/>
          </p:nvPr>
        </p:nvSpPr>
        <p:spPr>
          <a:xfrm>
            <a:off x="838199" y="1462638"/>
            <a:ext cx="8996566" cy="1064212"/>
          </a:xfrm>
        </p:spPr>
        <p:txBody>
          <a:bodyPr>
            <a:normAutofit/>
          </a:bodyPr>
          <a:lstStyle/>
          <a:p>
            <a:pPr marL="342900" indent="-342900">
              <a:buFont typeface="Courier New" pitchFamily="49" charset="0"/>
              <a:buChar char="o"/>
            </a:pPr>
            <a:r>
              <a:rPr lang="en-US" sz="2000" dirty="0"/>
              <a:t>No current in static state, i.e. there is no power consumption</a:t>
            </a:r>
          </a:p>
          <a:p>
            <a:pPr marL="342900" indent="-342900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000" dirty="0"/>
              <a:t>Current exists only at switch from one state to another to recharge the capacities</a:t>
            </a:r>
          </a:p>
        </p:txBody>
      </p:sp>
      <p:sp>
        <p:nvSpPr>
          <p:cNvPr id="141" name="Line Callout 2 (No Border) 140"/>
          <p:cNvSpPr/>
          <p:nvPr/>
        </p:nvSpPr>
        <p:spPr>
          <a:xfrm>
            <a:off x="1536830" y="5223154"/>
            <a:ext cx="2940457" cy="412959"/>
          </a:xfrm>
          <a:prstGeom prst="callout2">
            <a:avLst>
              <a:gd name="adj1" fmla="val 45410"/>
              <a:gd name="adj2" fmla="val 103458"/>
              <a:gd name="adj3" fmla="val 52011"/>
              <a:gd name="adj4" fmla="val 116402"/>
              <a:gd name="adj5" fmla="val 63368"/>
              <a:gd name="adj6" fmla="val 134951"/>
            </a:avLst>
          </a:prstGeom>
          <a:noFill/>
          <a:ln w="6350">
            <a:solidFill>
              <a:schemeClr val="tx1"/>
            </a:solidFill>
            <a:prstDash val="dash"/>
            <a:tailEnd type="stealth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sz="1600" dirty="0">
                <a:solidFill>
                  <a:schemeClr val="tx1"/>
                </a:solidFill>
                <a:latin typeface="+mj-lt"/>
              </a:rPr>
              <a:t>No connection between the power supply and the ground</a:t>
            </a:r>
            <a:endParaRPr lang="en-US" sz="16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 Consumption in CMOS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13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377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9 0.00069 L 0.00104 0.04259 L 0.16094 0.04259 L 0.16172 0.18078 L 0.16172 0.19328 " pathEditMode="relative" rAng="0" ptsTypes="AAAAA">
                                      <p:cBhvr>
                                        <p:cTn id="45" dur="28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99" y="963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9 0.0007 L -0.00208 0.04259 L -0.16015 0.04259 L -0.16067 0.18079 L -0.16067 0.19329 " pathEditMode="relative" rAng="0" ptsTypes="AAAAA">
                                      <p:cBhvr>
                                        <p:cTn id="47" dur="28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21" y="96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8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300"/>
                            </p:stCondLst>
                            <p:childTnLst>
                              <p:par>
                                <p:cTn id="53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1.11111E-6 L 0.06601 -1.11111E-6 L 0.06679 0.11227 L 0.20651 0.11227 L 0.20859 0.0037 L 0.297 0.0037 L 0.29778 0.32222 L 0.2832 0.3382 " pathEditMode="relative" rAng="0" ptsTypes="AAAAAAAA">
                                      <p:cBhvr>
                                        <p:cTn id="63" dur="3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83" y="16898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grpId="1" nodeType="click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2.70833E-6 0 L 0.06588 0 L 0.06653 0.11227 L 0.20599 0.11227 L 0.20807 0.0037 L 0.29622 0.0037 L 0.297 0.32222 L 0.30911 0.33194 " pathEditMode="relative" rAng="0" ptsTypes="AAAAAAAA">
                                      <p:cBhvr>
                                        <p:cTn id="70" dur="3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56" y="16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6" grpId="1" animBg="1"/>
      <p:bldP spid="92" grpId="0"/>
      <p:bldP spid="101" grpId="0" animBg="1"/>
      <p:bldP spid="101" grpId="1" animBg="1"/>
      <p:bldP spid="102" grpId="0" animBg="1"/>
      <p:bldP spid="102" grpId="1" animBg="1"/>
      <p:bldP spid="106" grpId="0" animBg="1"/>
      <p:bldP spid="106" grpId="1" animBg="1"/>
      <p:bldP spid="127" grpId="0" animBg="1"/>
      <p:bldP spid="127" grpId="1" animBg="1"/>
      <p:bldP spid="14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Recharging Power</a:t>
            </a:r>
            <a:endParaRPr lang="ru-RU" dirty="0"/>
          </a:p>
        </p:txBody>
      </p:sp>
      <p:grpSp>
        <p:nvGrpSpPr>
          <p:cNvPr id="52" name="Group 51"/>
          <p:cNvGrpSpPr/>
          <p:nvPr/>
        </p:nvGrpSpPr>
        <p:grpSpPr>
          <a:xfrm>
            <a:off x="3082344" y="1568540"/>
            <a:ext cx="1803042" cy="4228565"/>
            <a:chOff x="1558344" y="1378039"/>
            <a:chExt cx="1803042" cy="4228565"/>
          </a:xfrm>
        </p:grpSpPr>
        <p:cxnSp>
          <p:nvCxnSpPr>
            <p:cNvPr id="7" name="Straight Connector 6"/>
            <p:cNvCxnSpPr/>
            <p:nvPr/>
          </p:nvCxnSpPr>
          <p:spPr bwMode="auto">
            <a:xfrm>
              <a:off x="1558344" y="1378039"/>
              <a:ext cx="1236371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/>
            <p:cNvCxnSpPr/>
            <p:nvPr/>
          </p:nvCxnSpPr>
          <p:spPr bwMode="auto">
            <a:xfrm flipV="1">
              <a:off x="2112136" y="1378039"/>
              <a:ext cx="0" cy="489327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" name="Rectangle 8"/>
            <p:cNvSpPr/>
            <p:nvPr/>
          </p:nvSpPr>
          <p:spPr bwMode="auto">
            <a:xfrm>
              <a:off x="1918953" y="1867366"/>
              <a:ext cx="386366" cy="1017431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sz="2000" b="1">
                <a:latin typeface="Neo Sans Intel" pitchFamily="34" charset="0"/>
                <a:cs typeface="Arial" pitchFamily="34" charset="0"/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 bwMode="auto">
            <a:xfrm flipV="1">
              <a:off x="2112136" y="2884797"/>
              <a:ext cx="0" cy="489327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/>
            <p:cNvCxnSpPr/>
            <p:nvPr/>
          </p:nvCxnSpPr>
          <p:spPr bwMode="auto">
            <a:xfrm flipV="1">
              <a:off x="2112136" y="3129460"/>
              <a:ext cx="1032455" cy="1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3" name="Rectangle 12"/>
            <p:cNvSpPr/>
            <p:nvPr/>
          </p:nvSpPr>
          <p:spPr bwMode="auto">
            <a:xfrm>
              <a:off x="1918953" y="3354735"/>
              <a:ext cx="386366" cy="1017431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sz="2000" b="1">
                <a:latin typeface="Neo Sans Intel" pitchFamily="34" charset="0"/>
                <a:cs typeface="Arial" pitchFamily="34" charset="0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 bwMode="auto">
            <a:xfrm flipV="1">
              <a:off x="3161762" y="3129460"/>
              <a:ext cx="0" cy="489327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/>
            <p:cNvCxnSpPr/>
            <p:nvPr/>
          </p:nvCxnSpPr>
          <p:spPr bwMode="auto">
            <a:xfrm flipV="1">
              <a:off x="1918953" y="4626524"/>
              <a:ext cx="192108" cy="215934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flipV="1">
              <a:off x="2112136" y="4880881"/>
              <a:ext cx="0" cy="470292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/>
            <p:cNvCxnSpPr/>
            <p:nvPr/>
          </p:nvCxnSpPr>
          <p:spPr bwMode="auto">
            <a:xfrm>
              <a:off x="1918953" y="5351173"/>
              <a:ext cx="386366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/>
            <p:cNvCxnSpPr/>
            <p:nvPr/>
          </p:nvCxnSpPr>
          <p:spPr bwMode="auto">
            <a:xfrm>
              <a:off x="1962955" y="5477816"/>
              <a:ext cx="296213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Straight Connector 32"/>
            <p:cNvCxnSpPr/>
            <p:nvPr/>
          </p:nvCxnSpPr>
          <p:spPr bwMode="auto">
            <a:xfrm>
              <a:off x="2045596" y="5606604"/>
              <a:ext cx="130933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/>
            <p:cNvCxnSpPr>
              <a:endCxn id="13" idx="2"/>
            </p:cNvCxnSpPr>
            <p:nvPr/>
          </p:nvCxnSpPr>
          <p:spPr bwMode="auto">
            <a:xfrm flipV="1">
              <a:off x="2111061" y="4372166"/>
              <a:ext cx="1075" cy="245107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Straight Connector 43"/>
            <p:cNvCxnSpPr/>
            <p:nvPr/>
          </p:nvCxnSpPr>
          <p:spPr bwMode="auto">
            <a:xfrm>
              <a:off x="2936383" y="3618787"/>
              <a:ext cx="425003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47" name="Straight Connector 46"/>
            <p:cNvCxnSpPr/>
            <p:nvPr/>
          </p:nvCxnSpPr>
          <p:spPr bwMode="auto">
            <a:xfrm>
              <a:off x="2936381" y="3758308"/>
              <a:ext cx="425003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48" name="Straight Connector 47"/>
            <p:cNvCxnSpPr/>
            <p:nvPr/>
          </p:nvCxnSpPr>
          <p:spPr bwMode="auto">
            <a:xfrm flipV="1">
              <a:off x="3144591" y="3758308"/>
              <a:ext cx="0" cy="489327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/>
            <p:cNvCxnSpPr/>
            <p:nvPr/>
          </p:nvCxnSpPr>
          <p:spPr bwMode="auto">
            <a:xfrm>
              <a:off x="2975018" y="4247635"/>
              <a:ext cx="386366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Connector 49"/>
            <p:cNvCxnSpPr/>
            <p:nvPr/>
          </p:nvCxnSpPr>
          <p:spPr bwMode="auto">
            <a:xfrm>
              <a:off x="3019020" y="4374278"/>
              <a:ext cx="296213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" name="Straight Connector 50"/>
            <p:cNvCxnSpPr/>
            <p:nvPr/>
          </p:nvCxnSpPr>
          <p:spPr bwMode="auto">
            <a:xfrm>
              <a:off x="3101661" y="4503066"/>
              <a:ext cx="130933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3" name="Group 52"/>
          <p:cNvGrpSpPr/>
          <p:nvPr/>
        </p:nvGrpSpPr>
        <p:grpSpPr>
          <a:xfrm>
            <a:off x="8460582" y="3345612"/>
            <a:ext cx="1442433" cy="2477144"/>
            <a:chOff x="1918953" y="3129460"/>
            <a:chExt cx="1442433" cy="2477144"/>
          </a:xfrm>
        </p:grpSpPr>
        <p:cxnSp>
          <p:nvCxnSpPr>
            <p:cNvPr id="57" name="Straight Connector 56"/>
            <p:cNvCxnSpPr/>
            <p:nvPr/>
          </p:nvCxnSpPr>
          <p:spPr bwMode="auto">
            <a:xfrm flipH="1" flipV="1">
              <a:off x="2111061" y="3129460"/>
              <a:ext cx="1075" cy="244665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Straight Connector 57"/>
            <p:cNvCxnSpPr/>
            <p:nvPr/>
          </p:nvCxnSpPr>
          <p:spPr bwMode="auto">
            <a:xfrm flipV="1">
              <a:off x="2112136" y="3129460"/>
              <a:ext cx="1032455" cy="1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9" name="Rectangle 58"/>
            <p:cNvSpPr/>
            <p:nvPr/>
          </p:nvSpPr>
          <p:spPr bwMode="auto">
            <a:xfrm>
              <a:off x="1918953" y="3354735"/>
              <a:ext cx="386366" cy="1017431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sz="2000" b="1">
                <a:latin typeface="Neo Sans Intel" pitchFamily="34" charset="0"/>
                <a:cs typeface="Arial" pitchFamily="34" charset="0"/>
              </a:endParaRPr>
            </a:p>
          </p:txBody>
        </p:sp>
        <p:cxnSp>
          <p:nvCxnSpPr>
            <p:cNvPr id="60" name="Straight Connector 59"/>
            <p:cNvCxnSpPr/>
            <p:nvPr/>
          </p:nvCxnSpPr>
          <p:spPr bwMode="auto">
            <a:xfrm flipV="1">
              <a:off x="3161762" y="3129460"/>
              <a:ext cx="0" cy="489327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" name="Straight Connector 60"/>
            <p:cNvCxnSpPr>
              <a:stCxn id="59" idx="2"/>
            </p:cNvCxnSpPr>
            <p:nvPr/>
          </p:nvCxnSpPr>
          <p:spPr bwMode="auto">
            <a:xfrm flipH="1">
              <a:off x="2111061" y="4372166"/>
              <a:ext cx="1075" cy="743861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2" name="Straight Connector 61"/>
            <p:cNvCxnSpPr/>
            <p:nvPr/>
          </p:nvCxnSpPr>
          <p:spPr bwMode="auto">
            <a:xfrm flipV="1">
              <a:off x="2112136" y="4880881"/>
              <a:ext cx="0" cy="470292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Straight Connector 62"/>
            <p:cNvCxnSpPr/>
            <p:nvPr/>
          </p:nvCxnSpPr>
          <p:spPr bwMode="auto">
            <a:xfrm>
              <a:off x="1918953" y="5351173"/>
              <a:ext cx="386366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4" name="Straight Connector 63"/>
            <p:cNvCxnSpPr/>
            <p:nvPr/>
          </p:nvCxnSpPr>
          <p:spPr bwMode="auto">
            <a:xfrm>
              <a:off x="1962955" y="5477816"/>
              <a:ext cx="296213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5" name="Straight Connector 64"/>
            <p:cNvCxnSpPr/>
            <p:nvPr/>
          </p:nvCxnSpPr>
          <p:spPr bwMode="auto">
            <a:xfrm>
              <a:off x="2045596" y="5606604"/>
              <a:ext cx="130933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6" name="Straight Connector 65"/>
            <p:cNvCxnSpPr>
              <a:endCxn id="59" idx="2"/>
            </p:cNvCxnSpPr>
            <p:nvPr/>
          </p:nvCxnSpPr>
          <p:spPr bwMode="auto">
            <a:xfrm flipV="1">
              <a:off x="2111061" y="4372166"/>
              <a:ext cx="1075" cy="245107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Straight Connector 66"/>
            <p:cNvCxnSpPr/>
            <p:nvPr/>
          </p:nvCxnSpPr>
          <p:spPr bwMode="auto">
            <a:xfrm>
              <a:off x="2936383" y="3618787"/>
              <a:ext cx="425003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68" name="Straight Connector 67"/>
            <p:cNvCxnSpPr/>
            <p:nvPr/>
          </p:nvCxnSpPr>
          <p:spPr bwMode="auto">
            <a:xfrm>
              <a:off x="2936381" y="3758308"/>
              <a:ext cx="425003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69" name="Straight Connector 68"/>
            <p:cNvCxnSpPr/>
            <p:nvPr/>
          </p:nvCxnSpPr>
          <p:spPr bwMode="auto">
            <a:xfrm flipV="1">
              <a:off x="3144591" y="3758308"/>
              <a:ext cx="0" cy="489327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Straight Connector 69"/>
            <p:cNvCxnSpPr/>
            <p:nvPr/>
          </p:nvCxnSpPr>
          <p:spPr bwMode="auto">
            <a:xfrm>
              <a:off x="2975018" y="4247635"/>
              <a:ext cx="386366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/>
            <p:cNvCxnSpPr/>
            <p:nvPr/>
          </p:nvCxnSpPr>
          <p:spPr bwMode="auto">
            <a:xfrm>
              <a:off x="3019020" y="4374278"/>
              <a:ext cx="296213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" name="Straight Connector 71"/>
            <p:cNvCxnSpPr/>
            <p:nvPr/>
          </p:nvCxnSpPr>
          <p:spPr bwMode="auto">
            <a:xfrm>
              <a:off x="3101661" y="4503066"/>
              <a:ext cx="130933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78" name="Straight Arrow Connector 77"/>
          <p:cNvCxnSpPr/>
          <p:nvPr/>
        </p:nvCxnSpPr>
        <p:spPr bwMode="auto">
          <a:xfrm>
            <a:off x="4152363" y="1926535"/>
            <a:ext cx="0" cy="1148762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4311524" y="2137115"/>
                <a:ext cx="103464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R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dirty="0">
                  <a:latin typeface="Neo Sans Intel" panose="020B0504020202020204" pitchFamily="34" charset="0"/>
                </a:endParaRPr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1524" y="2137115"/>
                <a:ext cx="1034642" cy="553998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4968061" y="3564623"/>
                <a:ext cx="102502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C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dirty="0">
                  <a:latin typeface="Neo Sans Intel" panose="020B0504020202020204" pitchFamily="34" charset="0"/>
                </a:endParaRPr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8061" y="3564623"/>
                <a:ext cx="1025024" cy="55399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7045074" y="3776951"/>
                <a:ext cx="103464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R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dirty="0">
                  <a:latin typeface="Neo Sans Intel" panose="020B0504020202020204" pitchFamily="34" charset="0"/>
                </a:endParaRP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5074" y="3776951"/>
                <a:ext cx="1034642" cy="55399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2" name="Straight Arrow Connector 81"/>
          <p:cNvCxnSpPr/>
          <p:nvPr/>
        </p:nvCxnSpPr>
        <p:spPr bwMode="auto">
          <a:xfrm>
            <a:off x="8219941" y="3467944"/>
            <a:ext cx="0" cy="1148762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5461826" y="5305992"/>
                <a:ext cx="2119170" cy="553998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3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i="1"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n-US" sz="3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600" i="1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ru-RU" sz="3600" dirty="0">
                  <a:latin typeface="Neo Sans Intel" panose="020B0504020202020204" pitchFamily="34" charset="0"/>
                </a:endParaRPr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7826" y="5305992"/>
                <a:ext cx="2119170" cy="55399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6292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0" grpId="0"/>
      <p:bldP spid="81" grpId="0"/>
      <p:bldP spid="8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Production</a:t>
            </a:r>
            <a:endParaRPr lang="ru-R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600203" y="6553200"/>
            <a:ext cx="415925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44C7BE5-B578-44C2-B697-AD60B2F34A37}" type="slidenum">
              <a:rPr lang="ja-JP" altLang="en-US" smtClean="0"/>
              <a:pPr>
                <a:defRPr/>
              </a:pPr>
              <a:t>15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493693568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YouTube videos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>
                <a:hlinkClick r:id="rId2"/>
              </a:rPr>
              <a:t>“How a CPU is made“</a:t>
            </a:r>
            <a:r>
              <a:rPr lang="en-US" dirty="0"/>
              <a:t> explains how integrated circuits (IC) are created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>
                <a:hlinkClick r:id="rId3"/>
              </a:rPr>
              <a:t>“Intel: The Making of a Chip with 22nm/3D Transistors“</a:t>
            </a:r>
            <a:r>
              <a:rPr lang="en-US" dirty="0"/>
              <a:t> shows the whole process shortly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/>
              <a:t>Steps description: </a:t>
            </a:r>
            <a:r>
              <a:rPr lang="en-US" dirty="0">
                <a:hlinkClick r:id="rId4"/>
              </a:rPr>
              <a:t>From sand to silicon: the making of a chip</a:t>
            </a:r>
            <a:endParaRPr lang="en-US" dirty="0"/>
          </a:p>
          <a:p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8126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514602"/>
            <a:ext cx="8229600" cy="1362075"/>
          </a:xfrm>
        </p:spPr>
        <p:txBody>
          <a:bodyPr/>
          <a:lstStyle/>
          <a:p>
            <a:pPr algn="ctr"/>
            <a:r>
              <a:rPr lang="en-US" dirty="0"/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600203" y="6553200"/>
            <a:ext cx="415925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44C7BE5-B578-44C2-B697-AD60B2F34A37}" type="slidenum">
              <a:rPr lang="ja-JP" altLang="en-US" smtClean="0"/>
              <a:pPr>
                <a:defRPr/>
              </a:pPr>
              <a:t>17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827468600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3|82.8|22.9|174.5|128.7|49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0.8|180.3|1.4|1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07.4|117.6|1.8|1.7|20.1|5.1|6|5.2|3.8|44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0.8|97.2|150.4|1.4|5.8|2.2|80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3|3.5|12.9|25|7|2.3|1.6|7.7|12.1|3.6|13.3|16.7|1.6|11.7|11.7|19.6|23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38.8|165.8|118.4|5.6|61.1|34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6|1.7|7.8|23.9|20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|64.8|2|64.1|31.9|0.6|80.8|245.6|5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510</TotalTime>
  <Words>711</Words>
  <Application>Microsoft Office PowerPoint</Application>
  <PresentationFormat>Widescreen</PresentationFormat>
  <Paragraphs>281</Paragraphs>
  <Slides>17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Cambria Math</vt:lpstr>
      <vt:lpstr>Consolas</vt:lpstr>
      <vt:lpstr>Courier New</vt:lpstr>
      <vt:lpstr>Neo Sans Intel</vt:lpstr>
      <vt:lpstr>Office Theme</vt:lpstr>
      <vt:lpstr>CMOS</vt:lpstr>
      <vt:lpstr>Course materials</vt:lpstr>
      <vt:lpstr>Layers of Abstraction in CS</vt:lpstr>
      <vt:lpstr>Reminder: MOSFET</vt:lpstr>
      <vt:lpstr>Reminder: N and P-type MOSFET</vt:lpstr>
      <vt:lpstr>Reminder: Invertor</vt:lpstr>
      <vt:lpstr>CMOS</vt:lpstr>
      <vt:lpstr>CMOS Circuits</vt:lpstr>
      <vt:lpstr>CMOS NAND Circuit</vt:lpstr>
      <vt:lpstr>Time and Power</vt:lpstr>
      <vt:lpstr>Transistor equivalent scheme</vt:lpstr>
      <vt:lpstr>Timing</vt:lpstr>
      <vt:lpstr>Power Consumption in CMOS</vt:lpstr>
      <vt:lpstr>Recharging Power</vt:lpstr>
      <vt:lpstr>Production</vt:lpstr>
      <vt:lpstr>YouTube videos</vt:lpstr>
      <vt:lpstr>Thank You</vt:lpstr>
    </vt:vector>
  </TitlesOfParts>
  <Company>Intel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Kryukov, Pavel I</dc:creator>
  <cp:keywords>CTPClassification=CTP_NT</cp:keywords>
  <cp:lastModifiedBy>Ladin, Oleg</cp:lastModifiedBy>
  <cp:revision>161</cp:revision>
  <dcterms:created xsi:type="dcterms:W3CDTF">2018-09-18T18:10:21Z</dcterms:created>
  <dcterms:modified xsi:type="dcterms:W3CDTF">2021-09-26T17:39:10Z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8293c21f-d6d4-45fb-9d81-dab2775fcf3e</vt:lpwstr>
  </property>
  <property fmtid="{D5CDD505-2E9C-101B-9397-08002B2CF9AE}" pid="3" name="CTP_TimeStamp">
    <vt:lpwstr>2019-09-22 23:15:15Z</vt:lpwstr>
  </property>
  <property fmtid="{D5CDD505-2E9C-101B-9397-08002B2CF9AE}" pid="4" name="CTP_BU">
    <vt:lpwstr>NA</vt:lpwstr>
  </property>
  <property fmtid="{D5CDD505-2E9C-101B-9397-08002B2CF9AE}" pid="5" name="CTP_IDSID">
    <vt:lpwstr>NA</vt:lpwstr>
  </property>
  <property fmtid="{D5CDD505-2E9C-101B-9397-08002B2CF9AE}" pid="6" name="CTP_WWID">
    <vt:lpwstr>NA</vt:lpwstr>
  </property>
  <property fmtid="{D5CDD505-2E9C-101B-9397-08002B2CF9AE}" pid="7" name="CTPClassification">
    <vt:lpwstr>CTP_NT</vt:lpwstr>
  </property>
</Properties>
</file>