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52" r:id="rId2"/>
    <p:sldId id="353" r:id="rId3"/>
    <p:sldId id="319" r:id="rId4"/>
    <p:sldId id="320" r:id="rId5"/>
    <p:sldId id="324" r:id="rId6"/>
    <p:sldId id="323" r:id="rId7"/>
    <p:sldId id="325" r:id="rId8"/>
    <p:sldId id="329" r:id="rId9"/>
    <p:sldId id="330" r:id="rId10"/>
    <p:sldId id="331" r:id="rId11"/>
    <p:sldId id="332" r:id="rId12"/>
    <p:sldId id="339" r:id="rId13"/>
    <p:sldId id="341" r:id="rId14"/>
    <p:sldId id="342" r:id="rId15"/>
    <p:sldId id="34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91005" autoAdjust="0"/>
  </p:normalViewPr>
  <p:slideViewPr>
    <p:cSldViewPr snapToGrid="0">
      <p:cViewPr varScale="1">
        <p:scale>
          <a:sx n="74" d="100"/>
          <a:sy n="74" d="100"/>
        </p:scale>
        <p:origin x="7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din, Oleg" userId="37e65f59-2971-4074-92fd-420db51840ca" providerId="ADAL" clId="{113F4773-2FC3-4CC5-8845-63371B9D5227}"/>
    <pc:docChg chg="modSld">
      <pc:chgData name="Ladin, Oleg" userId="37e65f59-2971-4074-92fd-420db51840ca" providerId="ADAL" clId="{113F4773-2FC3-4CC5-8845-63371B9D5227}" dt="2021-09-26T17:50:13.833" v="3" actId="20577"/>
      <pc:docMkLst>
        <pc:docMk/>
      </pc:docMkLst>
      <pc:sldChg chg="modSp mod">
        <pc:chgData name="Ladin, Oleg" userId="37e65f59-2971-4074-92fd-420db51840ca" providerId="ADAL" clId="{113F4773-2FC3-4CC5-8845-63371B9D5227}" dt="2021-09-26T17:50:13.833" v="3" actId="20577"/>
        <pc:sldMkLst>
          <pc:docMk/>
          <pc:sldMk cId="3045144882" sldId="352"/>
        </pc:sldMkLst>
        <pc:spChg chg="mod">
          <ac:chgData name="Ladin, Oleg" userId="37e65f59-2971-4074-92fd-420db51840ca" providerId="ADAL" clId="{113F4773-2FC3-4CC5-8845-63371B9D5227}" dt="2021-09-26T17:50:13.833" v="3" actId="20577"/>
          <ac:spMkLst>
            <pc:docMk/>
            <pc:sldMk cId="3045144882" sldId="352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26.09.2021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200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926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15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43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758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68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051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5972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MIPT-V 2021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Combinational Circuits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Oleg Ladin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27 September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14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609375" y="1622857"/>
            <a:ext cx="4274236" cy="2872551"/>
            <a:chOff x="2300535" y="1039903"/>
            <a:chExt cx="4632576" cy="3257794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2300535" y="103990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Application</a:t>
              </a:r>
            </a:p>
          </p:txBody>
        </p:sp>
        <p:sp>
          <p:nvSpPr>
            <p:cNvPr id="5" name="Rounded Rectangle 4"/>
            <p:cNvSpPr/>
            <p:nvPr/>
          </p:nvSpPr>
          <p:spPr bwMode="auto">
            <a:xfrm>
              <a:off x="2300535" y="158668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Algorithms</a:t>
              </a: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2300535" y="213347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Programming Language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2300535" y="2680261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Operating System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2300535" y="3227047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Instruction Set Architecture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2300535" y="377383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Microarchitecture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09375" y="4511886"/>
            <a:ext cx="4274236" cy="1426169"/>
            <a:chOff x="2300535" y="4320619"/>
            <a:chExt cx="4632576" cy="1617435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2300535" y="432061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Gates/Register-Transfer Level (RTL)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2300535" y="486740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Circuits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300535" y="5414190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Physics</a:t>
              </a:r>
            </a:p>
          </p:txBody>
        </p:sp>
      </p:grpSp>
      <p:sp>
        <p:nvSpPr>
          <p:cNvPr id="15" name="Rectangle 14"/>
          <p:cNvSpPr/>
          <p:nvPr/>
        </p:nvSpPr>
        <p:spPr bwMode="auto">
          <a:xfrm>
            <a:off x="3609375" y="1067083"/>
            <a:ext cx="4370360" cy="3444804"/>
          </a:xfrm>
          <a:prstGeom prst="rect">
            <a:avLst/>
          </a:prstGeom>
          <a:solidFill>
            <a:schemeClr val="bg1">
              <a:alpha val="9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557285" y="5026833"/>
            <a:ext cx="4370360" cy="1188772"/>
          </a:xfrm>
          <a:prstGeom prst="rect">
            <a:avLst/>
          </a:prstGeom>
          <a:gradFill flip="none" rotWithShape="1">
            <a:gsLst>
              <a:gs pos="68000">
                <a:srgbClr val="FFFFFF">
                  <a:alpha val="66000"/>
                </a:srgbClr>
              </a:gs>
              <a:gs pos="2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6" name="Left Brace 15"/>
          <p:cNvSpPr/>
          <p:nvPr/>
        </p:nvSpPr>
        <p:spPr bwMode="auto">
          <a:xfrm>
            <a:off x="3357559" y="4511886"/>
            <a:ext cx="155692" cy="1426169"/>
          </a:xfrm>
          <a:prstGeom prst="leftBrace">
            <a:avLst>
              <a:gd name="adj1" fmla="val 38114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31997" y="4871027"/>
            <a:ext cx="1629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Topics of </a:t>
            </a:r>
          </a:p>
          <a:p>
            <a:pPr algn="r"/>
            <a:r>
              <a:rPr lang="en-US" sz="2000" dirty="0">
                <a:latin typeface="+mj-lt"/>
              </a:rPr>
              <a:t>this lecture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78297" cy="1325563"/>
          </a:xfrm>
        </p:spPr>
        <p:txBody>
          <a:bodyPr/>
          <a:lstStyle/>
          <a:p>
            <a:r>
              <a:rPr lang="en-US" dirty="0"/>
              <a:t>Layers of Abstraction in CS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011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2" grpId="0" animBg="1"/>
      <p:bldP spid="16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operations: Inversion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sz="2200" dirty="0"/>
              <a:t>NOT (Inversion)</a:t>
            </a:r>
            <a:endParaRPr lang="ru-RU" sz="2200" dirty="0"/>
          </a:p>
        </p:txBody>
      </p:sp>
      <p:grpSp>
        <p:nvGrpSpPr>
          <p:cNvPr id="6" name="Group 5"/>
          <p:cNvGrpSpPr/>
          <p:nvPr/>
        </p:nvGrpSpPr>
        <p:grpSpPr>
          <a:xfrm>
            <a:off x="1094032" y="3748873"/>
            <a:ext cx="2343746" cy="690282"/>
            <a:chOff x="2361022" y="4201692"/>
            <a:chExt cx="2343746" cy="690282"/>
          </a:xfrm>
        </p:grpSpPr>
        <p:grpSp>
          <p:nvGrpSpPr>
            <p:cNvPr id="27" name="Group 26"/>
            <p:cNvGrpSpPr/>
            <p:nvPr/>
          </p:nvGrpSpPr>
          <p:grpSpPr>
            <a:xfrm>
              <a:off x="3131465" y="4201692"/>
              <a:ext cx="720577" cy="690282"/>
              <a:chOff x="1607464" y="2009795"/>
              <a:chExt cx="720577" cy="690282"/>
            </a:xfrm>
          </p:grpSpPr>
          <p:sp>
            <p:nvSpPr>
              <p:cNvPr id="29" name="Isosceles Triangle 28"/>
              <p:cNvSpPr/>
              <p:nvPr/>
            </p:nvSpPr>
            <p:spPr bwMode="auto">
              <a:xfrm rot="5400000">
                <a:off x="1559859" y="2057400"/>
                <a:ext cx="690282" cy="595071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2193570" y="2287699"/>
                <a:ext cx="134471" cy="134471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2361022" y="4331390"/>
              <a:ext cx="34015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cxnSp>
          <p:nvCxnSpPr>
            <p:cNvPr id="35" name="Straight Connector 34"/>
            <p:cNvCxnSpPr>
              <a:stCxn id="34" idx="3"/>
            </p:cNvCxnSpPr>
            <p:nvPr/>
          </p:nvCxnSpPr>
          <p:spPr bwMode="auto">
            <a:xfrm>
              <a:off x="2701181" y="4546833"/>
              <a:ext cx="41394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flipH="1">
              <a:off x="3852432" y="4546833"/>
              <a:ext cx="33959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none" w="med" len="med"/>
            </a:ln>
            <a:effectLst/>
          </p:spPr>
        </p:cxnSp>
        <p:sp>
          <p:nvSpPr>
            <p:cNvPr id="37" name="Rectangle 36"/>
            <p:cNvSpPr/>
            <p:nvPr/>
          </p:nvSpPr>
          <p:spPr>
            <a:xfrm>
              <a:off x="4209119" y="4331390"/>
              <a:ext cx="49564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latin typeface="Consolas" panose="020B0609020204030204" pitchFamily="49" charset="0"/>
                  <a:cs typeface="Consolas" panose="020B0609020204030204" pitchFamily="49" charset="0"/>
                </a:rPr>
                <a:t>!x</a:t>
              </a:r>
            </a:p>
          </p:txBody>
        </p:sp>
      </p:grp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198415"/>
              </p:ext>
            </p:extLst>
          </p:nvPr>
        </p:nvGraphicFramePr>
        <p:xfrm>
          <a:off x="4500995" y="3530010"/>
          <a:ext cx="20160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0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!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0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0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9" name="TextBox 88"/>
          <p:cNvSpPr txBox="1"/>
          <p:nvPr/>
        </p:nvSpPr>
        <p:spPr>
          <a:xfrm>
            <a:off x="7495828" y="2436212"/>
            <a:ext cx="2813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2 MOSFET</a:t>
            </a:r>
            <a:endParaRPr lang="ru-RU" sz="2000" b="1" dirty="0">
              <a:solidFill>
                <a:srgbClr val="7030A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240281" y="2925362"/>
            <a:ext cx="3013710" cy="2268761"/>
            <a:chOff x="7240281" y="2925362"/>
            <a:chExt cx="3013710" cy="2268761"/>
          </a:xfrm>
        </p:grpSpPr>
        <p:grpSp>
          <p:nvGrpSpPr>
            <p:cNvPr id="15" name="Group 14"/>
            <p:cNvGrpSpPr/>
            <p:nvPr/>
          </p:nvGrpSpPr>
          <p:grpSpPr>
            <a:xfrm>
              <a:off x="7240281" y="2925362"/>
              <a:ext cx="3013710" cy="2268761"/>
              <a:chOff x="7240281" y="2925362"/>
              <a:chExt cx="3013710" cy="2268761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8438709" y="2925677"/>
                <a:ext cx="1034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err="1">
                    <a:latin typeface="Consolas" panose="020B0609020204030204" pitchFamily="49" charset="0"/>
                  </a:rPr>
                  <a:t>V</a:t>
                </a:r>
                <a:r>
                  <a:rPr lang="en-US" sz="1400" b="1" dirty="0" err="1">
                    <a:latin typeface="Consolas" panose="020B0609020204030204" pitchFamily="49" charset="0"/>
                  </a:rPr>
                  <a:t>cc</a:t>
                </a:r>
                <a:endParaRPr lang="en-US" b="1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190234" y="2925362"/>
                <a:ext cx="876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cs typeface="Consolas" pitchFamily="49" charset="0"/>
                  </a:rPr>
                  <a:t>1</a:t>
                </a:r>
              </a:p>
            </p:txBody>
          </p:sp>
          <p:cxnSp>
            <p:nvCxnSpPr>
              <p:cNvPr id="71" name="Straight Arrow Connector 70"/>
              <p:cNvCxnSpPr/>
              <p:nvPr/>
            </p:nvCxnSpPr>
            <p:spPr bwMode="auto">
              <a:xfrm>
                <a:off x="8948932" y="4132161"/>
                <a:ext cx="457286" cy="0"/>
              </a:xfrm>
              <a:prstGeom prst="straightConnector1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72" name="TextBox 71"/>
              <p:cNvSpPr txBox="1"/>
              <p:nvPr/>
            </p:nvSpPr>
            <p:spPr>
              <a:xfrm>
                <a:off x="8558444" y="4177848"/>
                <a:ext cx="16955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Consolas" panose="020B0609020204030204" pitchFamily="49" charset="0"/>
                  </a:rPr>
                  <a:t>Output</a:t>
                </a:r>
              </a:p>
            </p:txBody>
          </p:sp>
          <p:cxnSp>
            <p:nvCxnSpPr>
              <p:cNvPr id="30" name="Straight Connector 29"/>
              <p:cNvCxnSpPr/>
              <p:nvPr/>
            </p:nvCxnSpPr>
            <p:spPr bwMode="auto">
              <a:xfrm flipV="1">
                <a:off x="8957496" y="3244770"/>
                <a:ext cx="2" cy="28524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31" name="Group 30"/>
              <p:cNvGrpSpPr/>
              <p:nvPr/>
            </p:nvGrpSpPr>
            <p:grpSpPr>
              <a:xfrm>
                <a:off x="8061846" y="3836446"/>
                <a:ext cx="987269" cy="1357677"/>
                <a:chOff x="6660254" y="4274997"/>
                <a:chExt cx="1260254" cy="1733087"/>
              </a:xfrm>
            </p:grpSpPr>
            <p:grpSp>
              <p:nvGrpSpPr>
                <p:cNvPr id="49" name="Group 48"/>
                <p:cNvGrpSpPr/>
                <p:nvPr/>
              </p:nvGrpSpPr>
              <p:grpSpPr>
                <a:xfrm>
                  <a:off x="6660254" y="4274997"/>
                  <a:ext cx="1169692" cy="1499117"/>
                  <a:chOff x="7602113" y="3174482"/>
                  <a:chExt cx="1169692" cy="1499117"/>
                </a:xfrm>
              </p:grpSpPr>
              <p:cxnSp>
                <p:nvCxnSpPr>
                  <p:cNvPr id="55" name="Straight Connector 54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6" name="Straight Connector 55"/>
                  <p:cNvCxnSpPr/>
                  <p:nvPr/>
                </p:nvCxnSpPr>
                <p:spPr bwMode="auto">
                  <a:xfrm>
                    <a:off x="8579212" y="3920565"/>
                    <a:ext cx="192593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7" name="Straight Connector 56"/>
                  <p:cNvCxnSpPr/>
                  <p:nvPr/>
                </p:nvCxnSpPr>
                <p:spPr bwMode="auto">
                  <a:xfrm>
                    <a:off x="8579212" y="4297082"/>
                    <a:ext cx="19259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8" name="Straight Connector 57"/>
                  <p:cNvCxnSpPr/>
                  <p:nvPr/>
                </p:nvCxnSpPr>
                <p:spPr bwMode="auto">
                  <a:xfrm>
                    <a:off x="8747760" y="3174482"/>
                    <a:ext cx="0" cy="746084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9" name="Straight Connector 58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60" name="Straight Connector 59"/>
                  <p:cNvCxnSpPr/>
                  <p:nvPr/>
                </p:nvCxnSpPr>
                <p:spPr bwMode="auto">
                  <a:xfrm flipH="1">
                    <a:off x="7602113" y="4108822"/>
                    <a:ext cx="90180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61" name="Straight Connector 60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grpSp>
              <p:nvGrpSpPr>
                <p:cNvPr id="50" name="Group 49"/>
                <p:cNvGrpSpPr/>
                <p:nvPr/>
              </p:nvGrpSpPr>
              <p:grpSpPr>
                <a:xfrm>
                  <a:off x="7695718" y="5766631"/>
                  <a:ext cx="224790" cy="126945"/>
                  <a:chOff x="3539490" y="4938999"/>
                  <a:chExt cx="224790" cy="126945"/>
                </a:xfrm>
              </p:grpSpPr>
              <p:cxnSp>
                <p:nvCxnSpPr>
                  <p:cNvPr id="52" name="Straight Connector 51"/>
                  <p:cNvCxnSpPr/>
                  <p:nvPr/>
                </p:nvCxnSpPr>
                <p:spPr bwMode="auto">
                  <a:xfrm>
                    <a:off x="3539490" y="4938999"/>
                    <a:ext cx="224790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3" name="Straight Connector 52"/>
                  <p:cNvCxnSpPr/>
                  <p:nvPr/>
                </p:nvCxnSpPr>
                <p:spPr bwMode="auto">
                  <a:xfrm>
                    <a:off x="3583152" y="5000445"/>
                    <a:ext cx="13746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4" name="Straight Connector 53"/>
                  <p:cNvCxnSpPr/>
                  <p:nvPr/>
                </p:nvCxnSpPr>
                <p:spPr bwMode="auto">
                  <a:xfrm>
                    <a:off x="3630055" y="5065944"/>
                    <a:ext cx="4366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51" name="TextBox 50"/>
                <p:cNvSpPr txBox="1"/>
                <p:nvPr/>
              </p:nvSpPr>
              <p:spPr>
                <a:xfrm>
                  <a:off x="7412473" y="5536628"/>
                  <a:ext cx="224882" cy="4714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accent1"/>
                      </a:solidFill>
                      <a:latin typeface="Consolas" panose="020B0609020204030204" pitchFamily="49" charset="0"/>
                      <a:cs typeface="Consolas" pitchFamily="49" charset="0"/>
                    </a:rPr>
                    <a:t>0</a:t>
                  </a:r>
                </a:p>
              </p:txBody>
            </p:sp>
          </p:grpSp>
          <p:cxnSp>
            <p:nvCxnSpPr>
              <p:cNvPr id="32" name="Straight Connector 31"/>
              <p:cNvCxnSpPr/>
              <p:nvPr/>
            </p:nvCxnSpPr>
            <p:spPr bwMode="auto">
              <a:xfrm>
                <a:off x="8847043" y="3541487"/>
                <a:ext cx="0" cy="294959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>
                <a:off x="8827294" y="3541487"/>
                <a:ext cx="150874" cy="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>
                <a:off x="8827294" y="3836446"/>
                <a:ext cx="150874" cy="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flipH="1">
                <a:off x="8061843" y="3688967"/>
                <a:ext cx="705140" cy="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47" name="TextBox 46"/>
              <p:cNvSpPr txBox="1"/>
              <p:nvPr/>
            </p:nvSpPr>
            <p:spPr>
              <a:xfrm>
                <a:off x="7240281" y="3927426"/>
                <a:ext cx="6622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Consolas" panose="020B0609020204030204" pitchFamily="49" charset="0"/>
                  </a:rPr>
                  <a:t>x</a:t>
                </a:r>
              </a:p>
            </p:txBody>
          </p:sp>
          <p:cxnSp>
            <p:nvCxnSpPr>
              <p:cNvPr id="46" name="Straight Connector 45"/>
              <p:cNvCxnSpPr/>
              <p:nvPr/>
            </p:nvCxnSpPr>
            <p:spPr bwMode="auto">
              <a:xfrm>
                <a:off x="8766984" y="3541487"/>
                <a:ext cx="0" cy="294959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74" name="Oval 73"/>
              <p:cNvSpPr>
                <a:spLocks noChangeAspect="1"/>
              </p:cNvSpPr>
              <p:nvPr/>
            </p:nvSpPr>
            <p:spPr bwMode="auto">
              <a:xfrm>
                <a:off x="8638515" y="3629059"/>
                <a:ext cx="119814" cy="119814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44" name="Straight Connector 43"/>
            <p:cNvCxnSpPr/>
            <p:nvPr/>
          </p:nvCxnSpPr>
          <p:spPr bwMode="auto">
            <a:xfrm flipV="1">
              <a:off x="8080893" y="3670727"/>
              <a:ext cx="0" cy="897668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 bwMode="auto">
            <a:xfrm flipH="1">
              <a:off x="7664525" y="4129864"/>
              <a:ext cx="416368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055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operations: AND &amp; 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9707"/>
            <a:ext cx="4769342" cy="4777743"/>
          </a:xfrm>
        </p:spPr>
        <p:txBody>
          <a:bodyPr/>
          <a:lstStyle/>
          <a:p>
            <a:pPr marL="342900" indent="-342900"/>
            <a:r>
              <a:rPr lang="en-US" sz="2200" dirty="0"/>
              <a:t>AND (or Boolean multiplication)</a:t>
            </a:r>
            <a:endParaRPr lang="ru-RU" sz="2200" dirty="0"/>
          </a:p>
          <a:p>
            <a:pPr marL="342900" indent="-342900"/>
            <a:endParaRPr lang="ru-RU" sz="2200" dirty="0"/>
          </a:p>
          <a:p>
            <a:pPr marL="342900" indent="-342900"/>
            <a:endParaRPr lang="ru-RU" sz="2200" dirty="0"/>
          </a:p>
          <a:p>
            <a:endParaRPr lang="en-US" sz="2200" dirty="0"/>
          </a:p>
          <a:p>
            <a:pPr marL="231775" indent="-342900"/>
            <a:endParaRPr lang="en-US" sz="2200" dirty="0"/>
          </a:p>
          <a:p>
            <a:pPr marL="342900" indent="-342900"/>
            <a:endParaRPr lang="en-US" sz="2200" dirty="0"/>
          </a:p>
          <a:p>
            <a:pPr marL="342900" indent="-342900"/>
            <a:r>
              <a:rPr lang="en-US" sz="2200" dirty="0"/>
              <a:t>NAND</a:t>
            </a:r>
            <a:endParaRPr lang="ru-RU" sz="2200" dirty="0"/>
          </a:p>
        </p:txBody>
      </p:sp>
      <p:grpSp>
        <p:nvGrpSpPr>
          <p:cNvPr id="5" name="Group 4"/>
          <p:cNvGrpSpPr/>
          <p:nvPr/>
        </p:nvGrpSpPr>
        <p:grpSpPr>
          <a:xfrm>
            <a:off x="582172" y="2260773"/>
            <a:ext cx="2440128" cy="865683"/>
            <a:chOff x="2662976" y="1874152"/>
            <a:chExt cx="2440128" cy="865683"/>
          </a:xfrm>
        </p:grpSpPr>
        <p:sp>
          <p:nvSpPr>
            <p:cNvPr id="24" name="Rectangle 23"/>
            <p:cNvSpPr/>
            <p:nvPr/>
          </p:nvSpPr>
          <p:spPr>
            <a:xfrm>
              <a:off x="4451964" y="2075451"/>
              <a:ext cx="65114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latin typeface="Consolas" panose="020B0609020204030204" pitchFamily="49" charset="0"/>
                  <a:cs typeface="Consolas" panose="020B0609020204030204" pitchFamily="49" charset="0"/>
                </a:rPr>
                <a:t>x*y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662976" y="1874152"/>
              <a:ext cx="1788989" cy="865683"/>
              <a:chOff x="822885" y="4045688"/>
              <a:chExt cx="1788989" cy="865683"/>
            </a:xfrm>
          </p:grpSpPr>
          <p:sp>
            <p:nvSpPr>
              <p:cNvPr id="19" name="Flowchart: Delay 18"/>
              <p:cNvSpPr/>
              <p:nvPr/>
            </p:nvSpPr>
            <p:spPr bwMode="auto">
              <a:xfrm>
                <a:off x="1595120" y="4074160"/>
                <a:ext cx="658964" cy="812800"/>
              </a:xfrm>
              <a:prstGeom prst="flowChartDelay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22885" y="4045688"/>
                <a:ext cx="34015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x</a:t>
                </a:r>
              </a:p>
            </p:txBody>
          </p:sp>
          <p:cxnSp>
            <p:nvCxnSpPr>
              <p:cNvPr id="21" name="Straight Connector 20"/>
              <p:cNvCxnSpPr>
                <a:stCxn id="20" idx="3"/>
              </p:cNvCxnSpPr>
              <p:nvPr/>
            </p:nvCxnSpPr>
            <p:spPr bwMode="auto">
              <a:xfrm>
                <a:off x="1163043" y="4261132"/>
                <a:ext cx="413941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sp>
            <p:nvSpPr>
              <p:cNvPr id="22" name="Rectangle 21"/>
              <p:cNvSpPr/>
              <p:nvPr/>
            </p:nvSpPr>
            <p:spPr>
              <a:xfrm>
                <a:off x="822885" y="4480484"/>
                <a:ext cx="34015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y</a:t>
                </a:r>
              </a:p>
            </p:txBody>
          </p:sp>
          <p:cxnSp>
            <p:nvCxnSpPr>
              <p:cNvPr id="23" name="Straight Connector 22"/>
              <p:cNvCxnSpPr>
                <a:stCxn id="22" idx="3"/>
              </p:cNvCxnSpPr>
              <p:nvPr/>
            </p:nvCxnSpPr>
            <p:spPr bwMode="auto">
              <a:xfrm>
                <a:off x="1163043" y="4695928"/>
                <a:ext cx="413941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 flipH="1">
                <a:off x="2272280" y="4472495"/>
                <a:ext cx="339594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</p:grpSp>
      </p:grp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158147"/>
              </p:ext>
            </p:extLst>
          </p:nvPr>
        </p:nvGraphicFramePr>
        <p:xfrm>
          <a:off x="3600203" y="1901612"/>
          <a:ext cx="1333518" cy="171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x*y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582172" y="4791762"/>
            <a:ext cx="2900031" cy="865683"/>
            <a:chOff x="1141443" y="5124582"/>
            <a:chExt cx="2886854" cy="865683"/>
          </a:xfrm>
        </p:grpSpPr>
        <p:sp>
          <p:nvSpPr>
            <p:cNvPr id="18" name="Rectangle 17"/>
            <p:cNvSpPr/>
            <p:nvPr/>
          </p:nvSpPr>
          <p:spPr>
            <a:xfrm>
              <a:off x="2910683" y="5330856"/>
              <a:ext cx="111761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latin typeface="Consolas" panose="020B0609020204030204" pitchFamily="49" charset="0"/>
                  <a:cs typeface="Consolas" panose="020B0609020204030204" pitchFamily="49" charset="0"/>
                </a:rPr>
                <a:t>!(x*y)</a:t>
              </a:r>
            </a:p>
          </p:txBody>
        </p:sp>
        <p:sp>
          <p:nvSpPr>
            <p:cNvPr id="29" name="Flowchart: Delay 28"/>
            <p:cNvSpPr/>
            <p:nvPr/>
          </p:nvSpPr>
          <p:spPr bwMode="auto">
            <a:xfrm>
              <a:off x="1913678" y="5153054"/>
              <a:ext cx="658964" cy="812800"/>
            </a:xfrm>
            <a:prstGeom prst="flowChartDelay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41443" y="5124582"/>
              <a:ext cx="34015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 bwMode="auto">
            <a:xfrm>
              <a:off x="1481601" y="5340026"/>
              <a:ext cx="41394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35" name="Rectangle 34"/>
            <p:cNvSpPr/>
            <p:nvPr/>
          </p:nvSpPr>
          <p:spPr>
            <a:xfrm>
              <a:off x="1141443" y="5559378"/>
              <a:ext cx="34015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latin typeface="Consolas" panose="020B0609020204030204" pitchFamily="49" charset="0"/>
                  <a:cs typeface="Consolas" panose="020B0609020204030204" pitchFamily="49" charset="0"/>
                </a:rPr>
                <a:t>y</a:t>
              </a:r>
            </a:p>
          </p:txBody>
        </p:sp>
        <p:cxnSp>
          <p:nvCxnSpPr>
            <p:cNvPr id="36" name="Straight Connector 35"/>
            <p:cNvCxnSpPr>
              <a:stCxn id="35" idx="3"/>
            </p:cNvCxnSpPr>
            <p:nvPr/>
          </p:nvCxnSpPr>
          <p:spPr bwMode="auto">
            <a:xfrm>
              <a:off x="1481601" y="5774822"/>
              <a:ext cx="41394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flipH="1">
              <a:off x="2753356" y="5555469"/>
              <a:ext cx="284878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38" name="Oval 37"/>
            <p:cNvSpPr/>
            <p:nvPr/>
          </p:nvSpPr>
          <p:spPr bwMode="auto">
            <a:xfrm>
              <a:off x="2573710" y="5488233"/>
              <a:ext cx="134471" cy="134471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45" name="Content Placeholder 2"/>
          <p:cNvSpPr txBox="1">
            <a:spLocks/>
          </p:cNvSpPr>
          <p:nvPr/>
        </p:nvSpPr>
        <p:spPr>
          <a:xfrm>
            <a:off x="6580989" y="1489707"/>
            <a:ext cx="4943731" cy="461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200" dirty="0"/>
              <a:t>OR (or Boolean addition)</a:t>
            </a:r>
          </a:p>
          <a:p>
            <a:pPr marL="342900" indent="-342900"/>
            <a:endParaRPr lang="en-US" sz="2200" dirty="0"/>
          </a:p>
          <a:p>
            <a:pPr marL="342900" indent="-342900"/>
            <a:endParaRPr lang="en-US" sz="2200" dirty="0"/>
          </a:p>
          <a:p>
            <a:pPr marL="342900" indent="-342900"/>
            <a:endParaRPr lang="en-US" sz="2200" dirty="0"/>
          </a:p>
          <a:p>
            <a:pPr marL="342900" indent="-342900"/>
            <a:endParaRPr lang="en-US" sz="2200" dirty="0"/>
          </a:p>
          <a:p>
            <a:pPr marL="342900" indent="-342900"/>
            <a:endParaRPr lang="en-US" sz="2200" dirty="0"/>
          </a:p>
          <a:p>
            <a:pPr marL="342900" indent="-342900"/>
            <a:r>
              <a:rPr lang="en-US" sz="2200" dirty="0"/>
              <a:t>NOR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6364713" y="2264678"/>
            <a:ext cx="2274010" cy="865683"/>
            <a:chOff x="1978025" y="1954308"/>
            <a:chExt cx="2274010" cy="865683"/>
          </a:xfrm>
        </p:grpSpPr>
        <p:sp>
          <p:nvSpPr>
            <p:cNvPr id="47" name="Rectangle 46"/>
            <p:cNvSpPr/>
            <p:nvPr/>
          </p:nvSpPr>
          <p:spPr>
            <a:xfrm>
              <a:off x="3600895" y="2137477"/>
              <a:ext cx="65114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 err="1">
                  <a:latin typeface="Consolas" panose="020B0609020204030204" pitchFamily="49" charset="0"/>
                </a:rPr>
                <a:t>x+y</a:t>
              </a:r>
              <a:endParaRPr lang="en-US" sz="2200" dirty="0">
                <a:latin typeface="Consolas" panose="020B0609020204030204" pitchFamily="49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978025" y="1954308"/>
              <a:ext cx="1626546" cy="865683"/>
              <a:chOff x="822885" y="1708888"/>
              <a:chExt cx="1626546" cy="865683"/>
            </a:xfrm>
          </p:grpSpPr>
          <p:sp>
            <p:nvSpPr>
              <p:cNvPr id="49" name="Flowchart: Delay 18"/>
              <p:cNvSpPr/>
              <p:nvPr/>
            </p:nvSpPr>
            <p:spPr bwMode="auto">
              <a:xfrm flipH="1">
                <a:off x="1451254" y="1719213"/>
                <a:ext cx="632999" cy="820453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822885" y="1708888"/>
                <a:ext cx="34015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>
                    <a:latin typeface="Consolas" panose="020B0609020204030204" pitchFamily="49" charset="0"/>
                  </a:rPr>
                  <a:t>x</a:t>
                </a:r>
              </a:p>
            </p:txBody>
          </p:sp>
          <p:cxnSp>
            <p:nvCxnSpPr>
              <p:cNvPr id="51" name="Straight Connector 50"/>
              <p:cNvCxnSpPr>
                <a:stCxn id="50" idx="3"/>
              </p:cNvCxnSpPr>
              <p:nvPr/>
            </p:nvCxnSpPr>
            <p:spPr bwMode="auto">
              <a:xfrm>
                <a:off x="1163043" y="1924332"/>
                <a:ext cx="413941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sp>
            <p:nvSpPr>
              <p:cNvPr id="52" name="Rectangle 51"/>
              <p:cNvSpPr/>
              <p:nvPr/>
            </p:nvSpPr>
            <p:spPr>
              <a:xfrm>
                <a:off x="822885" y="2143684"/>
                <a:ext cx="34015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>
                    <a:latin typeface="Consolas" panose="020B0609020204030204" pitchFamily="49" charset="0"/>
                  </a:rPr>
                  <a:t>y</a:t>
                </a:r>
              </a:p>
            </p:txBody>
          </p:sp>
          <p:cxnSp>
            <p:nvCxnSpPr>
              <p:cNvPr id="53" name="Straight Connector 52"/>
              <p:cNvCxnSpPr>
                <a:stCxn id="52" idx="3"/>
              </p:cNvCxnSpPr>
              <p:nvPr/>
            </p:nvCxnSpPr>
            <p:spPr bwMode="auto">
              <a:xfrm>
                <a:off x="1163043" y="2359128"/>
                <a:ext cx="413941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54" name="Straight Connector 53"/>
              <p:cNvCxnSpPr/>
              <p:nvPr/>
            </p:nvCxnSpPr>
            <p:spPr bwMode="auto">
              <a:xfrm flipH="1">
                <a:off x="2109837" y="2125630"/>
                <a:ext cx="339594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</p:grpSp>
      </p:grp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345328"/>
              </p:ext>
            </p:extLst>
          </p:nvPr>
        </p:nvGraphicFramePr>
        <p:xfrm>
          <a:off x="9052853" y="1901612"/>
          <a:ext cx="1373860" cy="171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x+y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364713" y="4794717"/>
            <a:ext cx="2783214" cy="865683"/>
            <a:chOff x="6734769" y="5231807"/>
            <a:chExt cx="2783214" cy="865683"/>
          </a:xfrm>
        </p:grpSpPr>
        <p:grpSp>
          <p:nvGrpSpPr>
            <p:cNvPr id="56" name="Group 55"/>
            <p:cNvGrpSpPr/>
            <p:nvPr/>
          </p:nvGrpSpPr>
          <p:grpSpPr>
            <a:xfrm>
              <a:off x="6734769" y="5231807"/>
              <a:ext cx="2783214" cy="865683"/>
              <a:chOff x="1978025" y="1954308"/>
              <a:chExt cx="2783214" cy="865683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3643625" y="2137477"/>
                <a:ext cx="111761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>
                    <a:latin typeface="Consolas" panose="020B0609020204030204" pitchFamily="49" charset="0"/>
                  </a:rPr>
                  <a:t>!(</a:t>
                </a:r>
                <a:r>
                  <a:rPr lang="en-US" sz="2200" dirty="0" err="1">
                    <a:latin typeface="Consolas" panose="020B0609020204030204" pitchFamily="49" charset="0"/>
                  </a:rPr>
                  <a:t>x+y</a:t>
                </a:r>
                <a:r>
                  <a:rPr lang="en-US" sz="2200" dirty="0">
                    <a:latin typeface="Consolas" panose="020B0609020204030204" pitchFamily="49" charset="0"/>
                  </a:rPr>
                  <a:t>)</a:t>
                </a: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1978025" y="1954308"/>
                <a:ext cx="1787517" cy="865683"/>
                <a:chOff x="822885" y="1708888"/>
                <a:chExt cx="1787517" cy="865683"/>
              </a:xfrm>
            </p:grpSpPr>
            <p:sp>
              <p:nvSpPr>
                <p:cNvPr id="59" name="Flowchart: Delay 18"/>
                <p:cNvSpPr/>
                <p:nvPr/>
              </p:nvSpPr>
              <p:spPr bwMode="auto">
                <a:xfrm flipH="1">
                  <a:off x="1451254" y="1719213"/>
                  <a:ext cx="632999" cy="820453"/>
                </a:xfrm>
                <a:custGeom>
                  <a:avLst/>
                  <a:gdLst>
                    <a:gd name="connsiteX0" fmla="*/ 1667 w 10000"/>
                    <a:gd name="connsiteY0" fmla="*/ 0 h 10000"/>
                    <a:gd name="connsiteX1" fmla="*/ 10000 w 10000"/>
                    <a:gd name="connsiteY1" fmla="*/ 0 h 10000"/>
                    <a:gd name="connsiteX2" fmla="*/ 8333 w 10000"/>
                    <a:gd name="connsiteY2" fmla="*/ 5000 h 10000"/>
                    <a:gd name="connsiteX3" fmla="*/ 10000 w 10000"/>
                    <a:gd name="connsiteY3" fmla="*/ 10000 h 10000"/>
                    <a:gd name="connsiteX4" fmla="*/ 1667 w 10000"/>
                    <a:gd name="connsiteY4" fmla="*/ 10000 h 10000"/>
                    <a:gd name="connsiteX5" fmla="*/ 0 w 10000"/>
                    <a:gd name="connsiteY5" fmla="*/ 5000 h 10000"/>
                    <a:gd name="connsiteX6" fmla="*/ 1667 w 10000"/>
                    <a:gd name="connsiteY6" fmla="*/ 0 h 10000"/>
                    <a:gd name="connsiteX0" fmla="*/ 3276 w 10041"/>
                    <a:gd name="connsiteY0" fmla="*/ 0 h 10023"/>
                    <a:gd name="connsiteX1" fmla="*/ 10041 w 10041"/>
                    <a:gd name="connsiteY1" fmla="*/ 23 h 10023"/>
                    <a:gd name="connsiteX2" fmla="*/ 8374 w 10041"/>
                    <a:gd name="connsiteY2" fmla="*/ 5023 h 10023"/>
                    <a:gd name="connsiteX3" fmla="*/ 10041 w 10041"/>
                    <a:gd name="connsiteY3" fmla="*/ 10023 h 10023"/>
                    <a:gd name="connsiteX4" fmla="*/ 1708 w 10041"/>
                    <a:gd name="connsiteY4" fmla="*/ 10023 h 10023"/>
                    <a:gd name="connsiteX5" fmla="*/ 41 w 10041"/>
                    <a:gd name="connsiteY5" fmla="*/ 5023 h 10023"/>
                    <a:gd name="connsiteX6" fmla="*/ 3276 w 10041"/>
                    <a:gd name="connsiteY6" fmla="*/ 0 h 10023"/>
                    <a:gd name="connsiteX0" fmla="*/ 3237 w 10002"/>
                    <a:gd name="connsiteY0" fmla="*/ 0 h 10070"/>
                    <a:gd name="connsiteX1" fmla="*/ 10002 w 10002"/>
                    <a:gd name="connsiteY1" fmla="*/ 23 h 10070"/>
                    <a:gd name="connsiteX2" fmla="*/ 8335 w 10002"/>
                    <a:gd name="connsiteY2" fmla="*/ 5023 h 10070"/>
                    <a:gd name="connsiteX3" fmla="*/ 10002 w 10002"/>
                    <a:gd name="connsiteY3" fmla="*/ 10023 h 10070"/>
                    <a:gd name="connsiteX4" fmla="*/ 3656 w 10002"/>
                    <a:gd name="connsiteY4" fmla="*/ 10070 h 10070"/>
                    <a:gd name="connsiteX5" fmla="*/ 2 w 10002"/>
                    <a:gd name="connsiteY5" fmla="*/ 5023 h 10070"/>
                    <a:gd name="connsiteX6" fmla="*/ 3237 w 10002"/>
                    <a:gd name="connsiteY6" fmla="*/ 0 h 10070"/>
                    <a:gd name="connsiteX0" fmla="*/ 3237 w 10002"/>
                    <a:gd name="connsiteY0" fmla="*/ 0 h 10070"/>
                    <a:gd name="connsiteX1" fmla="*/ 10002 w 10002"/>
                    <a:gd name="connsiteY1" fmla="*/ 23 h 10070"/>
                    <a:gd name="connsiteX2" fmla="*/ 7439 w 10002"/>
                    <a:gd name="connsiteY2" fmla="*/ 5023 h 10070"/>
                    <a:gd name="connsiteX3" fmla="*/ 10002 w 10002"/>
                    <a:gd name="connsiteY3" fmla="*/ 10023 h 10070"/>
                    <a:gd name="connsiteX4" fmla="*/ 3656 w 10002"/>
                    <a:gd name="connsiteY4" fmla="*/ 10070 h 10070"/>
                    <a:gd name="connsiteX5" fmla="*/ 2 w 10002"/>
                    <a:gd name="connsiteY5" fmla="*/ 5023 h 10070"/>
                    <a:gd name="connsiteX6" fmla="*/ 3237 w 10002"/>
                    <a:gd name="connsiteY6" fmla="*/ 0 h 10070"/>
                    <a:gd name="connsiteX0" fmla="*/ 2761 w 9526"/>
                    <a:gd name="connsiteY0" fmla="*/ 0 h 10070"/>
                    <a:gd name="connsiteX1" fmla="*/ 9526 w 9526"/>
                    <a:gd name="connsiteY1" fmla="*/ 23 h 10070"/>
                    <a:gd name="connsiteX2" fmla="*/ 6963 w 9526"/>
                    <a:gd name="connsiteY2" fmla="*/ 5023 h 10070"/>
                    <a:gd name="connsiteX3" fmla="*/ 9526 w 9526"/>
                    <a:gd name="connsiteY3" fmla="*/ 10023 h 10070"/>
                    <a:gd name="connsiteX4" fmla="*/ 3180 w 9526"/>
                    <a:gd name="connsiteY4" fmla="*/ 10070 h 10070"/>
                    <a:gd name="connsiteX5" fmla="*/ 2 w 9526"/>
                    <a:gd name="connsiteY5" fmla="*/ 5023 h 10070"/>
                    <a:gd name="connsiteX6" fmla="*/ 2761 w 9526"/>
                    <a:gd name="connsiteY6" fmla="*/ 0 h 10070"/>
                    <a:gd name="connsiteX0" fmla="*/ 2898 w 10000"/>
                    <a:gd name="connsiteY0" fmla="*/ 0 h 10000"/>
                    <a:gd name="connsiteX1" fmla="*/ 10000 w 10000"/>
                    <a:gd name="connsiteY1" fmla="*/ 23 h 10000"/>
                    <a:gd name="connsiteX2" fmla="*/ 7309 w 10000"/>
                    <a:gd name="connsiteY2" fmla="*/ 4988 h 10000"/>
                    <a:gd name="connsiteX3" fmla="*/ 10000 w 10000"/>
                    <a:gd name="connsiteY3" fmla="*/ 9953 h 10000"/>
                    <a:gd name="connsiteX4" fmla="*/ 3338 w 10000"/>
                    <a:gd name="connsiteY4" fmla="*/ 10000 h 10000"/>
                    <a:gd name="connsiteX5" fmla="*/ 2 w 10000"/>
                    <a:gd name="connsiteY5" fmla="*/ 4988 h 10000"/>
                    <a:gd name="connsiteX6" fmla="*/ 2898 w 10000"/>
                    <a:gd name="connsiteY6" fmla="*/ 0 h 10000"/>
                    <a:gd name="connsiteX0" fmla="*/ 4522 w 10008"/>
                    <a:gd name="connsiteY0" fmla="*/ 0 h 10000"/>
                    <a:gd name="connsiteX1" fmla="*/ 10008 w 10008"/>
                    <a:gd name="connsiteY1" fmla="*/ 23 h 10000"/>
                    <a:gd name="connsiteX2" fmla="*/ 7317 w 10008"/>
                    <a:gd name="connsiteY2" fmla="*/ 4988 h 10000"/>
                    <a:gd name="connsiteX3" fmla="*/ 10008 w 10008"/>
                    <a:gd name="connsiteY3" fmla="*/ 9953 h 10000"/>
                    <a:gd name="connsiteX4" fmla="*/ 3346 w 10008"/>
                    <a:gd name="connsiteY4" fmla="*/ 10000 h 10000"/>
                    <a:gd name="connsiteX5" fmla="*/ 10 w 10008"/>
                    <a:gd name="connsiteY5" fmla="*/ 4988 h 10000"/>
                    <a:gd name="connsiteX6" fmla="*/ 4522 w 10008"/>
                    <a:gd name="connsiteY6" fmla="*/ 0 h 10000"/>
                    <a:gd name="connsiteX0" fmla="*/ 4518 w 10004"/>
                    <a:gd name="connsiteY0" fmla="*/ 0 h 10000"/>
                    <a:gd name="connsiteX1" fmla="*/ 10004 w 10004"/>
                    <a:gd name="connsiteY1" fmla="*/ 23 h 10000"/>
                    <a:gd name="connsiteX2" fmla="*/ 7313 w 10004"/>
                    <a:gd name="connsiteY2" fmla="*/ 4988 h 10000"/>
                    <a:gd name="connsiteX3" fmla="*/ 10004 w 10004"/>
                    <a:gd name="connsiteY3" fmla="*/ 9953 h 10000"/>
                    <a:gd name="connsiteX4" fmla="*/ 5516 w 10004"/>
                    <a:gd name="connsiteY4" fmla="*/ 10000 h 10000"/>
                    <a:gd name="connsiteX5" fmla="*/ 6 w 10004"/>
                    <a:gd name="connsiteY5" fmla="*/ 4988 h 10000"/>
                    <a:gd name="connsiteX6" fmla="*/ 4518 w 10004"/>
                    <a:gd name="connsiteY6" fmla="*/ 0 h 10000"/>
                    <a:gd name="connsiteX0" fmla="*/ 4530 w 10016"/>
                    <a:gd name="connsiteY0" fmla="*/ 0 h 10047"/>
                    <a:gd name="connsiteX1" fmla="*/ 10016 w 10016"/>
                    <a:gd name="connsiteY1" fmla="*/ 23 h 10047"/>
                    <a:gd name="connsiteX2" fmla="*/ 7325 w 10016"/>
                    <a:gd name="connsiteY2" fmla="*/ 4988 h 10047"/>
                    <a:gd name="connsiteX3" fmla="*/ 10016 w 10016"/>
                    <a:gd name="connsiteY3" fmla="*/ 9953 h 10047"/>
                    <a:gd name="connsiteX4" fmla="*/ 6439 w 10016"/>
                    <a:gd name="connsiteY4" fmla="*/ 10047 h 10047"/>
                    <a:gd name="connsiteX5" fmla="*/ 18 w 10016"/>
                    <a:gd name="connsiteY5" fmla="*/ 4988 h 10047"/>
                    <a:gd name="connsiteX6" fmla="*/ 4530 w 10016"/>
                    <a:gd name="connsiteY6" fmla="*/ 0 h 10047"/>
                    <a:gd name="connsiteX0" fmla="*/ 5602 w 10001"/>
                    <a:gd name="connsiteY0" fmla="*/ 0 h 10024"/>
                    <a:gd name="connsiteX1" fmla="*/ 10001 w 10001"/>
                    <a:gd name="connsiteY1" fmla="*/ 0 h 10024"/>
                    <a:gd name="connsiteX2" fmla="*/ 7310 w 10001"/>
                    <a:gd name="connsiteY2" fmla="*/ 4965 h 10024"/>
                    <a:gd name="connsiteX3" fmla="*/ 10001 w 10001"/>
                    <a:gd name="connsiteY3" fmla="*/ 9930 h 10024"/>
                    <a:gd name="connsiteX4" fmla="*/ 6424 w 10001"/>
                    <a:gd name="connsiteY4" fmla="*/ 10024 h 10024"/>
                    <a:gd name="connsiteX5" fmla="*/ 3 w 10001"/>
                    <a:gd name="connsiteY5" fmla="*/ 4965 h 10024"/>
                    <a:gd name="connsiteX6" fmla="*/ 5602 w 10001"/>
                    <a:gd name="connsiteY6" fmla="*/ 0 h 10024"/>
                    <a:gd name="connsiteX0" fmla="*/ 6158 w 9999"/>
                    <a:gd name="connsiteY0" fmla="*/ 0 h 10024"/>
                    <a:gd name="connsiteX1" fmla="*/ 9999 w 9999"/>
                    <a:gd name="connsiteY1" fmla="*/ 0 h 10024"/>
                    <a:gd name="connsiteX2" fmla="*/ 7308 w 9999"/>
                    <a:gd name="connsiteY2" fmla="*/ 4965 h 10024"/>
                    <a:gd name="connsiteX3" fmla="*/ 9999 w 9999"/>
                    <a:gd name="connsiteY3" fmla="*/ 9930 h 10024"/>
                    <a:gd name="connsiteX4" fmla="*/ 6422 w 9999"/>
                    <a:gd name="connsiteY4" fmla="*/ 10024 h 10024"/>
                    <a:gd name="connsiteX5" fmla="*/ 1 w 9999"/>
                    <a:gd name="connsiteY5" fmla="*/ 4965 h 10024"/>
                    <a:gd name="connsiteX6" fmla="*/ 6158 w 9999"/>
                    <a:gd name="connsiteY6" fmla="*/ 0 h 10024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5924 w 9765"/>
                    <a:gd name="connsiteY0" fmla="*/ 0 h 10000"/>
                    <a:gd name="connsiteX1" fmla="*/ 9765 w 9765"/>
                    <a:gd name="connsiteY1" fmla="*/ 0 h 10000"/>
                    <a:gd name="connsiteX2" fmla="*/ 7074 w 9765"/>
                    <a:gd name="connsiteY2" fmla="*/ 4953 h 10000"/>
                    <a:gd name="connsiteX3" fmla="*/ 9765 w 9765"/>
                    <a:gd name="connsiteY3" fmla="*/ 9906 h 10000"/>
                    <a:gd name="connsiteX4" fmla="*/ 6188 w 9765"/>
                    <a:gd name="connsiteY4" fmla="*/ 10000 h 10000"/>
                    <a:gd name="connsiteX5" fmla="*/ 1 w 9765"/>
                    <a:gd name="connsiteY5" fmla="*/ 4953 h 10000"/>
                    <a:gd name="connsiteX6" fmla="*/ 5924 w 9765"/>
                    <a:gd name="connsiteY6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65" h="10000">
                      <a:moveTo>
                        <a:pt x="5924" y="0"/>
                      </a:moveTo>
                      <a:lnTo>
                        <a:pt x="9765" y="0"/>
                      </a:lnTo>
                      <a:cubicBezTo>
                        <a:pt x="8827" y="232"/>
                        <a:pt x="7074" y="2218"/>
                        <a:pt x="7074" y="4953"/>
                      </a:cubicBezTo>
                      <a:cubicBezTo>
                        <a:pt x="7074" y="7689"/>
                        <a:pt x="8769" y="9558"/>
                        <a:pt x="9765" y="9906"/>
                      </a:cubicBezTo>
                      <a:lnTo>
                        <a:pt x="6188" y="10000"/>
                      </a:lnTo>
                      <a:cubicBezTo>
                        <a:pt x="2576" y="10046"/>
                        <a:pt x="45" y="6620"/>
                        <a:pt x="1" y="4953"/>
                      </a:cubicBezTo>
                      <a:cubicBezTo>
                        <a:pt x="-43" y="3286"/>
                        <a:pt x="1755" y="0"/>
                        <a:pt x="5924" y="0"/>
                      </a:cubicBezTo>
                      <a:close/>
                    </a:path>
                  </a:pathLst>
                </a:custGeom>
                <a:solidFill>
                  <a:schemeClr val="bg2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75000"/>
                    </a:schemeClr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822885" y="1708888"/>
                  <a:ext cx="340158" cy="4308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200" dirty="0">
                      <a:latin typeface="Consolas" panose="020B0609020204030204" pitchFamily="49" charset="0"/>
                    </a:rPr>
                    <a:t>x</a:t>
                  </a:r>
                </a:p>
              </p:txBody>
            </p:sp>
            <p:cxnSp>
              <p:nvCxnSpPr>
                <p:cNvPr id="61" name="Straight Connector 60"/>
                <p:cNvCxnSpPr>
                  <a:stCxn id="60" idx="3"/>
                </p:cNvCxnSpPr>
                <p:nvPr/>
              </p:nvCxnSpPr>
              <p:spPr bwMode="auto">
                <a:xfrm>
                  <a:off x="1163043" y="1924332"/>
                  <a:ext cx="413941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  <p:sp>
              <p:nvSpPr>
                <p:cNvPr id="62" name="Rectangle 61"/>
                <p:cNvSpPr/>
                <p:nvPr/>
              </p:nvSpPr>
              <p:spPr>
                <a:xfrm>
                  <a:off x="822885" y="2143684"/>
                  <a:ext cx="340158" cy="4308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200" dirty="0">
                      <a:latin typeface="Consolas" panose="020B0609020204030204" pitchFamily="49" charset="0"/>
                    </a:rPr>
                    <a:t>y</a:t>
                  </a:r>
                </a:p>
              </p:txBody>
            </p:sp>
            <p:cxnSp>
              <p:nvCxnSpPr>
                <p:cNvPr id="63" name="Straight Connector 62"/>
                <p:cNvCxnSpPr>
                  <a:stCxn id="62" idx="3"/>
                </p:cNvCxnSpPr>
                <p:nvPr/>
              </p:nvCxnSpPr>
              <p:spPr bwMode="auto">
                <a:xfrm>
                  <a:off x="1163043" y="2359128"/>
                  <a:ext cx="413941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  <p:cxnSp>
              <p:nvCxnSpPr>
                <p:cNvPr id="64" name="Straight Connector 63"/>
                <p:cNvCxnSpPr/>
                <p:nvPr/>
              </p:nvCxnSpPr>
              <p:spPr bwMode="auto">
                <a:xfrm flipH="1">
                  <a:off x="2270808" y="2125630"/>
                  <a:ext cx="339594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lg" len="lg"/>
                  <a:tailEnd type="oval" w="med" len="med"/>
                </a:ln>
                <a:effectLst/>
              </p:spPr>
            </p:cxnSp>
          </p:grpSp>
        </p:grpSp>
        <p:sp>
          <p:nvSpPr>
            <p:cNvPr id="65" name="Oval 64"/>
            <p:cNvSpPr/>
            <p:nvPr/>
          </p:nvSpPr>
          <p:spPr bwMode="auto">
            <a:xfrm>
              <a:off x="7998363" y="5581313"/>
              <a:ext cx="135085" cy="134471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3693481" y="3323154"/>
            <a:ext cx="2053891" cy="2599436"/>
            <a:chOff x="3308393" y="3215949"/>
            <a:chExt cx="2053891" cy="2599436"/>
          </a:xfrm>
        </p:grpSpPr>
        <p:grpSp>
          <p:nvGrpSpPr>
            <p:cNvPr id="126" name="Group 125"/>
            <p:cNvGrpSpPr/>
            <p:nvPr/>
          </p:nvGrpSpPr>
          <p:grpSpPr>
            <a:xfrm>
              <a:off x="3912001" y="3652393"/>
              <a:ext cx="282715" cy="514769"/>
              <a:chOff x="1094687" y="4539259"/>
              <a:chExt cx="620358" cy="1129551"/>
            </a:xfrm>
          </p:grpSpPr>
          <p:grpSp>
            <p:nvGrpSpPr>
              <p:cNvPr id="170" name="Group 169"/>
              <p:cNvGrpSpPr/>
              <p:nvPr/>
            </p:nvGrpSpPr>
            <p:grpSpPr>
              <a:xfrm>
                <a:off x="1094687" y="4539259"/>
                <a:ext cx="620358" cy="1129551"/>
                <a:chOff x="8127402" y="3544048"/>
                <a:chExt cx="620358" cy="1129551"/>
              </a:xfrm>
            </p:grpSpPr>
            <p:cxnSp>
              <p:nvCxnSpPr>
                <p:cNvPr id="172" name="Straight Connector 171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3" name="Straight Connector 172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4" name="Straight Connector 173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5" name="Straight Connector 174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6" name="Straight Connector 175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7" name="Straight Connector 176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8" name="Straight Connector 177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171" name="Oval 170"/>
              <p:cNvSpPr>
                <a:spLocks noChangeAspect="1"/>
              </p:cNvSpPr>
              <p:nvPr/>
            </p:nvSpPr>
            <p:spPr bwMode="auto">
              <a:xfrm>
                <a:off x="1330011" y="5033441"/>
                <a:ext cx="141194" cy="141194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4228500" y="3215949"/>
              <a:ext cx="601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nsolas" panose="020B0609020204030204" pitchFamily="49" charset="0"/>
                </a:rPr>
                <a:t>V</a:t>
              </a:r>
              <a:r>
                <a:rPr lang="en-US" sz="1200" b="1" dirty="0" err="1">
                  <a:latin typeface="Consolas" panose="020B0609020204030204" pitchFamily="49" charset="0"/>
                </a:rPr>
                <a:t>cc</a:t>
              </a:r>
              <a:endParaRPr lang="en-US" sz="1600" b="1" dirty="0">
                <a:latin typeface="Consolas" panose="020B0609020204030204" pitchFamily="49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012384" y="3220806"/>
              <a:ext cx="51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itchFamily="49" charset="0"/>
                </a:rPr>
                <a:t>1</a:t>
              </a:r>
            </a:p>
          </p:txBody>
        </p:sp>
        <p:cxnSp>
          <p:nvCxnSpPr>
            <p:cNvPr id="129" name="Straight Connector 128"/>
            <p:cNvCxnSpPr/>
            <p:nvPr/>
          </p:nvCxnSpPr>
          <p:spPr bwMode="auto">
            <a:xfrm>
              <a:off x="4194717" y="4161786"/>
              <a:ext cx="67759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130" name="Group 129"/>
            <p:cNvGrpSpPr/>
            <p:nvPr/>
          </p:nvGrpSpPr>
          <p:grpSpPr>
            <a:xfrm>
              <a:off x="4375912" y="4477221"/>
              <a:ext cx="986372" cy="276999"/>
              <a:chOff x="7639260" y="4688163"/>
              <a:chExt cx="2930840" cy="607815"/>
            </a:xfrm>
          </p:grpSpPr>
          <p:cxnSp>
            <p:nvCxnSpPr>
              <p:cNvPr id="168" name="Straight Arrow Connector 167"/>
              <p:cNvCxnSpPr/>
              <p:nvPr/>
            </p:nvCxnSpPr>
            <p:spPr bwMode="auto">
              <a:xfrm>
                <a:off x="8083195" y="4696726"/>
                <a:ext cx="790443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69" name="TextBox 168"/>
              <p:cNvSpPr txBox="1"/>
              <p:nvPr/>
            </p:nvSpPr>
            <p:spPr>
              <a:xfrm>
                <a:off x="7639260" y="4688163"/>
                <a:ext cx="2930840" cy="607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Consolas" panose="020B0609020204030204" pitchFamily="49" charset="0"/>
                  </a:rPr>
                  <a:t>Output</a:t>
                </a:r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4267404" y="3652393"/>
              <a:ext cx="604907" cy="514769"/>
              <a:chOff x="387706" y="4539259"/>
              <a:chExt cx="1327339" cy="1129551"/>
            </a:xfrm>
          </p:grpSpPr>
          <p:grpSp>
            <p:nvGrpSpPr>
              <p:cNvPr id="159" name="Group 158"/>
              <p:cNvGrpSpPr/>
              <p:nvPr/>
            </p:nvGrpSpPr>
            <p:grpSpPr>
              <a:xfrm>
                <a:off x="387706" y="4539259"/>
                <a:ext cx="1327339" cy="1129551"/>
                <a:chOff x="7420421" y="3544048"/>
                <a:chExt cx="1327339" cy="1129551"/>
              </a:xfrm>
            </p:grpSpPr>
            <p:cxnSp>
              <p:nvCxnSpPr>
                <p:cNvPr id="161" name="Straight Connector 160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2" name="Straight Connector 161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3" name="Straight Connector 162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4" name="Straight Connector 163"/>
                <p:cNvCxnSpPr/>
                <p:nvPr/>
              </p:nvCxnSpPr>
              <p:spPr bwMode="auto">
                <a:xfrm>
                  <a:off x="8747760" y="3544048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5" name="Straight Connector 164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6" name="Straight Connector 165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7" name="Straight Connector 166"/>
                <p:cNvCxnSpPr/>
                <p:nvPr/>
              </p:nvCxnSpPr>
              <p:spPr bwMode="auto">
                <a:xfrm flipH="1">
                  <a:off x="7420421" y="4108825"/>
                  <a:ext cx="1083503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160" name="Oval 159"/>
              <p:cNvSpPr>
                <a:spLocks noChangeAspect="1"/>
              </p:cNvSpPr>
              <p:nvPr/>
            </p:nvSpPr>
            <p:spPr bwMode="auto">
              <a:xfrm>
                <a:off x="1330011" y="5033441"/>
                <a:ext cx="141194" cy="141194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132" name="Straight Connector 131"/>
            <p:cNvCxnSpPr/>
            <p:nvPr/>
          </p:nvCxnSpPr>
          <p:spPr bwMode="auto">
            <a:xfrm>
              <a:off x="4191504" y="3655764"/>
              <a:ext cx="67759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 bwMode="auto">
            <a:xfrm flipV="1">
              <a:off x="4530300" y="3495776"/>
              <a:ext cx="1" cy="165936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134" name="Group 133"/>
            <p:cNvGrpSpPr/>
            <p:nvPr/>
          </p:nvGrpSpPr>
          <p:grpSpPr>
            <a:xfrm>
              <a:off x="3598280" y="4966327"/>
              <a:ext cx="1041925" cy="849058"/>
              <a:chOff x="5758450" y="4274997"/>
              <a:chExt cx="2286276" cy="1863076"/>
            </a:xfrm>
          </p:grpSpPr>
          <p:grpSp>
            <p:nvGrpSpPr>
              <p:cNvPr id="146" name="Group 145"/>
              <p:cNvGrpSpPr/>
              <p:nvPr/>
            </p:nvGrpSpPr>
            <p:grpSpPr>
              <a:xfrm>
                <a:off x="5758450" y="4274997"/>
                <a:ext cx="2047451" cy="1499117"/>
                <a:chOff x="6700309" y="3174482"/>
                <a:chExt cx="2047451" cy="1499117"/>
              </a:xfrm>
            </p:grpSpPr>
            <p:cxnSp>
              <p:nvCxnSpPr>
                <p:cNvPr id="152" name="Straight Connector 151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3" name="Straight Connector 152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4" name="Straight Connector 153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5" name="Straight Connector 154"/>
                <p:cNvCxnSpPr/>
                <p:nvPr/>
              </p:nvCxnSpPr>
              <p:spPr bwMode="auto">
                <a:xfrm>
                  <a:off x="8747760" y="3174482"/>
                  <a:ext cx="0" cy="746084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6" name="Straight Connector 155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>
                  <a:off x="6700309" y="4108822"/>
                  <a:ext cx="1803611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8" name="Straight Connector 157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47" name="Group 146"/>
              <p:cNvGrpSpPr/>
              <p:nvPr/>
            </p:nvGrpSpPr>
            <p:grpSpPr>
              <a:xfrm>
                <a:off x="7695718" y="5766631"/>
                <a:ext cx="224790" cy="106680"/>
                <a:chOff x="3539490" y="4938999"/>
                <a:chExt cx="224790" cy="106680"/>
              </a:xfrm>
            </p:grpSpPr>
            <p:cxnSp>
              <p:nvCxnSpPr>
                <p:cNvPr id="149" name="Straight Connector 148"/>
                <p:cNvCxnSpPr/>
                <p:nvPr/>
              </p:nvCxnSpPr>
              <p:spPr bwMode="auto">
                <a:xfrm>
                  <a:off x="3539490" y="4938999"/>
                  <a:ext cx="224790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0" name="Straight Connector 149"/>
                <p:cNvCxnSpPr/>
                <p:nvPr/>
              </p:nvCxnSpPr>
              <p:spPr bwMode="auto">
                <a:xfrm>
                  <a:off x="3583152" y="4992339"/>
                  <a:ext cx="137467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1" name="Straight Connector 150"/>
                <p:cNvCxnSpPr/>
                <p:nvPr/>
              </p:nvCxnSpPr>
              <p:spPr bwMode="auto">
                <a:xfrm>
                  <a:off x="3630055" y="5045679"/>
                  <a:ext cx="43661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sp>
            <p:nvSpPr>
              <p:cNvPr id="148" name="TextBox 147"/>
              <p:cNvSpPr txBox="1"/>
              <p:nvPr/>
            </p:nvSpPr>
            <p:spPr>
              <a:xfrm>
                <a:off x="6925559" y="5395189"/>
                <a:ext cx="1119167" cy="742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Consolas" panose="020B0609020204030204" pitchFamily="49" charset="0"/>
                    <a:cs typeface="Consolas" pitchFamily="49" charset="0"/>
                  </a:rPr>
                  <a:t>0</a:t>
                </a:r>
              </a:p>
            </p:txBody>
          </p:sp>
        </p:grpSp>
        <p:cxnSp>
          <p:nvCxnSpPr>
            <p:cNvPr id="135" name="Straight Connector 134"/>
            <p:cNvCxnSpPr/>
            <p:nvPr/>
          </p:nvCxnSpPr>
          <p:spPr bwMode="auto">
            <a:xfrm>
              <a:off x="4466045" y="4794737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36" name="Straight Connector 135"/>
            <p:cNvCxnSpPr/>
            <p:nvPr/>
          </p:nvCxnSpPr>
          <p:spPr bwMode="auto">
            <a:xfrm>
              <a:off x="4466045" y="4794737"/>
              <a:ext cx="6455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37" name="Straight Connector 136"/>
            <p:cNvCxnSpPr/>
            <p:nvPr/>
          </p:nvCxnSpPr>
          <p:spPr bwMode="auto">
            <a:xfrm>
              <a:off x="4466045" y="4966327"/>
              <a:ext cx="6455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38" name="Straight Connector 137"/>
            <p:cNvCxnSpPr/>
            <p:nvPr/>
          </p:nvCxnSpPr>
          <p:spPr bwMode="auto">
            <a:xfrm>
              <a:off x="4530596" y="4169569"/>
              <a:ext cx="0" cy="62516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39" name="Straight Connector 138"/>
            <p:cNvCxnSpPr/>
            <p:nvPr/>
          </p:nvCxnSpPr>
          <p:spPr bwMode="auto">
            <a:xfrm flipH="1">
              <a:off x="3598279" y="4880532"/>
              <a:ext cx="821192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140" name="Group 139"/>
            <p:cNvGrpSpPr/>
            <p:nvPr/>
          </p:nvGrpSpPr>
          <p:grpSpPr>
            <a:xfrm>
              <a:off x="3308393" y="4719151"/>
              <a:ext cx="385257" cy="831196"/>
              <a:chOff x="5887141" y="2733541"/>
              <a:chExt cx="1484896" cy="1807842"/>
            </a:xfrm>
          </p:grpSpPr>
          <p:sp>
            <p:nvSpPr>
              <p:cNvPr id="144" name="TextBox 143"/>
              <p:cNvSpPr txBox="1"/>
              <p:nvPr/>
            </p:nvSpPr>
            <p:spPr>
              <a:xfrm>
                <a:off x="5887141" y="2733541"/>
                <a:ext cx="1484896" cy="736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Consolas" panose="020B0609020204030204" pitchFamily="49" charset="0"/>
                  </a:rPr>
                  <a:t>A</a:t>
                </a: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5889731" y="3805032"/>
                <a:ext cx="1476127" cy="736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Consolas" panose="020B0609020204030204" pitchFamily="49" charset="0"/>
                  </a:rPr>
                  <a:t>B</a:t>
                </a:r>
              </a:p>
            </p:txBody>
          </p:sp>
        </p:grpSp>
        <p:cxnSp>
          <p:nvCxnSpPr>
            <p:cNvPr id="141" name="Straight Connector 140"/>
            <p:cNvCxnSpPr/>
            <p:nvPr/>
          </p:nvCxnSpPr>
          <p:spPr bwMode="auto">
            <a:xfrm flipV="1">
              <a:off x="4271835" y="3906758"/>
              <a:ext cx="0" cy="1485375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flipV="1">
              <a:off x="3912001" y="3906757"/>
              <a:ext cx="0" cy="973775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>
              <a:off x="4419471" y="4794737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179" name="Group 178"/>
          <p:cNvGrpSpPr/>
          <p:nvPr/>
        </p:nvGrpSpPr>
        <p:grpSpPr>
          <a:xfrm>
            <a:off x="9066431" y="3316010"/>
            <a:ext cx="2121352" cy="2606580"/>
            <a:chOff x="7096085" y="3213216"/>
            <a:chExt cx="2121352" cy="2606580"/>
          </a:xfrm>
        </p:grpSpPr>
        <p:sp>
          <p:nvSpPr>
            <p:cNvPr id="180" name="TextBox 179"/>
            <p:cNvSpPr txBox="1"/>
            <p:nvPr/>
          </p:nvSpPr>
          <p:spPr>
            <a:xfrm>
              <a:off x="8083653" y="3213216"/>
              <a:ext cx="601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nsolas" panose="020B0609020204030204" pitchFamily="49" charset="0"/>
                </a:rPr>
                <a:t>V</a:t>
              </a:r>
              <a:r>
                <a:rPr lang="en-US" sz="1200" b="1" dirty="0" err="1">
                  <a:latin typeface="Consolas" panose="020B0609020204030204" pitchFamily="49" charset="0"/>
                </a:rPr>
                <a:t>cc</a:t>
              </a:r>
              <a:endParaRPr lang="en-US" sz="1600" b="1" dirty="0">
                <a:latin typeface="Consolas" panose="020B0609020204030204" pitchFamily="49" charset="0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7867537" y="3218073"/>
              <a:ext cx="51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itchFamily="49" charset="0"/>
                </a:rPr>
                <a:t>1</a:t>
              </a:r>
            </a:p>
          </p:txBody>
        </p:sp>
        <p:cxnSp>
          <p:nvCxnSpPr>
            <p:cNvPr id="182" name="Straight Connector 181"/>
            <p:cNvCxnSpPr/>
            <p:nvPr/>
          </p:nvCxnSpPr>
          <p:spPr bwMode="auto">
            <a:xfrm>
              <a:off x="8041993" y="5482159"/>
              <a:ext cx="67759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183" name="Group 182"/>
            <p:cNvGrpSpPr/>
            <p:nvPr/>
          </p:nvGrpSpPr>
          <p:grpSpPr>
            <a:xfrm>
              <a:off x="8231065" y="4368870"/>
              <a:ext cx="986372" cy="285731"/>
              <a:chOff x="7639260" y="4069750"/>
              <a:chExt cx="2930840" cy="626976"/>
            </a:xfrm>
          </p:grpSpPr>
          <p:cxnSp>
            <p:nvCxnSpPr>
              <p:cNvPr id="226" name="Straight Arrow Connector 225"/>
              <p:cNvCxnSpPr/>
              <p:nvPr/>
            </p:nvCxnSpPr>
            <p:spPr bwMode="auto">
              <a:xfrm>
                <a:off x="8083195" y="4696726"/>
                <a:ext cx="790443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227" name="TextBox 226"/>
              <p:cNvSpPr txBox="1"/>
              <p:nvPr/>
            </p:nvSpPr>
            <p:spPr>
              <a:xfrm>
                <a:off x="7639260" y="4069750"/>
                <a:ext cx="2930840" cy="607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Consolas" panose="020B0609020204030204" pitchFamily="49" charset="0"/>
                  </a:rPr>
                  <a:t>Output</a:t>
                </a:r>
              </a:p>
            </p:txBody>
          </p:sp>
        </p:grpSp>
        <p:cxnSp>
          <p:nvCxnSpPr>
            <p:cNvPr id="184" name="Straight Connector 183"/>
            <p:cNvCxnSpPr/>
            <p:nvPr/>
          </p:nvCxnSpPr>
          <p:spPr bwMode="auto">
            <a:xfrm>
              <a:off x="8038780" y="4976137"/>
              <a:ext cx="67759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5" name="Straight Connector 184"/>
            <p:cNvCxnSpPr/>
            <p:nvPr/>
          </p:nvCxnSpPr>
          <p:spPr bwMode="auto">
            <a:xfrm flipV="1">
              <a:off x="8385453" y="3493043"/>
              <a:ext cx="1" cy="165936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6" name="Straight Connector 185"/>
            <p:cNvCxnSpPr/>
            <p:nvPr/>
          </p:nvCxnSpPr>
          <p:spPr bwMode="auto">
            <a:xfrm>
              <a:off x="8320902" y="4169569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7" name="Straight Connector 186"/>
            <p:cNvCxnSpPr/>
            <p:nvPr/>
          </p:nvCxnSpPr>
          <p:spPr bwMode="auto">
            <a:xfrm>
              <a:off x="8320902" y="4169569"/>
              <a:ext cx="6455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8" name="Straight Connector 187"/>
            <p:cNvCxnSpPr/>
            <p:nvPr/>
          </p:nvCxnSpPr>
          <p:spPr bwMode="auto">
            <a:xfrm>
              <a:off x="8320902" y="4341158"/>
              <a:ext cx="6455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9" name="Straight Connector 188"/>
            <p:cNvCxnSpPr/>
            <p:nvPr/>
          </p:nvCxnSpPr>
          <p:spPr bwMode="auto">
            <a:xfrm>
              <a:off x="8385453" y="3829557"/>
              <a:ext cx="0" cy="34001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0" name="Straight Connector 189"/>
            <p:cNvCxnSpPr/>
            <p:nvPr/>
          </p:nvCxnSpPr>
          <p:spPr bwMode="auto">
            <a:xfrm>
              <a:off x="8386518" y="5482339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1" name="Straight Connector 190"/>
            <p:cNvCxnSpPr/>
            <p:nvPr/>
          </p:nvCxnSpPr>
          <p:spPr bwMode="auto">
            <a:xfrm flipH="1">
              <a:off x="7385972" y="4257685"/>
              <a:ext cx="821960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2" name="Straight Connector 191"/>
            <p:cNvCxnSpPr/>
            <p:nvPr/>
          </p:nvCxnSpPr>
          <p:spPr bwMode="auto">
            <a:xfrm>
              <a:off x="8274328" y="4169568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193" name="Group 192"/>
            <p:cNvGrpSpPr/>
            <p:nvPr/>
          </p:nvGrpSpPr>
          <p:grpSpPr>
            <a:xfrm>
              <a:off x="8336305" y="5650519"/>
              <a:ext cx="102444" cy="48617"/>
              <a:chOff x="3539490" y="4938999"/>
              <a:chExt cx="224790" cy="106680"/>
            </a:xfrm>
          </p:grpSpPr>
          <p:cxnSp>
            <p:nvCxnSpPr>
              <p:cNvPr id="223" name="Straight Connector 222"/>
              <p:cNvCxnSpPr/>
              <p:nvPr/>
            </p:nvCxnSpPr>
            <p:spPr bwMode="auto">
              <a:xfrm>
                <a:off x="3539490" y="4938999"/>
                <a:ext cx="224790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24" name="Straight Connector 223"/>
              <p:cNvCxnSpPr/>
              <p:nvPr/>
            </p:nvCxnSpPr>
            <p:spPr bwMode="auto">
              <a:xfrm>
                <a:off x="3583152" y="4992339"/>
                <a:ext cx="137467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25" name="Straight Connector 224"/>
              <p:cNvCxnSpPr/>
              <p:nvPr/>
            </p:nvCxnSpPr>
            <p:spPr bwMode="auto">
              <a:xfrm>
                <a:off x="3630055" y="5045679"/>
                <a:ext cx="43661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194" name="TextBox 193"/>
            <p:cNvSpPr txBox="1"/>
            <p:nvPr/>
          </p:nvSpPr>
          <p:spPr>
            <a:xfrm>
              <a:off x="7976046" y="5481242"/>
              <a:ext cx="5100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Consolas" panose="020B0609020204030204" pitchFamily="49" charset="0"/>
                  <a:cs typeface="Consolas" pitchFamily="49" charset="0"/>
                </a:rPr>
                <a:t>0</a:t>
              </a:r>
            </a:p>
          </p:txBody>
        </p:sp>
        <p:cxnSp>
          <p:nvCxnSpPr>
            <p:cNvPr id="195" name="Straight Connector 194"/>
            <p:cNvCxnSpPr/>
            <p:nvPr/>
          </p:nvCxnSpPr>
          <p:spPr bwMode="auto">
            <a:xfrm>
              <a:off x="8320133" y="3657967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6" name="Straight Connector 195"/>
            <p:cNvCxnSpPr/>
            <p:nvPr/>
          </p:nvCxnSpPr>
          <p:spPr bwMode="auto">
            <a:xfrm>
              <a:off x="8320133" y="3657967"/>
              <a:ext cx="6455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7" name="Straight Connector 196"/>
            <p:cNvCxnSpPr/>
            <p:nvPr/>
          </p:nvCxnSpPr>
          <p:spPr bwMode="auto">
            <a:xfrm>
              <a:off x="8320133" y="3829557"/>
              <a:ext cx="64551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8" name="Straight Connector 197"/>
            <p:cNvCxnSpPr/>
            <p:nvPr/>
          </p:nvCxnSpPr>
          <p:spPr bwMode="auto">
            <a:xfrm>
              <a:off x="8385749" y="4343048"/>
              <a:ext cx="0" cy="62516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9" name="Straight Connector 198"/>
            <p:cNvCxnSpPr/>
            <p:nvPr/>
          </p:nvCxnSpPr>
          <p:spPr bwMode="auto">
            <a:xfrm flipH="1">
              <a:off x="7385971" y="3746084"/>
              <a:ext cx="821192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200" name="Group 199"/>
            <p:cNvGrpSpPr/>
            <p:nvPr/>
          </p:nvGrpSpPr>
          <p:grpSpPr>
            <a:xfrm>
              <a:off x="7096085" y="3584703"/>
              <a:ext cx="385257" cy="831196"/>
              <a:chOff x="5887141" y="2733541"/>
              <a:chExt cx="1484896" cy="1807842"/>
            </a:xfrm>
          </p:grpSpPr>
          <p:sp>
            <p:nvSpPr>
              <p:cNvPr id="221" name="TextBox 220"/>
              <p:cNvSpPr txBox="1"/>
              <p:nvPr/>
            </p:nvSpPr>
            <p:spPr>
              <a:xfrm>
                <a:off x="5887141" y="2733541"/>
                <a:ext cx="1484896" cy="736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Consolas" panose="020B0609020204030204" pitchFamily="49" charset="0"/>
                  </a:rPr>
                  <a:t>A</a:t>
                </a: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5889731" y="3805032"/>
                <a:ext cx="1476127" cy="736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Consolas" panose="020B0609020204030204" pitchFamily="49" charset="0"/>
                  </a:rPr>
                  <a:t>B</a:t>
                </a:r>
              </a:p>
            </p:txBody>
          </p:sp>
        </p:grpSp>
        <p:cxnSp>
          <p:nvCxnSpPr>
            <p:cNvPr id="201" name="Straight Connector 200"/>
            <p:cNvCxnSpPr/>
            <p:nvPr/>
          </p:nvCxnSpPr>
          <p:spPr bwMode="auto">
            <a:xfrm flipV="1">
              <a:off x="7759277" y="3746084"/>
              <a:ext cx="0" cy="1485375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02" name="Straight Connector 201"/>
            <p:cNvCxnSpPr/>
            <p:nvPr/>
          </p:nvCxnSpPr>
          <p:spPr bwMode="auto">
            <a:xfrm flipV="1">
              <a:off x="8114680" y="4256376"/>
              <a:ext cx="0" cy="973775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03" name="Straight Connector 202"/>
            <p:cNvCxnSpPr/>
            <p:nvPr/>
          </p:nvCxnSpPr>
          <p:spPr bwMode="auto">
            <a:xfrm>
              <a:off x="8273559" y="3657967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04" name="Straight Connector 203"/>
            <p:cNvCxnSpPr/>
            <p:nvPr/>
          </p:nvCxnSpPr>
          <p:spPr bwMode="auto">
            <a:xfrm>
              <a:off x="7977442" y="5144356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05" name="Straight Connector 204"/>
            <p:cNvCxnSpPr/>
            <p:nvPr/>
          </p:nvCxnSpPr>
          <p:spPr bwMode="auto">
            <a:xfrm>
              <a:off x="7977442" y="5144356"/>
              <a:ext cx="64550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06" name="Straight Connector 205"/>
            <p:cNvCxnSpPr/>
            <p:nvPr/>
          </p:nvCxnSpPr>
          <p:spPr bwMode="auto">
            <a:xfrm>
              <a:off x="7977442" y="5315945"/>
              <a:ext cx="64550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07" name="Straight Connector 206"/>
            <p:cNvCxnSpPr/>
            <p:nvPr/>
          </p:nvCxnSpPr>
          <p:spPr bwMode="auto">
            <a:xfrm>
              <a:off x="8041992" y="4972766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08" name="Straight Connector 207"/>
            <p:cNvCxnSpPr/>
            <p:nvPr/>
          </p:nvCxnSpPr>
          <p:spPr bwMode="auto">
            <a:xfrm>
              <a:off x="8041992" y="5315945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09" name="Straight Connector 208"/>
            <p:cNvCxnSpPr/>
            <p:nvPr/>
          </p:nvCxnSpPr>
          <p:spPr bwMode="auto">
            <a:xfrm rot="5400000">
              <a:off x="7845072" y="5144356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210" name="Oval 209"/>
            <p:cNvSpPr>
              <a:spLocks noChangeAspect="1"/>
            </p:cNvSpPr>
            <p:nvPr/>
          </p:nvSpPr>
          <p:spPr bwMode="auto">
            <a:xfrm>
              <a:off x="8209213" y="3711589"/>
              <a:ext cx="64346" cy="6434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+mj-lt"/>
                <a:cs typeface="Arial" pitchFamily="34" charset="0"/>
              </a:endParaRPr>
            </a:p>
          </p:txBody>
        </p:sp>
        <p:grpSp>
          <p:nvGrpSpPr>
            <p:cNvPr id="211" name="Group 210"/>
            <p:cNvGrpSpPr/>
            <p:nvPr/>
          </p:nvGrpSpPr>
          <p:grpSpPr>
            <a:xfrm>
              <a:off x="8114680" y="4972766"/>
              <a:ext cx="604907" cy="514769"/>
              <a:chOff x="7420421" y="3544048"/>
              <a:chExt cx="1327339" cy="1129551"/>
            </a:xfrm>
          </p:grpSpPr>
          <p:cxnSp>
            <p:nvCxnSpPr>
              <p:cNvPr id="214" name="Straight Connector 213"/>
              <p:cNvCxnSpPr/>
              <p:nvPr/>
            </p:nvCxnSpPr>
            <p:spPr bwMode="auto">
              <a:xfrm>
                <a:off x="8606118" y="3920565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15" name="Straight Connector 214"/>
              <p:cNvCxnSpPr/>
              <p:nvPr/>
            </p:nvCxnSpPr>
            <p:spPr bwMode="auto">
              <a:xfrm>
                <a:off x="8606118" y="3920565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16" name="Straight Connector 215"/>
              <p:cNvCxnSpPr/>
              <p:nvPr/>
            </p:nvCxnSpPr>
            <p:spPr bwMode="auto">
              <a:xfrm>
                <a:off x="8606118" y="4297082"/>
                <a:ext cx="14164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17" name="Straight Connector 216"/>
              <p:cNvCxnSpPr/>
              <p:nvPr/>
            </p:nvCxnSpPr>
            <p:spPr bwMode="auto">
              <a:xfrm>
                <a:off x="8747760" y="3544048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18" name="Straight Connector 217"/>
              <p:cNvCxnSpPr/>
              <p:nvPr/>
            </p:nvCxnSpPr>
            <p:spPr bwMode="auto">
              <a:xfrm>
                <a:off x="8747760" y="4297082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19" name="Straight Connector 218"/>
              <p:cNvCxnSpPr/>
              <p:nvPr/>
            </p:nvCxnSpPr>
            <p:spPr bwMode="auto">
              <a:xfrm flipH="1">
                <a:off x="7420421" y="4108825"/>
                <a:ext cx="108350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20" name="Straight Connector 219"/>
              <p:cNvCxnSpPr/>
              <p:nvPr/>
            </p:nvCxnSpPr>
            <p:spPr bwMode="auto">
              <a:xfrm>
                <a:off x="8503920" y="3920564"/>
                <a:ext cx="0" cy="3765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212" name="Oval 211"/>
            <p:cNvSpPr>
              <a:spLocks noChangeAspect="1"/>
            </p:cNvSpPr>
            <p:nvPr/>
          </p:nvSpPr>
          <p:spPr bwMode="auto">
            <a:xfrm>
              <a:off x="8209778" y="4224395"/>
              <a:ext cx="64346" cy="6434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>
                <a:latin typeface="+mj-lt"/>
                <a:cs typeface="Arial" pitchFamily="34" charset="0"/>
              </a:endParaRPr>
            </a:p>
          </p:txBody>
        </p:sp>
        <p:cxnSp>
          <p:nvCxnSpPr>
            <p:cNvPr id="213" name="Straight Connector 212"/>
            <p:cNvCxnSpPr/>
            <p:nvPr/>
          </p:nvCxnSpPr>
          <p:spPr bwMode="auto">
            <a:xfrm>
              <a:off x="7930867" y="5144355"/>
              <a:ext cx="0" cy="17159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228" name="TextBox 227"/>
          <p:cNvSpPr txBox="1"/>
          <p:nvPr/>
        </p:nvSpPr>
        <p:spPr>
          <a:xfrm>
            <a:off x="3492481" y="2931428"/>
            <a:ext cx="2813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4 MOSFET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8941020" y="2929796"/>
            <a:ext cx="2813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4 MOSFET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168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6851"/>
            <a:ext cx="10515600" cy="4487482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/>
              <a:t>Boolean operations can be combined into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6000" y="2498135"/>
            <a:ext cx="3591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F(</a:t>
            </a:r>
            <a:r>
              <a:rPr lang="en-US" sz="2400" dirty="0" err="1">
                <a:latin typeface="Consolas" panose="020B0609020204030204" pitchFamily="49" charset="0"/>
              </a:rPr>
              <a:t>x,y,z</a:t>
            </a:r>
            <a:r>
              <a:rPr lang="en-US" sz="2400" dirty="0">
                <a:latin typeface="Consolas" panose="020B0609020204030204" pitchFamily="49" charset="0"/>
              </a:rPr>
              <a:t>) = x + !y*z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887278" y="3093382"/>
            <a:ext cx="424236" cy="406400"/>
            <a:chOff x="1607464" y="2009795"/>
            <a:chExt cx="720577" cy="690282"/>
          </a:xfrm>
        </p:grpSpPr>
        <p:sp>
          <p:nvSpPr>
            <p:cNvPr id="9" name="Isosceles Triangle 8"/>
            <p:cNvSpPr/>
            <p:nvPr/>
          </p:nvSpPr>
          <p:spPr bwMode="auto">
            <a:xfrm rot="5400000">
              <a:off x="1559859" y="2057400"/>
              <a:ext cx="690282" cy="595071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193570" y="2287699"/>
              <a:ext cx="134471" cy="134471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1" name="Flowchart: Delay 10"/>
          <p:cNvSpPr/>
          <p:nvPr/>
        </p:nvSpPr>
        <p:spPr bwMode="auto">
          <a:xfrm>
            <a:off x="6665872" y="3097192"/>
            <a:ext cx="663742" cy="812800"/>
          </a:xfrm>
          <a:custGeom>
            <a:avLst/>
            <a:gdLst>
              <a:gd name="connsiteX0" fmla="*/ 0 w 658964"/>
              <a:gd name="connsiteY0" fmla="*/ 0 h 812800"/>
              <a:gd name="connsiteX1" fmla="*/ 329482 w 658964"/>
              <a:gd name="connsiteY1" fmla="*/ 0 h 812800"/>
              <a:gd name="connsiteX2" fmla="*/ 658964 w 658964"/>
              <a:gd name="connsiteY2" fmla="*/ 406400 h 812800"/>
              <a:gd name="connsiteX3" fmla="*/ 329482 w 658964"/>
              <a:gd name="connsiteY3" fmla="*/ 812800 h 812800"/>
              <a:gd name="connsiteX4" fmla="*/ 0 w 658964"/>
              <a:gd name="connsiteY4" fmla="*/ 812800 h 812800"/>
              <a:gd name="connsiteX5" fmla="*/ 0 w 658964"/>
              <a:gd name="connsiteY5" fmla="*/ 0 h 812800"/>
              <a:gd name="connsiteX0" fmla="*/ 969 w 659933"/>
              <a:gd name="connsiteY0" fmla="*/ 0 h 812800"/>
              <a:gd name="connsiteX1" fmla="*/ 330451 w 659933"/>
              <a:gd name="connsiteY1" fmla="*/ 0 h 812800"/>
              <a:gd name="connsiteX2" fmla="*/ 659933 w 659933"/>
              <a:gd name="connsiteY2" fmla="*/ 406400 h 812800"/>
              <a:gd name="connsiteX3" fmla="*/ 330451 w 659933"/>
              <a:gd name="connsiteY3" fmla="*/ 812800 h 812800"/>
              <a:gd name="connsiteX4" fmla="*/ 969 w 659933"/>
              <a:gd name="connsiteY4" fmla="*/ 812800 h 812800"/>
              <a:gd name="connsiteX5" fmla="*/ 0 w 659933"/>
              <a:gd name="connsiteY5" fmla="*/ 199987 h 812800"/>
              <a:gd name="connsiteX6" fmla="*/ 969 w 659933"/>
              <a:gd name="connsiteY6" fmla="*/ 0 h 812800"/>
              <a:gd name="connsiteX0" fmla="*/ 4778 w 663742"/>
              <a:gd name="connsiteY0" fmla="*/ 0 h 812800"/>
              <a:gd name="connsiteX1" fmla="*/ 334260 w 663742"/>
              <a:gd name="connsiteY1" fmla="*/ 0 h 812800"/>
              <a:gd name="connsiteX2" fmla="*/ 663742 w 663742"/>
              <a:gd name="connsiteY2" fmla="*/ 406400 h 812800"/>
              <a:gd name="connsiteX3" fmla="*/ 334260 w 663742"/>
              <a:gd name="connsiteY3" fmla="*/ 812800 h 812800"/>
              <a:gd name="connsiteX4" fmla="*/ 4778 w 663742"/>
              <a:gd name="connsiteY4" fmla="*/ 812800 h 812800"/>
              <a:gd name="connsiteX5" fmla="*/ 0 w 663742"/>
              <a:gd name="connsiteY5" fmla="*/ 653377 h 812800"/>
              <a:gd name="connsiteX6" fmla="*/ 3809 w 663742"/>
              <a:gd name="connsiteY6" fmla="*/ 199987 h 812800"/>
              <a:gd name="connsiteX7" fmla="*/ 4778 w 663742"/>
              <a:gd name="connsiteY7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742" h="812800">
                <a:moveTo>
                  <a:pt x="4778" y="0"/>
                </a:moveTo>
                <a:lnTo>
                  <a:pt x="334260" y="0"/>
                </a:lnTo>
                <a:cubicBezTo>
                  <a:pt x="516228" y="0"/>
                  <a:pt x="663742" y="181951"/>
                  <a:pt x="663742" y="406400"/>
                </a:cubicBezTo>
                <a:cubicBezTo>
                  <a:pt x="663742" y="630849"/>
                  <a:pt x="516228" y="812800"/>
                  <a:pt x="334260" y="812800"/>
                </a:cubicBezTo>
                <a:lnTo>
                  <a:pt x="4778" y="812800"/>
                </a:lnTo>
                <a:lnTo>
                  <a:pt x="0" y="653377"/>
                </a:lnTo>
                <a:cubicBezTo>
                  <a:pt x="1270" y="502247"/>
                  <a:pt x="2539" y="351117"/>
                  <a:pt x="3809" y="199987"/>
                </a:cubicBezTo>
                <a:lnTo>
                  <a:pt x="477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Flowchart: Delay 18"/>
          <p:cNvSpPr/>
          <p:nvPr/>
        </p:nvSpPr>
        <p:spPr bwMode="auto">
          <a:xfrm flipH="1">
            <a:off x="7918133" y="2478925"/>
            <a:ext cx="632999" cy="8204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3276 w 10041"/>
              <a:gd name="connsiteY0" fmla="*/ 0 h 10023"/>
              <a:gd name="connsiteX1" fmla="*/ 10041 w 10041"/>
              <a:gd name="connsiteY1" fmla="*/ 23 h 10023"/>
              <a:gd name="connsiteX2" fmla="*/ 8374 w 10041"/>
              <a:gd name="connsiteY2" fmla="*/ 5023 h 10023"/>
              <a:gd name="connsiteX3" fmla="*/ 10041 w 10041"/>
              <a:gd name="connsiteY3" fmla="*/ 10023 h 10023"/>
              <a:gd name="connsiteX4" fmla="*/ 1708 w 10041"/>
              <a:gd name="connsiteY4" fmla="*/ 10023 h 10023"/>
              <a:gd name="connsiteX5" fmla="*/ 41 w 10041"/>
              <a:gd name="connsiteY5" fmla="*/ 5023 h 10023"/>
              <a:gd name="connsiteX6" fmla="*/ 3276 w 10041"/>
              <a:gd name="connsiteY6" fmla="*/ 0 h 10023"/>
              <a:gd name="connsiteX0" fmla="*/ 3237 w 10002"/>
              <a:gd name="connsiteY0" fmla="*/ 0 h 10070"/>
              <a:gd name="connsiteX1" fmla="*/ 10002 w 10002"/>
              <a:gd name="connsiteY1" fmla="*/ 23 h 10070"/>
              <a:gd name="connsiteX2" fmla="*/ 8335 w 10002"/>
              <a:gd name="connsiteY2" fmla="*/ 5023 h 10070"/>
              <a:gd name="connsiteX3" fmla="*/ 10002 w 10002"/>
              <a:gd name="connsiteY3" fmla="*/ 10023 h 10070"/>
              <a:gd name="connsiteX4" fmla="*/ 3656 w 10002"/>
              <a:gd name="connsiteY4" fmla="*/ 10070 h 10070"/>
              <a:gd name="connsiteX5" fmla="*/ 2 w 10002"/>
              <a:gd name="connsiteY5" fmla="*/ 5023 h 10070"/>
              <a:gd name="connsiteX6" fmla="*/ 3237 w 10002"/>
              <a:gd name="connsiteY6" fmla="*/ 0 h 10070"/>
              <a:gd name="connsiteX0" fmla="*/ 3237 w 10002"/>
              <a:gd name="connsiteY0" fmla="*/ 0 h 10070"/>
              <a:gd name="connsiteX1" fmla="*/ 10002 w 10002"/>
              <a:gd name="connsiteY1" fmla="*/ 23 h 10070"/>
              <a:gd name="connsiteX2" fmla="*/ 7439 w 10002"/>
              <a:gd name="connsiteY2" fmla="*/ 5023 h 10070"/>
              <a:gd name="connsiteX3" fmla="*/ 10002 w 10002"/>
              <a:gd name="connsiteY3" fmla="*/ 10023 h 10070"/>
              <a:gd name="connsiteX4" fmla="*/ 3656 w 10002"/>
              <a:gd name="connsiteY4" fmla="*/ 10070 h 10070"/>
              <a:gd name="connsiteX5" fmla="*/ 2 w 10002"/>
              <a:gd name="connsiteY5" fmla="*/ 5023 h 10070"/>
              <a:gd name="connsiteX6" fmla="*/ 3237 w 10002"/>
              <a:gd name="connsiteY6" fmla="*/ 0 h 10070"/>
              <a:gd name="connsiteX0" fmla="*/ 2761 w 9526"/>
              <a:gd name="connsiteY0" fmla="*/ 0 h 10070"/>
              <a:gd name="connsiteX1" fmla="*/ 9526 w 9526"/>
              <a:gd name="connsiteY1" fmla="*/ 23 h 10070"/>
              <a:gd name="connsiteX2" fmla="*/ 6963 w 9526"/>
              <a:gd name="connsiteY2" fmla="*/ 5023 h 10070"/>
              <a:gd name="connsiteX3" fmla="*/ 9526 w 9526"/>
              <a:gd name="connsiteY3" fmla="*/ 10023 h 10070"/>
              <a:gd name="connsiteX4" fmla="*/ 3180 w 9526"/>
              <a:gd name="connsiteY4" fmla="*/ 10070 h 10070"/>
              <a:gd name="connsiteX5" fmla="*/ 2 w 9526"/>
              <a:gd name="connsiteY5" fmla="*/ 5023 h 10070"/>
              <a:gd name="connsiteX6" fmla="*/ 2761 w 9526"/>
              <a:gd name="connsiteY6" fmla="*/ 0 h 10070"/>
              <a:gd name="connsiteX0" fmla="*/ 2898 w 10000"/>
              <a:gd name="connsiteY0" fmla="*/ 0 h 10000"/>
              <a:gd name="connsiteX1" fmla="*/ 10000 w 10000"/>
              <a:gd name="connsiteY1" fmla="*/ 23 h 10000"/>
              <a:gd name="connsiteX2" fmla="*/ 7309 w 10000"/>
              <a:gd name="connsiteY2" fmla="*/ 4988 h 10000"/>
              <a:gd name="connsiteX3" fmla="*/ 10000 w 10000"/>
              <a:gd name="connsiteY3" fmla="*/ 9953 h 10000"/>
              <a:gd name="connsiteX4" fmla="*/ 3338 w 10000"/>
              <a:gd name="connsiteY4" fmla="*/ 10000 h 10000"/>
              <a:gd name="connsiteX5" fmla="*/ 2 w 10000"/>
              <a:gd name="connsiteY5" fmla="*/ 4988 h 10000"/>
              <a:gd name="connsiteX6" fmla="*/ 2898 w 10000"/>
              <a:gd name="connsiteY6" fmla="*/ 0 h 10000"/>
              <a:gd name="connsiteX0" fmla="*/ 4522 w 10008"/>
              <a:gd name="connsiteY0" fmla="*/ 0 h 10000"/>
              <a:gd name="connsiteX1" fmla="*/ 10008 w 10008"/>
              <a:gd name="connsiteY1" fmla="*/ 23 h 10000"/>
              <a:gd name="connsiteX2" fmla="*/ 7317 w 10008"/>
              <a:gd name="connsiteY2" fmla="*/ 4988 h 10000"/>
              <a:gd name="connsiteX3" fmla="*/ 10008 w 10008"/>
              <a:gd name="connsiteY3" fmla="*/ 9953 h 10000"/>
              <a:gd name="connsiteX4" fmla="*/ 3346 w 10008"/>
              <a:gd name="connsiteY4" fmla="*/ 10000 h 10000"/>
              <a:gd name="connsiteX5" fmla="*/ 10 w 10008"/>
              <a:gd name="connsiteY5" fmla="*/ 4988 h 10000"/>
              <a:gd name="connsiteX6" fmla="*/ 4522 w 10008"/>
              <a:gd name="connsiteY6" fmla="*/ 0 h 10000"/>
              <a:gd name="connsiteX0" fmla="*/ 4518 w 10004"/>
              <a:gd name="connsiteY0" fmla="*/ 0 h 10000"/>
              <a:gd name="connsiteX1" fmla="*/ 10004 w 10004"/>
              <a:gd name="connsiteY1" fmla="*/ 23 h 10000"/>
              <a:gd name="connsiteX2" fmla="*/ 7313 w 10004"/>
              <a:gd name="connsiteY2" fmla="*/ 4988 h 10000"/>
              <a:gd name="connsiteX3" fmla="*/ 10004 w 10004"/>
              <a:gd name="connsiteY3" fmla="*/ 9953 h 10000"/>
              <a:gd name="connsiteX4" fmla="*/ 5516 w 10004"/>
              <a:gd name="connsiteY4" fmla="*/ 10000 h 10000"/>
              <a:gd name="connsiteX5" fmla="*/ 6 w 10004"/>
              <a:gd name="connsiteY5" fmla="*/ 4988 h 10000"/>
              <a:gd name="connsiteX6" fmla="*/ 4518 w 10004"/>
              <a:gd name="connsiteY6" fmla="*/ 0 h 10000"/>
              <a:gd name="connsiteX0" fmla="*/ 4530 w 10016"/>
              <a:gd name="connsiteY0" fmla="*/ 0 h 10047"/>
              <a:gd name="connsiteX1" fmla="*/ 10016 w 10016"/>
              <a:gd name="connsiteY1" fmla="*/ 23 h 10047"/>
              <a:gd name="connsiteX2" fmla="*/ 7325 w 10016"/>
              <a:gd name="connsiteY2" fmla="*/ 4988 h 10047"/>
              <a:gd name="connsiteX3" fmla="*/ 10016 w 10016"/>
              <a:gd name="connsiteY3" fmla="*/ 9953 h 10047"/>
              <a:gd name="connsiteX4" fmla="*/ 6439 w 10016"/>
              <a:gd name="connsiteY4" fmla="*/ 10047 h 10047"/>
              <a:gd name="connsiteX5" fmla="*/ 18 w 10016"/>
              <a:gd name="connsiteY5" fmla="*/ 4988 h 10047"/>
              <a:gd name="connsiteX6" fmla="*/ 4530 w 10016"/>
              <a:gd name="connsiteY6" fmla="*/ 0 h 10047"/>
              <a:gd name="connsiteX0" fmla="*/ 5602 w 10001"/>
              <a:gd name="connsiteY0" fmla="*/ 0 h 10024"/>
              <a:gd name="connsiteX1" fmla="*/ 10001 w 10001"/>
              <a:gd name="connsiteY1" fmla="*/ 0 h 10024"/>
              <a:gd name="connsiteX2" fmla="*/ 7310 w 10001"/>
              <a:gd name="connsiteY2" fmla="*/ 4965 h 10024"/>
              <a:gd name="connsiteX3" fmla="*/ 10001 w 10001"/>
              <a:gd name="connsiteY3" fmla="*/ 9930 h 10024"/>
              <a:gd name="connsiteX4" fmla="*/ 6424 w 10001"/>
              <a:gd name="connsiteY4" fmla="*/ 10024 h 10024"/>
              <a:gd name="connsiteX5" fmla="*/ 3 w 10001"/>
              <a:gd name="connsiteY5" fmla="*/ 4965 h 10024"/>
              <a:gd name="connsiteX6" fmla="*/ 5602 w 10001"/>
              <a:gd name="connsiteY6" fmla="*/ 0 h 10024"/>
              <a:gd name="connsiteX0" fmla="*/ 6158 w 9999"/>
              <a:gd name="connsiteY0" fmla="*/ 0 h 10024"/>
              <a:gd name="connsiteX1" fmla="*/ 9999 w 9999"/>
              <a:gd name="connsiteY1" fmla="*/ 0 h 10024"/>
              <a:gd name="connsiteX2" fmla="*/ 7308 w 9999"/>
              <a:gd name="connsiteY2" fmla="*/ 4965 h 10024"/>
              <a:gd name="connsiteX3" fmla="*/ 9999 w 9999"/>
              <a:gd name="connsiteY3" fmla="*/ 9930 h 10024"/>
              <a:gd name="connsiteX4" fmla="*/ 6422 w 9999"/>
              <a:gd name="connsiteY4" fmla="*/ 10024 h 10024"/>
              <a:gd name="connsiteX5" fmla="*/ 1 w 9999"/>
              <a:gd name="connsiteY5" fmla="*/ 4965 h 10024"/>
              <a:gd name="connsiteX6" fmla="*/ 6158 w 9999"/>
              <a:gd name="connsiteY6" fmla="*/ 0 h 10024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6159 w 10000"/>
              <a:gd name="connsiteY0" fmla="*/ 0 h 10000"/>
              <a:gd name="connsiteX1" fmla="*/ 10000 w 10000"/>
              <a:gd name="connsiteY1" fmla="*/ 0 h 10000"/>
              <a:gd name="connsiteX2" fmla="*/ 7309 w 10000"/>
              <a:gd name="connsiteY2" fmla="*/ 4953 h 10000"/>
              <a:gd name="connsiteX3" fmla="*/ 10000 w 10000"/>
              <a:gd name="connsiteY3" fmla="*/ 9906 h 10000"/>
              <a:gd name="connsiteX4" fmla="*/ 6423 w 10000"/>
              <a:gd name="connsiteY4" fmla="*/ 10000 h 10000"/>
              <a:gd name="connsiteX5" fmla="*/ 1 w 10000"/>
              <a:gd name="connsiteY5" fmla="*/ 4953 h 10000"/>
              <a:gd name="connsiteX6" fmla="*/ 6159 w 10000"/>
              <a:gd name="connsiteY6" fmla="*/ 0 h 10000"/>
              <a:gd name="connsiteX0" fmla="*/ 5924 w 9765"/>
              <a:gd name="connsiteY0" fmla="*/ 0 h 10000"/>
              <a:gd name="connsiteX1" fmla="*/ 9765 w 9765"/>
              <a:gd name="connsiteY1" fmla="*/ 0 h 10000"/>
              <a:gd name="connsiteX2" fmla="*/ 7074 w 9765"/>
              <a:gd name="connsiteY2" fmla="*/ 4953 h 10000"/>
              <a:gd name="connsiteX3" fmla="*/ 9765 w 9765"/>
              <a:gd name="connsiteY3" fmla="*/ 9906 h 10000"/>
              <a:gd name="connsiteX4" fmla="*/ 6188 w 9765"/>
              <a:gd name="connsiteY4" fmla="*/ 10000 h 10000"/>
              <a:gd name="connsiteX5" fmla="*/ 1 w 9765"/>
              <a:gd name="connsiteY5" fmla="*/ 4953 h 10000"/>
              <a:gd name="connsiteX6" fmla="*/ 5924 w 9765"/>
              <a:gd name="connsiteY6" fmla="*/ 0 h 10000"/>
              <a:gd name="connsiteX0" fmla="*/ 6067 w 10039"/>
              <a:gd name="connsiteY0" fmla="*/ 0 h 10000"/>
              <a:gd name="connsiteX1" fmla="*/ 10000 w 10039"/>
              <a:gd name="connsiteY1" fmla="*/ 0 h 10000"/>
              <a:gd name="connsiteX2" fmla="*/ 8034 w 10039"/>
              <a:gd name="connsiteY2" fmla="*/ 1970 h 10000"/>
              <a:gd name="connsiteX3" fmla="*/ 7244 w 10039"/>
              <a:gd name="connsiteY3" fmla="*/ 4953 h 10000"/>
              <a:gd name="connsiteX4" fmla="*/ 10000 w 10039"/>
              <a:gd name="connsiteY4" fmla="*/ 9906 h 10000"/>
              <a:gd name="connsiteX5" fmla="*/ 6337 w 10039"/>
              <a:gd name="connsiteY5" fmla="*/ 10000 h 10000"/>
              <a:gd name="connsiteX6" fmla="*/ 1 w 10039"/>
              <a:gd name="connsiteY6" fmla="*/ 4953 h 10000"/>
              <a:gd name="connsiteX7" fmla="*/ 6067 w 10039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034 w 10000"/>
              <a:gd name="connsiteY2" fmla="*/ 1970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10000 w 10000"/>
              <a:gd name="connsiteY4" fmla="*/ 9906 h 10000"/>
              <a:gd name="connsiteX5" fmla="*/ 6337 w 10000"/>
              <a:gd name="connsiteY5" fmla="*/ 10000 h 10000"/>
              <a:gd name="connsiteX6" fmla="*/ 1 w 10000"/>
              <a:gd name="connsiteY6" fmla="*/ 4953 h 10000"/>
              <a:gd name="connsiteX7" fmla="*/ 6067 w 10000"/>
              <a:gd name="connsiteY7" fmla="*/ 0 h 10000"/>
              <a:gd name="connsiteX0" fmla="*/ 6067 w 10064"/>
              <a:gd name="connsiteY0" fmla="*/ 0 h 10000"/>
              <a:gd name="connsiteX1" fmla="*/ 10000 w 10064"/>
              <a:gd name="connsiteY1" fmla="*/ 0 h 10000"/>
              <a:gd name="connsiteX2" fmla="*/ 7914 w 10064"/>
              <a:gd name="connsiteY2" fmla="*/ 2179 h 10000"/>
              <a:gd name="connsiteX3" fmla="*/ 7244 w 10064"/>
              <a:gd name="connsiteY3" fmla="*/ 4953 h 10000"/>
              <a:gd name="connsiteX4" fmla="*/ 8566 w 10064"/>
              <a:gd name="connsiteY4" fmla="*/ 8000 h 10000"/>
              <a:gd name="connsiteX5" fmla="*/ 10000 w 10064"/>
              <a:gd name="connsiteY5" fmla="*/ 9906 h 10000"/>
              <a:gd name="connsiteX6" fmla="*/ 6337 w 10064"/>
              <a:gd name="connsiteY6" fmla="*/ 10000 h 10000"/>
              <a:gd name="connsiteX7" fmla="*/ 1 w 10064"/>
              <a:gd name="connsiteY7" fmla="*/ 4953 h 10000"/>
              <a:gd name="connsiteX8" fmla="*/ 6067 w 10064"/>
              <a:gd name="connsiteY8" fmla="*/ 0 h 10000"/>
              <a:gd name="connsiteX0" fmla="*/ 6067 w 10055"/>
              <a:gd name="connsiteY0" fmla="*/ 0 h 10000"/>
              <a:gd name="connsiteX1" fmla="*/ 10000 w 10055"/>
              <a:gd name="connsiteY1" fmla="*/ 0 h 10000"/>
              <a:gd name="connsiteX2" fmla="*/ 7914 w 10055"/>
              <a:gd name="connsiteY2" fmla="*/ 2179 h 10000"/>
              <a:gd name="connsiteX3" fmla="*/ 7244 w 10055"/>
              <a:gd name="connsiteY3" fmla="*/ 4953 h 10000"/>
              <a:gd name="connsiteX4" fmla="*/ 8566 w 10055"/>
              <a:gd name="connsiteY4" fmla="*/ 8000 h 10000"/>
              <a:gd name="connsiteX5" fmla="*/ 10000 w 10055"/>
              <a:gd name="connsiteY5" fmla="*/ 9906 h 10000"/>
              <a:gd name="connsiteX6" fmla="*/ 6337 w 10055"/>
              <a:gd name="connsiteY6" fmla="*/ 10000 h 10000"/>
              <a:gd name="connsiteX7" fmla="*/ 1 w 10055"/>
              <a:gd name="connsiteY7" fmla="*/ 4953 h 10000"/>
              <a:gd name="connsiteX8" fmla="*/ 6067 w 10055"/>
              <a:gd name="connsiteY8" fmla="*/ 0 h 10000"/>
              <a:gd name="connsiteX0" fmla="*/ 6067 w 10055"/>
              <a:gd name="connsiteY0" fmla="*/ 0 h 10000"/>
              <a:gd name="connsiteX1" fmla="*/ 10000 w 10055"/>
              <a:gd name="connsiteY1" fmla="*/ 0 h 10000"/>
              <a:gd name="connsiteX2" fmla="*/ 7914 w 10055"/>
              <a:gd name="connsiteY2" fmla="*/ 2179 h 10000"/>
              <a:gd name="connsiteX3" fmla="*/ 7244 w 10055"/>
              <a:gd name="connsiteY3" fmla="*/ 4953 h 10000"/>
              <a:gd name="connsiteX4" fmla="*/ 8566 w 10055"/>
              <a:gd name="connsiteY4" fmla="*/ 8000 h 10000"/>
              <a:gd name="connsiteX5" fmla="*/ 10000 w 10055"/>
              <a:gd name="connsiteY5" fmla="*/ 9906 h 10000"/>
              <a:gd name="connsiteX6" fmla="*/ 6337 w 10055"/>
              <a:gd name="connsiteY6" fmla="*/ 10000 h 10000"/>
              <a:gd name="connsiteX7" fmla="*/ 1 w 10055"/>
              <a:gd name="connsiteY7" fmla="*/ 4953 h 10000"/>
              <a:gd name="connsiteX8" fmla="*/ 6067 w 10055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44 w 10000"/>
              <a:gd name="connsiteY3" fmla="*/ 4953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7914 w 10000"/>
              <a:gd name="connsiteY2" fmla="*/ 2179 h 10000"/>
              <a:gd name="connsiteX3" fmla="*/ 7214 w 10000"/>
              <a:gd name="connsiteY3" fmla="*/ 4837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125 w 10000"/>
              <a:gd name="connsiteY2" fmla="*/ 2063 h 10000"/>
              <a:gd name="connsiteX3" fmla="*/ 7214 w 10000"/>
              <a:gd name="connsiteY3" fmla="*/ 4837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  <a:gd name="connsiteX0" fmla="*/ 6067 w 10000"/>
              <a:gd name="connsiteY0" fmla="*/ 0 h 10000"/>
              <a:gd name="connsiteX1" fmla="*/ 10000 w 10000"/>
              <a:gd name="connsiteY1" fmla="*/ 0 h 10000"/>
              <a:gd name="connsiteX2" fmla="*/ 8125 w 10000"/>
              <a:gd name="connsiteY2" fmla="*/ 2063 h 10000"/>
              <a:gd name="connsiteX3" fmla="*/ 7214 w 10000"/>
              <a:gd name="connsiteY3" fmla="*/ 4837 h 10000"/>
              <a:gd name="connsiteX4" fmla="*/ 8566 w 10000"/>
              <a:gd name="connsiteY4" fmla="*/ 8000 h 10000"/>
              <a:gd name="connsiteX5" fmla="*/ 10000 w 10000"/>
              <a:gd name="connsiteY5" fmla="*/ 9906 h 10000"/>
              <a:gd name="connsiteX6" fmla="*/ 6337 w 10000"/>
              <a:gd name="connsiteY6" fmla="*/ 10000 h 10000"/>
              <a:gd name="connsiteX7" fmla="*/ 1 w 10000"/>
              <a:gd name="connsiteY7" fmla="*/ 4953 h 10000"/>
              <a:gd name="connsiteX8" fmla="*/ 6067 w 10000"/>
              <a:gd name="connsiteY8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000">
                <a:moveTo>
                  <a:pt x="6067" y="0"/>
                </a:moveTo>
                <a:lnTo>
                  <a:pt x="10000" y="0"/>
                </a:lnTo>
                <a:cubicBezTo>
                  <a:pt x="9586" y="448"/>
                  <a:pt x="8389" y="1731"/>
                  <a:pt x="8125" y="2063"/>
                </a:cubicBezTo>
                <a:cubicBezTo>
                  <a:pt x="7877" y="2448"/>
                  <a:pt x="7141" y="3848"/>
                  <a:pt x="7214" y="4837"/>
                </a:cubicBezTo>
                <a:cubicBezTo>
                  <a:pt x="7287" y="5826"/>
                  <a:pt x="8348" y="7639"/>
                  <a:pt x="8566" y="8000"/>
                </a:cubicBezTo>
                <a:cubicBezTo>
                  <a:pt x="8754" y="8315"/>
                  <a:pt x="9710" y="9480"/>
                  <a:pt x="10000" y="9906"/>
                </a:cubicBezTo>
                <a:lnTo>
                  <a:pt x="6337" y="10000"/>
                </a:lnTo>
                <a:cubicBezTo>
                  <a:pt x="2638" y="10046"/>
                  <a:pt x="46" y="6620"/>
                  <a:pt x="1" y="4953"/>
                </a:cubicBezTo>
                <a:cubicBezTo>
                  <a:pt x="-44" y="3286"/>
                  <a:pt x="1797" y="0"/>
                  <a:pt x="6067" y="0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9" name="Elbow Connector 18"/>
          <p:cNvCxnSpPr>
            <a:stCxn id="10" idx="6"/>
            <a:endCxn id="11" idx="6"/>
          </p:cNvCxnSpPr>
          <p:nvPr/>
        </p:nvCxnSpPr>
        <p:spPr bwMode="auto">
          <a:xfrm>
            <a:off x="6311515" y="3296583"/>
            <a:ext cx="358167" cy="59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cxnSp>
        <p:nvCxnSpPr>
          <p:cNvPr id="23" name="Elbow Connector 22"/>
          <p:cNvCxnSpPr>
            <a:stCxn id="11" idx="2"/>
            <a:endCxn id="15" idx="4"/>
          </p:cNvCxnSpPr>
          <p:nvPr/>
        </p:nvCxnSpPr>
        <p:spPr bwMode="auto">
          <a:xfrm flipV="1">
            <a:off x="7329614" y="3135286"/>
            <a:ext cx="679290" cy="368306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sp>
        <p:nvSpPr>
          <p:cNvPr id="24" name="Rectangle 23"/>
          <p:cNvSpPr/>
          <p:nvPr/>
        </p:nvSpPr>
        <p:spPr>
          <a:xfrm>
            <a:off x="5207022" y="2445808"/>
            <a:ext cx="325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cxnSp>
        <p:nvCxnSpPr>
          <p:cNvPr id="26" name="Elbow Connector 25"/>
          <p:cNvCxnSpPr>
            <a:stCxn id="15" idx="2"/>
            <a:endCxn id="24" idx="3"/>
          </p:cNvCxnSpPr>
          <p:nvPr/>
        </p:nvCxnSpPr>
        <p:spPr bwMode="auto">
          <a:xfrm flipH="1" flipV="1">
            <a:off x="5532753" y="2645863"/>
            <a:ext cx="2504067" cy="232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sp>
        <p:nvSpPr>
          <p:cNvPr id="28" name="Rectangle 27"/>
          <p:cNvSpPr/>
          <p:nvPr/>
        </p:nvSpPr>
        <p:spPr>
          <a:xfrm>
            <a:off x="5207022" y="3099973"/>
            <a:ext cx="325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cxnSp>
        <p:nvCxnSpPr>
          <p:cNvPr id="30" name="Straight Connector 29"/>
          <p:cNvCxnSpPr>
            <a:stCxn id="9" idx="3"/>
            <a:endCxn id="28" idx="3"/>
          </p:cNvCxnSpPr>
          <p:nvPr/>
        </p:nvCxnSpPr>
        <p:spPr bwMode="auto">
          <a:xfrm flipH="1">
            <a:off x="5532753" y="3296582"/>
            <a:ext cx="354527" cy="3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sp>
        <p:nvSpPr>
          <p:cNvPr id="32" name="Rectangle 31"/>
          <p:cNvSpPr/>
          <p:nvPr/>
        </p:nvSpPr>
        <p:spPr>
          <a:xfrm>
            <a:off x="5207022" y="3548284"/>
            <a:ext cx="325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z</a:t>
            </a:r>
          </a:p>
        </p:txBody>
      </p:sp>
      <p:cxnSp>
        <p:nvCxnSpPr>
          <p:cNvPr id="34" name="Straight Connector 33"/>
          <p:cNvCxnSpPr>
            <a:stCxn id="11" idx="5"/>
            <a:endCxn id="32" idx="3"/>
          </p:cNvCxnSpPr>
          <p:nvPr/>
        </p:nvCxnSpPr>
        <p:spPr bwMode="auto">
          <a:xfrm flipH="1" flipV="1">
            <a:off x="5532752" y="3748339"/>
            <a:ext cx="1133120" cy="223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cxnSp>
        <p:nvCxnSpPr>
          <p:cNvPr id="37" name="Straight Connector 36"/>
          <p:cNvCxnSpPr>
            <a:stCxn id="15" idx="7"/>
            <a:endCxn id="35" idx="1"/>
          </p:cNvCxnSpPr>
          <p:nvPr/>
        </p:nvCxnSpPr>
        <p:spPr bwMode="auto">
          <a:xfrm>
            <a:off x="8551068" y="2885294"/>
            <a:ext cx="339180" cy="38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oval" w="sm" len="sm"/>
            <a:tailEnd type="oval" w="sm" len="sm"/>
          </a:ln>
          <a:effectLst/>
        </p:spPr>
      </p:cxnSp>
      <p:sp>
        <p:nvSpPr>
          <p:cNvPr id="35" name="Rectangle 34"/>
          <p:cNvSpPr/>
          <p:nvPr/>
        </p:nvSpPr>
        <p:spPr>
          <a:xfrm>
            <a:off x="8890248" y="2689095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x + !y*z</a:t>
            </a:r>
          </a:p>
        </p:txBody>
      </p:sp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953603"/>
              </p:ext>
            </p:extLst>
          </p:nvPr>
        </p:nvGraphicFramePr>
        <p:xfrm>
          <a:off x="2409132" y="3191629"/>
          <a:ext cx="227255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4243075" y="3561413"/>
            <a:ext cx="3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52600" y="3932739"/>
            <a:ext cx="3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43075" y="4298867"/>
            <a:ext cx="3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43075" y="4667595"/>
            <a:ext cx="3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0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657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5" grpId="0" animBg="1"/>
      <p:bldP spid="24" grpId="0"/>
      <p:bldP spid="28" grpId="0"/>
      <p:bldP spid="32" grpId="0"/>
      <p:bldP spid="35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Combinational Circuits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6</a:t>
            </a:fld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71171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Combinational Circuits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1038" y="1690688"/>
            <a:ext cx="8228012" cy="795803"/>
          </a:xfrm>
        </p:spPr>
        <p:txBody>
          <a:bodyPr>
            <a:normAutofit fontScale="92500" lnSpcReduction="10000"/>
          </a:bodyPr>
          <a:lstStyle/>
          <a:p>
            <a:pPr marL="342900" indent="-342900"/>
            <a:r>
              <a:rPr lang="en-US" dirty="0"/>
              <a:t>If the output of a function is completely defined by the current input then the function is called </a:t>
            </a:r>
            <a:r>
              <a:rPr lang="en-US" i="1" dirty="0">
                <a:solidFill>
                  <a:schemeClr val="accent1"/>
                </a:solidFill>
              </a:rPr>
              <a:t>combinational </a:t>
            </a:r>
            <a:r>
              <a:rPr lang="en-US" dirty="0"/>
              <a:t>:</a:t>
            </a:r>
          </a:p>
          <a:p>
            <a:pPr marL="342900" indent="-342900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86264" y="2464527"/>
            <a:ext cx="3157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+mj-lt"/>
              </a:rPr>
              <a:t>Q</a:t>
            </a:r>
            <a:r>
              <a:rPr lang="en-US" sz="2000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 = F(</a:t>
            </a:r>
            <a:r>
              <a:rPr lang="en-US" sz="2800" dirty="0" err="1">
                <a:latin typeface="+mj-lt"/>
              </a:rPr>
              <a:t>x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y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z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…)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951119" y="3150600"/>
            <a:ext cx="8228012" cy="3163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A lot of things can be implemented using combinational circuits</a:t>
            </a:r>
          </a:p>
          <a:p>
            <a:pPr marL="757238" lvl="2" indent="-342900">
              <a:buFont typeface="Arial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e. g. adder, decoder, multiplexer…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68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Adder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9769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2246344" y="2764764"/>
            <a:ext cx="3418869" cy="1093694"/>
            <a:chOff x="1245030" y="4455457"/>
            <a:chExt cx="3418869" cy="1093694"/>
          </a:xfrm>
        </p:grpSpPr>
        <p:sp>
          <p:nvSpPr>
            <p:cNvPr id="52" name="Rectangle 51"/>
            <p:cNvSpPr/>
            <p:nvPr/>
          </p:nvSpPr>
          <p:spPr bwMode="auto">
            <a:xfrm>
              <a:off x="1999129" y="4455457"/>
              <a:ext cx="1290918" cy="109369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400" b="1" dirty="0">
                  <a:latin typeface="Consolas" panose="020B0609020204030204" pitchFamily="49" charset="0"/>
                  <a:cs typeface="Arial" pitchFamily="34" charset="0"/>
                </a:rPr>
                <a:t>half</a:t>
              </a:r>
              <a:r>
                <a:rPr lang="en-US" b="1" dirty="0">
                  <a:latin typeface="Consolas" panose="020B0609020204030204" pitchFamily="49" charset="0"/>
                  <a:cs typeface="Arial" pitchFamily="34" charset="0"/>
                </a:rPr>
                <a:t> </a:t>
              </a:r>
              <a:r>
                <a:rPr lang="en-US" sz="28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  <a:endParaRPr lang="en-US" sz="3200" b="1" dirty="0">
                <a:latin typeface="Consolas" panose="020B0609020204030204" pitchFamily="49" charset="0"/>
                <a:cs typeface="Arial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45030" y="5048474"/>
              <a:ext cx="3545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y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245030" y="4518212"/>
              <a:ext cx="3545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x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629642" y="4504015"/>
              <a:ext cx="6944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sum</a:t>
              </a:r>
            </a:p>
          </p:txBody>
        </p:sp>
        <p:cxnSp>
          <p:nvCxnSpPr>
            <p:cNvPr id="56" name="Straight Connector 55"/>
            <p:cNvCxnSpPr>
              <a:stCxn id="54" idx="3"/>
            </p:cNvCxnSpPr>
            <p:nvPr/>
          </p:nvCxnSpPr>
          <p:spPr bwMode="auto">
            <a:xfrm flipV="1">
              <a:off x="1599614" y="4749044"/>
              <a:ext cx="399515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57" name="Straight Connector 56"/>
            <p:cNvCxnSpPr>
              <a:stCxn id="53" idx="3"/>
            </p:cNvCxnSpPr>
            <p:nvPr/>
          </p:nvCxnSpPr>
          <p:spPr bwMode="auto">
            <a:xfrm flipV="1">
              <a:off x="1599614" y="5279306"/>
              <a:ext cx="399515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3291512" y="4733655"/>
              <a:ext cx="33959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59" name="Rectangle 58"/>
            <p:cNvSpPr/>
            <p:nvPr/>
          </p:nvSpPr>
          <p:spPr>
            <a:xfrm>
              <a:off x="3629642" y="5041897"/>
              <a:ext cx="103425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carry</a:t>
              </a: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 flipH="1">
              <a:off x="3291512" y="5271537"/>
              <a:ext cx="33959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adder scheme</a:t>
            </a:r>
          </a:p>
        </p:txBody>
      </p:sp>
      <p:sp>
        <p:nvSpPr>
          <p:cNvPr id="49" name="Content Placeholder 2"/>
          <p:cNvSpPr>
            <a:spLocks noGrp="1"/>
          </p:cNvSpPr>
          <p:nvPr>
            <p:ph idx="1"/>
          </p:nvPr>
        </p:nvSpPr>
        <p:spPr>
          <a:xfrm>
            <a:off x="729383" y="1378174"/>
            <a:ext cx="8228012" cy="795803"/>
          </a:xfrm>
        </p:spPr>
        <p:txBody>
          <a:bodyPr>
            <a:normAutofit lnSpcReduction="10000"/>
          </a:bodyPr>
          <a:lstStyle/>
          <a:p>
            <a:pPr marL="342900" indent="-342900"/>
            <a:r>
              <a:rPr lang="en-US" dirty="0"/>
              <a:t>It is an adder</a:t>
            </a:r>
            <a:r>
              <a:rPr lang="en-US" dirty="0">
                <a:solidFill>
                  <a:schemeClr val="bg1"/>
                </a:solidFill>
              </a:rPr>
              <a:t>, but it is not a full adder, because it does not have input carry</a:t>
            </a:r>
          </a:p>
          <a:p>
            <a:pPr marL="342900" indent="-342900"/>
            <a:endParaRPr lang="en-US" dirty="0"/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415633"/>
              </p:ext>
            </p:extLst>
          </p:nvPr>
        </p:nvGraphicFramePr>
        <p:xfrm>
          <a:off x="6850190" y="2060630"/>
          <a:ext cx="3312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/>
                        </a:rPr>
                        <a:t>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x*y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21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sum</a:t>
                      </a: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</a:rPr>
                        <a:t>carry</a:t>
                      </a: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3" name="Content Placeholder 2"/>
          <p:cNvSpPr txBox="1">
            <a:spLocks/>
          </p:cNvSpPr>
          <p:nvPr/>
        </p:nvSpPr>
        <p:spPr bwMode="auto">
          <a:xfrm>
            <a:off x="838200" y="1375258"/>
            <a:ext cx="10244137" cy="57647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sz="2800" b="1" dirty="0">
                <a:latin typeface="+mn-lt"/>
              </a:rPr>
              <a:t>It is an adder …but not a full adder</a:t>
            </a:r>
            <a:endParaRPr lang="en-US" sz="2600" b="1" dirty="0">
              <a:latin typeface="+mn-lt"/>
            </a:endParaRPr>
          </a:p>
          <a:p>
            <a:pPr marL="528638" lvl="1" indent="-342900"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No input carry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03703" y="4862311"/>
            <a:ext cx="3541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sum = </a:t>
            </a:r>
            <a:r>
              <a:rPr lang="en-US" sz="2000" dirty="0" err="1">
                <a:latin typeface="Consolas" panose="020B0609020204030204" pitchFamily="49" charset="0"/>
              </a:rPr>
              <a:t>x</a:t>
            </a:r>
            <a:r>
              <a:rPr lang="en-US" sz="2000" dirty="0" err="1">
                <a:latin typeface="Consolas" panose="020B0609020204030204" pitchFamily="49" charset="0"/>
                <a:sym typeface="Symbol"/>
              </a:rPr>
              <a:t>y</a:t>
            </a:r>
            <a:r>
              <a:rPr lang="en-US" sz="2000" dirty="0">
                <a:latin typeface="Consolas" panose="020B0609020204030204" pitchFamily="49" charset="0"/>
                <a:sym typeface="Symbol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= !x*y + x*!y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carry = x*y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465204" y="2431789"/>
            <a:ext cx="4649165" cy="229811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3196103" y="2736222"/>
            <a:ext cx="1195010" cy="1929157"/>
            <a:chOff x="2719916" y="2873056"/>
            <a:chExt cx="1437403" cy="2320463"/>
          </a:xfrm>
        </p:grpSpPr>
        <p:sp>
          <p:nvSpPr>
            <p:cNvPr id="62" name="Flowchart: Delay 10"/>
            <p:cNvSpPr/>
            <p:nvPr/>
          </p:nvSpPr>
          <p:spPr bwMode="auto">
            <a:xfrm rot="5400000">
              <a:off x="2794445" y="3708437"/>
              <a:ext cx="663742" cy="812800"/>
            </a:xfrm>
            <a:custGeom>
              <a:avLst/>
              <a:gdLst>
                <a:gd name="connsiteX0" fmla="*/ 0 w 658964"/>
                <a:gd name="connsiteY0" fmla="*/ 0 h 812800"/>
                <a:gd name="connsiteX1" fmla="*/ 329482 w 658964"/>
                <a:gd name="connsiteY1" fmla="*/ 0 h 812800"/>
                <a:gd name="connsiteX2" fmla="*/ 658964 w 658964"/>
                <a:gd name="connsiteY2" fmla="*/ 406400 h 812800"/>
                <a:gd name="connsiteX3" fmla="*/ 329482 w 658964"/>
                <a:gd name="connsiteY3" fmla="*/ 812800 h 812800"/>
                <a:gd name="connsiteX4" fmla="*/ 0 w 658964"/>
                <a:gd name="connsiteY4" fmla="*/ 812800 h 812800"/>
                <a:gd name="connsiteX5" fmla="*/ 0 w 658964"/>
                <a:gd name="connsiteY5" fmla="*/ 0 h 812800"/>
                <a:gd name="connsiteX0" fmla="*/ 969 w 659933"/>
                <a:gd name="connsiteY0" fmla="*/ 0 h 812800"/>
                <a:gd name="connsiteX1" fmla="*/ 330451 w 659933"/>
                <a:gd name="connsiteY1" fmla="*/ 0 h 812800"/>
                <a:gd name="connsiteX2" fmla="*/ 659933 w 659933"/>
                <a:gd name="connsiteY2" fmla="*/ 406400 h 812800"/>
                <a:gd name="connsiteX3" fmla="*/ 330451 w 659933"/>
                <a:gd name="connsiteY3" fmla="*/ 812800 h 812800"/>
                <a:gd name="connsiteX4" fmla="*/ 969 w 659933"/>
                <a:gd name="connsiteY4" fmla="*/ 812800 h 812800"/>
                <a:gd name="connsiteX5" fmla="*/ 0 w 659933"/>
                <a:gd name="connsiteY5" fmla="*/ 199987 h 812800"/>
                <a:gd name="connsiteX6" fmla="*/ 969 w 659933"/>
                <a:gd name="connsiteY6" fmla="*/ 0 h 812800"/>
                <a:gd name="connsiteX0" fmla="*/ 4778 w 663742"/>
                <a:gd name="connsiteY0" fmla="*/ 0 h 812800"/>
                <a:gd name="connsiteX1" fmla="*/ 334260 w 663742"/>
                <a:gd name="connsiteY1" fmla="*/ 0 h 812800"/>
                <a:gd name="connsiteX2" fmla="*/ 663742 w 663742"/>
                <a:gd name="connsiteY2" fmla="*/ 406400 h 812800"/>
                <a:gd name="connsiteX3" fmla="*/ 334260 w 663742"/>
                <a:gd name="connsiteY3" fmla="*/ 812800 h 812800"/>
                <a:gd name="connsiteX4" fmla="*/ 4778 w 663742"/>
                <a:gd name="connsiteY4" fmla="*/ 812800 h 812800"/>
                <a:gd name="connsiteX5" fmla="*/ 0 w 663742"/>
                <a:gd name="connsiteY5" fmla="*/ 653377 h 812800"/>
                <a:gd name="connsiteX6" fmla="*/ 3809 w 663742"/>
                <a:gd name="connsiteY6" fmla="*/ 199987 h 812800"/>
                <a:gd name="connsiteX7" fmla="*/ 4778 w 663742"/>
                <a:gd name="connsiteY7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3742" h="812800">
                  <a:moveTo>
                    <a:pt x="4778" y="0"/>
                  </a:moveTo>
                  <a:lnTo>
                    <a:pt x="334260" y="0"/>
                  </a:lnTo>
                  <a:cubicBezTo>
                    <a:pt x="516228" y="0"/>
                    <a:pt x="663742" y="181951"/>
                    <a:pt x="663742" y="406400"/>
                  </a:cubicBezTo>
                  <a:cubicBezTo>
                    <a:pt x="663742" y="630849"/>
                    <a:pt x="516228" y="812800"/>
                    <a:pt x="334260" y="812800"/>
                  </a:cubicBezTo>
                  <a:lnTo>
                    <a:pt x="4778" y="812800"/>
                  </a:lnTo>
                  <a:lnTo>
                    <a:pt x="0" y="653377"/>
                  </a:lnTo>
                  <a:cubicBezTo>
                    <a:pt x="1270" y="502247"/>
                    <a:pt x="2539" y="351117"/>
                    <a:pt x="3809" y="199987"/>
                  </a:cubicBezTo>
                  <a:lnTo>
                    <a:pt x="4778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 rot="5400000">
              <a:off x="2667373" y="3126171"/>
              <a:ext cx="910445" cy="404215"/>
              <a:chOff x="2036730" y="2873050"/>
              <a:chExt cx="2033015" cy="404215"/>
            </a:xfrm>
          </p:grpSpPr>
          <p:cxnSp>
            <p:nvCxnSpPr>
              <p:cNvPr id="74" name="Elbow Connector 25"/>
              <p:cNvCxnSpPr/>
              <p:nvPr/>
            </p:nvCxnSpPr>
            <p:spPr bwMode="auto">
              <a:xfrm rot="16200000" flipV="1">
                <a:off x="3053237" y="1856543"/>
                <a:ext cx="0" cy="2033014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</p:cxnSp>
          <p:cxnSp>
            <p:nvCxnSpPr>
              <p:cNvPr id="75" name="Straight Connector 74"/>
              <p:cNvCxnSpPr/>
              <p:nvPr/>
            </p:nvCxnSpPr>
            <p:spPr bwMode="auto">
              <a:xfrm rot="16200000" flipV="1">
                <a:off x="3504537" y="2712056"/>
                <a:ext cx="0" cy="113041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oval" w="med" len="med"/>
              </a:ln>
              <a:effectLst/>
            </p:spPr>
          </p:cxnSp>
        </p:grpSp>
        <p:sp>
          <p:nvSpPr>
            <p:cNvPr id="72" name="Rectangle 71"/>
            <p:cNvSpPr/>
            <p:nvPr/>
          </p:nvSpPr>
          <p:spPr>
            <a:xfrm>
              <a:off x="2913276" y="4638211"/>
              <a:ext cx="1244043" cy="5553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carry</a:t>
              </a:r>
              <a:endParaRPr lang="en-US" sz="1400" dirty="0">
                <a:latin typeface="Consolas" panose="020B0609020204030204" pitchFamily="49" charset="0"/>
              </a:endParaRPr>
            </a:p>
          </p:txBody>
        </p:sp>
        <p:cxnSp>
          <p:nvCxnSpPr>
            <p:cNvPr id="73" name="Straight Connector 72"/>
            <p:cNvCxnSpPr>
              <a:endCxn id="62" idx="2"/>
            </p:cNvCxnSpPr>
            <p:nvPr/>
          </p:nvCxnSpPr>
          <p:spPr bwMode="auto">
            <a:xfrm flipV="1">
              <a:off x="3126316" y="4446707"/>
              <a:ext cx="0" cy="310146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2575930" y="2509318"/>
            <a:ext cx="2987656" cy="791367"/>
            <a:chOff x="2575930" y="2067358"/>
            <a:chExt cx="2987656" cy="791367"/>
          </a:xfrm>
        </p:grpSpPr>
        <p:grpSp>
          <p:nvGrpSpPr>
            <p:cNvPr id="39" name="Group 38"/>
            <p:cNvGrpSpPr/>
            <p:nvPr/>
          </p:nvGrpSpPr>
          <p:grpSpPr>
            <a:xfrm>
              <a:off x="2575930" y="2067358"/>
              <a:ext cx="2331781" cy="791367"/>
              <a:chOff x="2123777" y="2596615"/>
              <a:chExt cx="2804752" cy="951886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128246" y="2596615"/>
                <a:ext cx="426507" cy="5553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latin typeface="Consolas" panose="020B0609020204030204" pitchFamily="49" charset="0"/>
                  </a:rPr>
                  <a:t>x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123777" y="2993193"/>
                <a:ext cx="426507" cy="5553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latin typeface="Consolas" panose="020B0609020204030204" pitchFamily="49" charset="0"/>
                  </a:rPr>
                  <a:t>y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3783510" y="2662878"/>
                <a:ext cx="799964" cy="820453"/>
                <a:chOff x="1973995" y="4803088"/>
                <a:chExt cx="799964" cy="820453"/>
              </a:xfrm>
            </p:grpSpPr>
            <p:sp>
              <p:nvSpPr>
                <p:cNvPr id="21" name="Flowchart: Delay 18"/>
                <p:cNvSpPr/>
                <p:nvPr/>
              </p:nvSpPr>
              <p:spPr bwMode="auto">
                <a:xfrm flipH="1">
                  <a:off x="2140960" y="4803088"/>
                  <a:ext cx="632999" cy="820453"/>
                </a:xfrm>
                <a:custGeom>
                  <a:avLst/>
                  <a:gdLst>
                    <a:gd name="connsiteX0" fmla="*/ 1667 w 10000"/>
                    <a:gd name="connsiteY0" fmla="*/ 0 h 10000"/>
                    <a:gd name="connsiteX1" fmla="*/ 10000 w 10000"/>
                    <a:gd name="connsiteY1" fmla="*/ 0 h 10000"/>
                    <a:gd name="connsiteX2" fmla="*/ 8333 w 10000"/>
                    <a:gd name="connsiteY2" fmla="*/ 5000 h 10000"/>
                    <a:gd name="connsiteX3" fmla="*/ 10000 w 10000"/>
                    <a:gd name="connsiteY3" fmla="*/ 10000 h 10000"/>
                    <a:gd name="connsiteX4" fmla="*/ 1667 w 10000"/>
                    <a:gd name="connsiteY4" fmla="*/ 10000 h 10000"/>
                    <a:gd name="connsiteX5" fmla="*/ 0 w 10000"/>
                    <a:gd name="connsiteY5" fmla="*/ 5000 h 10000"/>
                    <a:gd name="connsiteX6" fmla="*/ 1667 w 10000"/>
                    <a:gd name="connsiteY6" fmla="*/ 0 h 10000"/>
                    <a:gd name="connsiteX0" fmla="*/ 3276 w 10041"/>
                    <a:gd name="connsiteY0" fmla="*/ 0 h 10023"/>
                    <a:gd name="connsiteX1" fmla="*/ 10041 w 10041"/>
                    <a:gd name="connsiteY1" fmla="*/ 23 h 10023"/>
                    <a:gd name="connsiteX2" fmla="*/ 8374 w 10041"/>
                    <a:gd name="connsiteY2" fmla="*/ 5023 h 10023"/>
                    <a:gd name="connsiteX3" fmla="*/ 10041 w 10041"/>
                    <a:gd name="connsiteY3" fmla="*/ 10023 h 10023"/>
                    <a:gd name="connsiteX4" fmla="*/ 1708 w 10041"/>
                    <a:gd name="connsiteY4" fmla="*/ 10023 h 10023"/>
                    <a:gd name="connsiteX5" fmla="*/ 41 w 10041"/>
                    <a:gd name="connsiteY5" fmla="*/ 5023 h 10023"/>
                    <a:gd name="connsiteX6" fmla="*/ 3276 w 10041"/>
                    <a:gd name="connsiteY6" fmla="*/ 0 h 10023"/>
                    <a:gd name="connsiteX0" fmla="*/ 3237 w 10002"/>
                    <a:gd name="connsiteY0" fmla="*/ 0 h 10070"/>
                    <a:gd name="connsiteX1" fmla="*/ 10002 w 10002"/>
                    <a:gd name="connsiteY1" fmla="*/ 23 h 10070"/>
                    <a:gd name="connsiteX2" fmla="*/ 8335 w 10002"/>
                    <a:gd name="connsiteY2" fmla="*/ 5023 h 10070"/>
                    <a:gd name="connsiteX3" fmla="*/ 10002 w 10002"/>
                    <a:gd name="connsiteY3" fmla="*/ 10023 h 10070"/>
                    <a:gd name="connsiteX4" fmla="*/ 3656 w 10002"/>
                    <a:gd name="connsiteY4" fmla="*/ 10070 h 10070"/>
                    <a:gd name="connsiteX5" fmla="*/ 2 w 10002"/>
                    <a:gd name="connsiteY5" fmla="*/ 5023 h 10070"/>
                    <a:gd name="connsiteX6" fmla="*/ 3237 w 10002"/>
                    <a:gd name="connsiteY6" fmla="*/ 0 h 10070"/>
                    <a:gd name="connsiteX0" fmla="*/ 3237 w 10002"/>
                    <a:gd name="connsiteY0" fmla="*/ 0 h 10070"/>
                    <a:gd name="connsiteX1" fmla="*/ 10002 w 10002"/>
                    <a:gd name="connsiteY1" fmla="*/ 23 h 10070"/>
                    <a:gd name="connsiteX2" fmla="*/ 7439 w 10002"/>
                    <a:gd name="connsiteY2" fmla="*/ 5023 h 10070"/>
                    <a:gd name="connsiteX3" fmla="*/ 10002 w 10002"/>
                    <a:gd name="connsiteY3" fmla="*/ 10023 h 10070"/>
                    <a:gd name="connsiteX4" fmla="*/ 3656 w 10002"/>
                    <a:gd name="connsiteY4" fmla="*/ 10070 h 10070"/>
                    <a:gd name="connsiteX5" fmla="*/ 2 w 10002"/>
                    <a:gd name="connsiteY5" fmla="*/ 5023 h 10070"/>
                    <a:gd name="connsiteX6" fmla="*/ 3237 w 10002"/>
                    <a:gd name="connsiteY6" fmla="*/ 0 h 10070"/>
                    <a:gd name="connsiteX0" fmla="*/ 2761 w 9526"/>
                    <a:gd name="connsiteY0" fmla="*/ 0 h 10070"/>
                    <a:gd name="connsiteX1" fmla="*/ 9526 w 9526"/>
                    <a:gd name="connsiteY1" fmla="*/ 23 h 10070"/>
                    <a:gd name="connsiteX2" fmla="*/ 6963 w 9526"/>
                    <a:gd name="connsiteY2" fmla="*/ 5023 h 10070"/>
                    <a:gd name="connsiteX3" fmla="*/ 9526 w 9526"/>
                    <a:gd name="connsiteY3" fmla="*/ 10023 h 10070"/>
                    <a:gd name="connsiteX4" fmla="*/ 3180 w 9526"/>
                    <a:gd name="connsiteY4" fmla="*/ 10070 h 10070"/>
                    <a:gd name="connsiteX5" fmla="*/ 2 w 9526"/>
                    <a:gd name="connsiteY5" fmla="*/ 5023 h 10070"/>
                    <a:gd name="connsiteX6" fmla="*/ 2761 w 9526"/>
                    <a:gd name="connsiteY6" fmla="*/ 0 h 10070"/>
                    <a:gd name="connsiteX0" fmla="*/ 2898 w 10000"/>
                    <a:gd name="connsiteY0" fmla="*/ 0 h 10000"/>
                    <a:gd name="connsiteX1" fmla="*/ 10000 w 10000"/>
                    <a:gd name="connsiteY1" fmla="*/ 23 h 10000"/>
                    <a:gd name="connsiteX2" fmla="*/ 7309 w 10000"/>
                    <a:gd name="connsiteY2" fmla="*/ 4988 h 10000"/>
                    <a:gd name="connsiteX3" fmla="*/ 10000 w 10000"/>
                    <a:gd name="connsiteY3" fmla="*/ 9953 h 10000"/>
                    <a:gd name="connsiteX4" fmla="*/ 3338 w 10000"/>
                    <a:gd name="connsiteY4" fmla="*/ 10000 h 10000"/>
                    <a:gd name="connsiteX5" fmla="*/ 2 w 10000"/>
                    <a:gd name="connsiteY5" fmla="*/ 4988 h 10000"/>
                    <a:gd name="connsiteX6" fmla="*/ 2898 w 10000"/>
                    <a:gd name="connsiteY6" fmla="*/ 0 h 10000"/>
                    <a:gd name="connsiteX0" fmla="*/ 4522 w 10008"/>
                    <a:gd name="connsiteY0" fmla="*/ 0 h 10000"/>
                    <a:gd name="connsiteX1" fmla="*/ 10008 w 10008"/>
                    <a:gd name="connsiteY1" fmla="*/ 23 h 10000"/>
                    <a:gd name="connsiteX2" fmla="*/ 7317 w 10008"/>
                    <a:gd name="connsiteY2" fmla="*/ 4988 h 10000"/>
                    <a:gd name="connsiteX3" fmla="*/ 10008 w 10008"/>
                    <a:gd name="connsiteY3" fmla="*/ 9953 h 10000"/>
                    <a:gd name="connsiteX4" fmla="*/ 3346 w 10008"/>
                    <a:gd name="connsiteY4" fmla="*/ 10000 h 10000"/>
                    <a:gd name="connsiteX5" fmla="*/ 10 w 10008"/>
                    <a:gd name="connsiteY5" fmla="*/ 4988 h 10000"/>
                    <a:gd name="connsiteX6" fmla="*/ 4522 w 10008"/>
                    <a:gd name="connsiteY6" fmla="*/ 0 h 10000"/>
                    <a:gd name="connsiteX0" fmla="*/ 4518 w 10004"/>
                    <a:gd name="connsiteY0" fmla="*/ 0 h 10000"/>
                    <a:gd name="connsiteX1" fmla="*/ 10004 w 10004"/>
                    <a:gd name="connsiteY1" fmla="*/ 23 h 10000"/>
                    <a:gd name="connsiteX2" fmla="*/ 7313 w 10004"/>
                    <a:gd name="connsiteY2" fmla="*/ 4988 h 10000"/>
                    <a:gd name="connsiteX3" fmla="*/ 10004 w 10004"/>
                    <a:gd name="connsiteY3" fmla="*/ 9953 h 10000"/>
                    <a:gd name="connsiteX4" fmla="*/ 5516 w 10004"/>
                    <a:gd name="connsiteY4" fmla="*/ 10000 h 10000"/>
                    <a:gd name="connsiteX5" fmla="*/ 6 w 10004"/>
                    <a:gd name="connsiteY5" fmla="*/ 4988 h 10000"/>
                    <a:gd name="connsiteX6" fmla="*/ 4518 w 10004"/>
                    <a:gd name="connsiteY6" fmla="*/ 0 h 10000"/>
                    <a:gd name="connsiteX0" fmla="*/ 4530 w 10016"/>
                    <a:gd name="connsiteY0" fmla="*/ 0 h 10047"/>
                    <a:gd name="connsiteX1" fmla="*/ 10016 w 10016"/>
                    <a:gd name="connsiteY1" fmla="*/ 23 h 10047"/>
                    <a:gd name="connsiteX2" fmla="*/ 7325 w 10016"/>
                    <a:gd name="connsiteY2" fmla="*/ 4988 h 10047"/>
                    <a:gd name="connsiteX3" fmla="*/ 10016 w 10016"/>
                    <a:gd name="connsiteY3" fmla="*/ 9953 h 10047"/>
                    <a:gd name="connsiteX4" fmla="*/ 6439 w 10016"/>
                    <a:gd name="connsiteY4" fmla="*/ 10047 h 10047"/>
                    <a:gd name="connsiteX5" fmla="*/ 18 w 10016"/>
                    <a:gd name="connsiteY5" fmla="*/ 4988 h 10047"/>
                    <a:gd name="connsiteX6" fmla="*/ 4530 w 10016"/>
                    <a:gd name="connsiteY6" fmla="*/ 0 h 10047"/>
                    <a:gd name="connsiteX0" fmla="*/ 5602 w 10001"/>
                    <a:gd name="connsiteY0" fmla="*/ 0 h 10024"/>
                    <a:gd name="connsiteX1" fmla="*/ 10001 w 10001"/>
                    <a:gd name="connsiteY1" fmla="*/ 0 h 10024"/>
                    <a:gd name="connsiteX2" fmla="*/ 7310 w 10001"/>
                    <a:gd name="connsiteY2" fmla="*/ 4965 h 10024"/>
                    <a:gd name="connsiteX3" fmla="*/ 10001 w 10001"/>
                    <a:gd name="connsiteY3" fmla="*/ 9930 h 10024"/>
                    <a:gd name="connsiteX4" fmla="*/ 6424 w 10001"/>
                    <a:gd name="connsiteY4" fmla="*/ 10024 h 10024"/>
                    <a:gd name="connsiteX5" fmla="*/ 3 w 10001"/>
                    <a:gd name="connsiteY5" fmla="*/ 4965 h 10024"/>
                    <a:gd name="connsiteX6" fmla="*/ 5602 w 10001"/>
                    <a:gd name="connsiteY6" fmla="*/ 0 h 10024"/>
                    <a:gd name="connsiteX0" fmla="*/ 6158 w 9999"/>
                    <a:gd name="connsiteY0" fmla="*/ 0 h 10024"/>
                    <a:gd name="connsiteX1" fmla="*/ 9999 w 9999"/>
                    <a:gd name="connsiteY1" fmla="*/ 0 h 10024"/>
                    <a:gd name="connsiteX2" fmla="*/ 7308 w 9999"/>
                    <a:gd name="connsiteY2" fmla="*/ 4965 h 10024"/>
                    <a:gd name="connsiteX3" fmla="*/ 9999 w 9999"/>
                    <a:gd name="connsiteY3" fmla="*/ 9930 h 10024"/>
                    <a:gd name="connsiteX4" fmla="*/ 6422 w 9999"/>
                    <a:gd name="connsiteY4" fmla="*/ 10024 h 10024"/>
                    <a:gd name="connsiteX5" fmla="*/ 1 w 9999"/>
                    <a:gd name="connsiteY5" fmla="*/ 4965 h 10024"/>
                    <a:gd name="connsiteX6" fmla="*/ 6158 w 9999"/>
                    <a:gd name="connsiteY6" fmla="*/ 0 h 10024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6159 w 10000"/>
                    <a:gd name="connsiteY0" fmla="*/ 0 h 10000"/>
                    <a:gd name="connsiteX1" fmla="*/ 10000 w 10000"/>
                    <a:gd name="connsiteY1" fmla="*/ 0 h 10000"/>
                    <a:gd name="connsiteX2" fmla="*/ 7309 w 10000"/>
                    <a:gd name="connsiteY2" fmla="*/ 4953 h 10000"/>
                    <a:gd name="connsiteX3" fmla="*/ 10000 w 10000"/>
                    <a:gd name="connsiteY3" fmla="*/ 9906 h 10000"/>
                    <a:gd name="connsiteX4" fmla="*/ 6423 w 10000"/>
                    <a:gd name="connsiteY4" fmla="*/ 10000 h 10000"/>
                    <a:gd name="connsiteX5" fmla="*/ 1 w 10000"/>
                    <a:gd name="connsiteY5" fmla="*/ 4953 h 10000"/>
                    <a:gd name="connsiteX6" fmla="*/ 6159 w 10000"/>
                    <a:gd name="connsiteY6" fmla="*/ 0 h 10000"/>
                    <a:gd name="connsiteX0" fmla="*/ 5924 w 9765"/>
                    <a:gd name="connsiteY0" fmla="*/ 0 h 10000"/>
                    <a:gd name="connsiteX1" fmla="*/ 9765 w 9765"/>
                    <a:gd name="connsiteY1" fmla="*/ 0 h 10000"/>
                    <a:gd name="connsiteX2" fmla="*/ 7074 w 9765"/>
                    <a:gd name="connsiteY2" fmla="*/ 4953 h 10000"/>
                    <a:gd name="connsiteX3" fmla="*/ 9765 w 9765"/>
                    <a:gd name="connsiteY3" fmla="*/ 9906 h 10000"/>
                    <a:gd name="connsiteX4" fmla="*/ 6188 w 9765"/>
                    <a:gd name="connsiteY4" fmla="*/ 10000 h 10000"/>
                    <a:gd name="connsiteX5" fmla="*/ 1 w 9765"/>
                    <a:gd name="connsiteY5" fmla="*/ 4953 h 10000"/>
                    <a:gd name="connsiteX6" fmla="*/ 5924 w 9765"/>
                    <a:gd name="connsiteY6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65" h="10000">
                      <a:moveTo>
                        <a:pt x="5924" y="0"/>
                      </a:moveTo>
                      <a:lnTo>
                        <a:pt x="9765" y="0"/>
                      </a:lnTo>
                      <a:cubicBezTo>
                        <a:pt x="8827" y="232"/>
                        <a:pt x="7074" y="2218"/>
                        <a:pt x="7074" y="4953"/>
                      </a:cubicBezTo>
                      <a:cubicBezTo>
                        <a:pt x="7074" y="7689"/>
                        <a:pt x="8769" y="9558"/>
                        <a:pt x="9765" y="9906"/>
                      </a:cubicBezTo>
                      <a:lnTo>
                        <a:pt x="6188" y="10000"/>
                      </a:lnTo>
                      <a:cubicBezTo>
                        <a:pt x="2576" y="10046"/>
                        <a:pt x="45" y="6620"/>
                        <a:pt x="1" y="4953"/>
                      </a:cubicBezTo>
                      <a:cubicBezTo>
                        <a:pt x="-43" y="3286"/>
                        <a:pt x="1755" y="0"/>
                        <a:pt x="5924" y="0"/>
                      </a:cubicBezTo>
                      <a:close/>
                    </a:path>
                  </a:pathLst>
                </a:custGeom>
                <a:solidFill>
                  <a:schemeClr val="bg2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75000"/>
                    </a:schemeClr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2" name="Arc 21"/>
                <p:cNvSpPr/>
                <p:nvPr/>
              </p:nvSpPr>
              <p:spPr bwMode="auto">
                <a:xfrm>
                  <a:off x="1973995" y="4832615"/>
                  <a:ext cx="239757" cy="763371"/>
                </a:xfrm>
                <a:custGeom>
                  <a:avLst/>
                  <a:gdLst>
                    <a:gd name="connsiteX0" fmla="*/ 282852 w 519245"/>
                    <a:gd name="connsiteY0" fmla="*/ 1536 h 766030"/>
                    <a:gd name="connsiteX1" fmla="*/ 519244 w 519245"/>
                    <a:gd name="connsiteY1" fmla="*/ 384163 h 766030"/>
                    <a:gd name="connsiteX2" fmla="*/ 279488 w 519245"/>
                    <a:gd name="connsiteY2" fmla="*/ 764907 h 766030"/>
                    <a:gd name="connsiteX3" fmla="*/ 259623 w 519245"/>
                    <a:gd name="connsiteY3" fmla="*/ 383015 h 766030"/>
                    <a:gd name="connsiteX4" fmla="*/ 282852 w 519245"/>
                    <a:gd name="connsiteY4" fmla="*/ 1536 h 766030"/>
                    <a:gd name="connsiteX0" fmla="*/ 282852 w 519245"/>
                    <a:gd name="connsiteY0" fmla="*/ 1536 h 766030"/>
                    <a:gd name="connsiteX1" fmla="*/ 519244 w 519245"/>
                    <a:gd name="connsiteY1" fmla="*/ 384163 h 766030"/>
                    <a:gd name="connsiteX2" fmla="*/ 279488 w 519245"/>
                    <a:gd name="connsiteY2" fmla="*/ 764907 h 766030"/>
                    <a:gd name="connsiteX0" fmla="*/ 23229 w 259622"/>
                    <a:gd name="connsiteY0" fmla="*/ 0 h 763371"/>
                    <a:gd name="connsiteX1" fmla="*/ 259621 w 259622"/>
                    <a:gd name="connsiteY1" fmla="*/ 382627 h 763371"/>
                    <a:gd name="connsiteX2" fmla="*/ 19865 w 259622"/>
                    <a:gd name="connsiteY2" fmla="*/ 763371 h 763371"/>
                    <a:gd name="connsiteX3" fmla="*/ 0 w 259622"/>
                    <a:gd name="connsiteY3" fmla="*/ 381479 h 763371"/>
                    <a:gd name="connsiteX4" fmla="*/ 4211 w 259622"/>
                    <a:gd name="connsiteY4" fmla="*/ 284214 h 763371"/>
                    <a:gd name="connsiteX5" fmla="*/ 23229 w 259622"/>
                    <a:gd name="connsiteY5" fmla="*/ 0 h 763371"/>
                    <a:gd name="connsiteX0" fmla="*/ 23229 w 259622"/>
                    <a:gd name="connsiteY0" fmla="*/ 0 h 763371"/>
                    <a:gd name="connsiteX1" fmla="*/ 259621 w 259622"/>
                    <a:gd name="connsiteY1" fmla="*/ 382627 h 763371"/>
                    <a:gd name="connsiteX2" fmla="*/ 19865 w 259622"/>
                    <a:gd name="connsiteY2" fmla="*/ 763371 h 763371"/>
                    <a:gd name="connsiteX0" fmla="*/ 23229 w 259622"/>
                    <a:gd name="connsiteY0" fmla="*/ 0 h 763371"/>
                    <a:gd name="connsiteX1" fmla="*/ 259621 w 259622"/>
                    <a:gd name="connsiteY1" fmla="*/ 382627 h 763371"/>
                    <a:gd name="connsiteX2" fmla="*/ 19865 w 259622"/>
                    <a:gd name="connsiteY2" fmla="*/ 763371 h 763371"/>
                    <a:gd name="connsiteX3" fmla="*/ 0 w 259622"/>
                    <a:gd name="connsiteY3" fmla="*/ 381479 h 763371"/>
                    <a:gd name="connsiteX4" fmla="*/ 211856 w 259622"/>
                    <a:gd name="connsiteY4" fmla="*/ 175629 h 763371"/>
                    <a:gd name="connsiteX5" fmla="*/ 23229 w 259622"/>
                    <a:gd name="connsiteY5" fmla="*/ 0 h 763371"/>
                    <a:gd name="connsiteX0" fmla="*/ 23229 w 259622"/>
                    <a:gd name="connsiteY0" fmla="*/ 0 h 763371"/>
                    <a:gd name="connsiteX1" fmla="*/ 259621 w 259622"/>
                    <a:gd name="connsiteY1" fmla="*/ 382627 h 763371"/>
                    <a:gd name="connsiteX2" fmla="*/ 19865 w 259622"/>
                    <a:gd name="connsiteY2" fmla="*/ 763371 h 763371"/>
                    <a:gd name="connsiteX0" fmla="*/ 3364 w 239757"/>
                    <a:gd name="connsiteY0" fmla="*/ 0 h 763371"/>
                    <a:gd name="connsiteX1" fmla="*/ 239756 w 239757"/>
                    <a:gd name="connsiteY1" fmla="*/ 382627 h 763371"/>
                    <a:gd name="connsiteX2" fmla="*/ 0 w 239757"/>
                    <a:gd name="connsiteY2" fmla="*/ 763371 h 763371"/>
                    <a:gd name="connsiteX3" fmla="*/ 185875 w 239757"/>
                    <a:gd name="connsiteY3" fmla="*/ 627224 h 763371"/>
                    <a:gd name="connsiteX4" fmla="*/ 191991 w 239757"/>
                    <a:gd name="connsiteY4" fmla="*/ 175629 h 763371"/>
                    <a:gd name="connsiteX5" fmla="*/ 3364 w 239757"/>
                    <a:gd name="connsiteY5" fmla="*/ 0 h 763371"/>
                    <a:gd name="connsiteX0" fmla="*/ 3364 w 239757"/>
                    <a:gd name="connsiteY0" fmla="*/ 0 h 763371"/>
                    <a:gd name="connsiteX1" fmla="*/ 239756 w 239757"/>
                    <a:gd name="connsiteY1" fmla="*/ 382627 h 763371"/>
                    <a:gd name="connsiteX2" fmla="*/ 0 w 239757"/>
                    <a:gd name="connsiteY2" fmla="*/ 763371 h 763371"/>
                    <a:gd name="connsiteX0" fmla="*/ 3364 w 239757"/>
                    <a:gd name="connsiteY0" fmla="*/ 0 h 763371"/>
                    <a:gd name="connsiteX1" fmla="*/ 239756 w 239757"/>
                    <a:gd name="connsiteY1" fmla="*/ 382627 h 763371"/>
                    <a:gd name="connsiteX2" fmla="*/ 0 w 239757"/>
                    <a:gd name="connsiteY2" fmla="*/ 763371 h 763371"/>
                    <a:gd name="connsiteX3" fmla="*/ 185875 w 239757"/>
                    <a:gd name="connsiteY3" fmla="*/ 627224 h 763371"/>
                    <a:gd name="connsiteX4" fmla="*/ 199611 w 239757"/>
                    <a:gd name="connsiteY4" fmla="*/ 175629 h 763371"/>
                    <a:gd name="connsiteX5" fmla="*/ 3364 w 239757"/>
                    <a:gd name="connsiteY5" fmla="*/ 0 h 763371"/>
                    <a:gd name="connsiteX0" fmla="*/ 3364 w 239757"/>
                    <a:gd name="connsiteY0" fmla="*/ 0 h 763371"/>
                    <a:gd name="connsiteX1" fmla="*/ 239756 w 239757"/>
                    <a:gd name="connsiteY1" fmla="*/ 382627 h 763371"/>
                    <a:gd name="connsiteX2" fmla="*/ 0 w 239757"/>
                    <a:gd name="connsiteY2" fmla="*/ 763371 h 763371"/>
                    <a:gd name="connsiteX0" fmla="*/ 3364 w 239757"/>
                    <a:gd name="connsiteY0" fmla="*/ 0 h 763371"/>
                    <a:gd name="connsiteX1" fmla="*/ 239756 w 239757"/>
                    <a:gd name="connsiteY1" fmla="*/ 382627 h 763371"/>
                    <a:gd name="connsiteX2" fmla="*/ 0 w 239757"/>
                    <a:gd name="connsiteY2" fmla="*/ 763371 h 763371"/>
                    <a:gd name="connsiteX3" fmla="*/ 185875 w 239757"/>
                    <a:gd name="connsiteY3" fmla="*/ 627224 h 763371"/>
                    <a:gd name="connsiteX4" fmla="*/ 119601 w 239757"/>
                    <a:gd name="connsiteY4" fmla="*/ 181344 h 763371"/>
                    <a:gd name="connsiteX5" fmla="*/ 3364 w 239757"/>
                    <a:gd name="connsiteY5" fmla="*/ 0 h 763371"/>
                    <a:gd name="connsiteX0" fmla="*/ 3364 w 239757"/>
                    <a:gd name="connsiteY0" fmla="*/ 0 h 763371"/>
                    <a:gd name="connsiteX1" fmla="*/ 239756 w 239757"/>
                    <a:gd name="connsiteY1" fmla="*/ 382627 h 763371"/>
                    <a:gd name="connsiteX2" fmla="*/ 0 w 239757"/>
                    <a:gd name="connsiteY2" fmla="*/ 763371 h 763371"/>
                    <a:gd name="connsiteX0" fmla="*/ 3364 w 239757"/>
                    <a:gd name="connsiteY0" fmla="*/ 0 h 763371"/>
                    <a:gd name="connsiteX1" fmla="*/ 239756 w 239757"/>
                    <a:gd name="connsiteY1" fmla="*/ 382627 h 763371"/>
                    <a:gd name="connsiteX2" fmla="*/ 0 w 239757"/>
                    <a:gd name="connsiteY2" fmla="*/ 763371 h 763371"/>
                    <a:gd name="connsiteX3" fmla="*/ 185875 w 239757"/>
                    <a:gd name="connsiteY3" fmla="*/ 627224 h 763371"/>
                    <a:gd name="connsiteX4" fmla="*/ 193896 w 239757"/>
                    <a:gd name="connsiteY4" fmla="*/ 169914 h 763371"/>
                    <a:gd name="connsiteX5" fmla="*/ 3364 w 239757"/>
                    <a:gd name="connsiteY5" fmla="*/ 0 h 763371"/>
                    <a:gd name="connsiteX0" fmla="*/ 3364 w 239757"/>
                    <a:gd name="connsiteY0" fmla="*/ 0 h 763371"/>
                    <a:gd name="connsiteX1" fmla="*/ 239756 w 239757"/>
                    <a:gd name="connsiteY1" fmla="*/ 382627 h 763371"/>
                    <a:gd name="connsiteX2" fmla="*/ 0 w 239757"/>
                    <a:gd name="connsiteY2" fmla="*/ 763371 h 7633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9757" h="763371" stroke="0" extrusionOk="0">
                      <a:moveTo>
                        <a:pt x="3364" y="0"/>
                      </a:moveTo>
                      <a:cubicBezTo>
                        <a:pt x="137506" y="17778"/>
                        <a:pt x="240160" y="183934"/>
                        <a:pt x="239756" y="382627"/>
                      </a:cubicBezTo>
                      <a:cubicBezTo>
                        <a:pt x="239350" y="582350"/>
                        <a:pt x="134984" y="748088"/>
                        <a:pt x="0" y="763371"/>
                      </a:cubicBezTo>
                      <a:lnTo>
                        <a:pt x="185875" y="627224"/>
                      </a:lnTo>
                      <a:cubicBezTo>
                        <a:pt x="187914" y="476692"/>
                        <a:pt x="191857" y="320446"/>
                        <a:pt x="193896" y="169914"/>
                      </a:cubicBezTo>
                      <a:lnTo>
                        <a:pt x="3364" y="0"/>
                      </a:lnTo>
                      <a:close/>
                    </a:path>
                    <a:path w="239757" h="763371" fill="none">
                      <a:moveTo>
                        <a:pt x="3364" y="0"/>
                      </a:moveTo>
                      <a:cubicBezTo>
                        <a:pt x="137506" y="17778"/>
                        <a:pt x="240160" y="183934"/>
                        <a:pt x="239756" y="382627"/>
                      </a:cubicBezTo>
                      <a:cubicBezTo>
                        <a:pt x="239350" y="582350"/>
                        <a:pt x="134984" y="748088"/>
                        <a:pt x="0" y="763371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bg2">
                      <a:lumMod val="75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2554116" y="2873051"/>
                <a:ext cx="1426842" cy="400769"/>
                <a:chOff x="2690372" y="2873051"/>
                <a:chExt cx="1915429" cy="400769"/>
              </a:xfrm>
            </p:grpSpPr>
            <p:cxnSp>
              <p:nvCxnSpPr>
                <p:cNvPr id="12" name="Elbow Connector 25"/>
                <p:cNvCxnSpPr/>
                <p:nvPr/>
              </p:nvCxnSpPr>
              <p:spPr bwMode="auto">
                <a:xfrm flipH="1" flipV="1">
                  <a:off x="2690372" y="2873051"/>
                  <a:ext cx="1915429" cy="1"/>
                </a:xfrm>
                <a:prstGeom prst="straightConnector1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oval" w="med" len="med"/>
                  <a:tailEnd type="oval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flipH="1">
                  <a:off x="2690372" y="3273820"/>
                  <a:ext cx="1915424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oval" w="med" len="med"/>
                  <a:tailEnd type="oval" w="med" len="med"/>
                </a:ln>
                <a:effectLst/>
              </p:spPr>
            </p:cxnSp>
          </p:grpSp>
          <p:cxnSp>
            <p:nvCxnSpPr>
              <p:cNvPr id="17" name="Straight Connector 16"/>
              <p:cNvCxnSpPr/>
              <p:nvPr/>
            </p:nvCxnSpPr>
            <p:spPr bwMode="auto">
              <a:xfrm>
                <a:off x="4589349" y="3069248"/>
                <a:ext cx="339180" cy="3856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</p:grpSp>
        <p:sp>
          <p:nvSpPr>
            <p:cNvPr id="83" name="Rectangle 82"/>
            <p:cNvSpPr/>
            <p:nvPr/>
          </p:nvSpPr>
          <p:spPr>
            <a:xfrm>
              <a:off x="4869165" y="2211054"/>
              <a:ext cx="6944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sum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9336096" y="2397059"/>
            <a:ext cx="1241610" cy="2428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Rectangle 28"/>
          <p:cNvSpPr/>
          <p:nvPr/>
        </p:nvSpPr>
        <p:spPr>
          <a:xfrm>
            <a:off x="8549640" y="1975739"/>
            <a:ext cx="731520" cy="421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Rectangle 83"/>
          <p:cNvSpPr/>
          <p:nvPr/>
        </p:nvSpPr>
        <p:spPr>
          <a:xfrm>
            <a:off x="9336096" y="1975739"/>
            <a:ext cx="731520" cy="421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Rectangle 84"/>
          <p:cNvSpPr/>
          <p:nvPr/>
        </p:nvSpPr>
        <p:spPr>
          <a:xfrm>
            <a:off x="3177425" y="1388060"/>
            <a:ext cx="3651213" cy="421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693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 animBg="1"/>
      <p:bldP spid="29" grpId="0" animBg="1"/>
      <p:bldP spid="84" grpId="0" animBg="1"/>
      <p:bldP spid="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41389" y="1837738"/>
            <a:ext cx="2851406" cy="1939229"/>
            <a:chOff x="4646339" y="4070016"/>
            <a:chExt cx="2851406" cy="1939229"/>
          </a:xfrm>
        </p:grpSpPr>
        <p:grpSp>
          <p:nvGrpSpPr>
            <p:cNvPr id="36" name="Group 35"/>
            <p:cNvGrpSpPr/>
            <p:nvPr/>
          </p:nvGrpSpPr>
          <p:grpSpPr>
            <a:xfrm>
              <a:off x="4646339" y="4915551"/>
              <a:ext cx="2851406" cy="1093694"/>
              <a:chOff x="1245030" y="4455457"/>
              <a:chExt cx="2851406" cy="1093694"/>
            </a:xfrm>
          </p:grpSpPr>
          <p:sp>
            <p:nvSpPr>
              <p:cNvPr id="37" name="Rectangle 36"/>
              <p:cNvSpPr/>
              <p:nvPr/>
            </p:nvSpPr>
            <p:spPr bwMode="auto">
              <a:xfrm>
                <a:off x="1999129" y="4455457"/>
                <a:ext cx="1290918" cy="1093694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4000" b="1" dirty="0">
                    <a:latin typeface="Consolas" panose="020B0609020204030204" pitchFamily="49" charset="0"/>
                    <a:cs typeface="Arial" pitchFamily="34" charset="0"/>
                  </a:rPr>
                  <a:t>+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245030" y="5056094"/>
                <a:ext cx="46679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err="1">
                    <a:latin typeface="Consolas" panose="020B0609020204030204" pitchFamily="49" charset="0"/>
                  </a:rPr>
                  <a:t>y</a:t>
                </a:r>
                <a:r>
                  <a:rPr lang="en-US" sz="1600" dirty="0" err="1">
                    <a:latin typeface="Consolas" panose="020B0609020204030204" pitchFamily="49" charset="0"/>
                  </a:rPr>
                  <a:t>n</a:t>
                </a:r>
                <a:endParaRPr lang="en-US" sz="22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245030" y="4518212"/>
                <a:ext cx="46679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err="1">
                    <a:latin typeface="Consolas" panose="020B0609020204030204" pitchFamily="49" charset="0"/>
                  </a:rPr>
                  <a:t>x</a:t>
                </a:r>
                <a:r>
                  <a:rPr lang="en-US" sz="1600" dirty="0" err="1">
                    <a:latin typeface="Consolas" panose="020B0609020204030204" pitchFamily="49" charset="0"/>
                  </a:rPr>
                  <a:t>n</a:t>
                </a:r>
                <a:endParaRPr lang="en-US" sz="22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3629642" y="4496395"/>
                <a:ext cx="46679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err="1">
                    <a:latin typeface="Consolas" panose="020B0609020204030204" pitchFamily="49" charset="0"/>
                  </a:rPr>
                  <a:t>s</a:t>
                </a:r>
                <a:r>
                  <a:rPr lang="en-US" sz="1600" dirty="0" err="1">
                    <a:latin typeface="Consolas" panose="020B0609020204030204" pitchFamily="49" charset="0"/>
                  </a:rPr>
                  <a:t>n</a:t>
                </a:r>
                <a:endParaRPr lang="en-US" sz="22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43" name="Straight Connector 42"/>
              <p:cNvCxnSpPr>
                <a:stCxn id="40" idx="3"/>
              </p:cNvCxnSpPr>
              <p:nvPr/>
            </p:nvCxnSpPr>
            <p:spPr bwMode="auto">
              <a:xfrm>
                <a:off x="1711824" y="4733656"/>
                <a:ext cx="28730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44" name="Straight Connector 43"/>
              <p:cNvCxnSpPr>
                <a:stCxn id="39" idx="3"/>
              </p:cNvCxnSpPr>
              <p:nvPr/>
            </p:nvCxnSpPr>
            <p:spPr bwMode="auto">
              <a:xfrm>
                <a:off x="1711824" y="5271538"/>
                <a:ext cx="28730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 flipH="1">
                <a:off x="3291512" y="4733655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  <p:sp>
            <p:nvSpPr>
              <p:cNvPr id="46" name="Rectangle 45"/>
              <p:cNvSpPr/>
              <p:nvPr/>
            </p:nvSpPr>
            <p:spPr>
              <a:xfrm>
                <a:off x="3629642" y="5034277"/>
                <a:ext cx="46679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err="1">
                    <a:latin typeface="Consolas" panose="020B0609020204030204" pitchFamily="49" charset="0"/>
                  </a:rPr>
                  <a:t>c</a:t>
                </a:r>
                <a:r>
                  <a:rPr lang="en-US" sz="1600" dirty="0" err="1">
                    <a:latin typeface="Consolas" panose="020B0609020204030204" pitchFamily="49" charset="0"/>
                  </a:rPr>
                  <a:t>n</a:t>
                </a:r>
                <a:endParaRPr lang="en-US" sz="22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 bwMode="auto">
              <a:xfrm flipH="1">
                <a:off x="3291512" y="5271537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</p:grpSp>
        <p:cxnSp>
          <p:nvCxnSpPr>
            <p:cNvPr id="48" name="Straight Connector 47"/>
            <p:cNvCxnSpPr/>
            <p:nvPr/>
          </p:nvCxnSpPr>
          <p:spPr bwMode="auto">
            <a:xfrm>
              <a:off x="6045897" y="4500903"/>
              <a:ext cx="1" cy="41450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49" name="Rectangle 48"/>
            <p:cNvSpPr/>
            <p:nvPr/>
          </p:nvSpPr>
          <p:spPr>
            <a:xfrm>
              <a:off x="5883032" y="4070016"/>
              <a:ext cx="67678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latin typeface="Consolas" panose="020B0609020204030204" pitchFamily="49" charset="0"/>
                </a:rPr>
                <a:t>c</a:t>
              </a:r>
              <a:r>
                <a:rPr lang="en-US" sz="1600" dirty="0">
                  <a:latin typeface="Consolas" panose="020B0609020204030204" pitchFamily="49" charset="0"/>
                </a:rPr>
                <a:t>n-1</a:t>
              </a:r>
              <a:endParaRPr lang="en-US" sz="22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247615" y="1809143"/>
            <a:ext cx="5012292" cy="3345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adder scheme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004183"/>
              </p:ext>
            </p:extLst>
          </p:nvPr>
        </p:nvGraphicFramePr>
        <p:xfrm>
          <a:off x="7845681" y="3240780"/>
          <a:ext cx="2874705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74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49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49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837185" y="4497562"/>
            <a:ext cx="8228012" cy="79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It is called </a:t>
            </a:r>
            <a:r>
              <a:rPr lang="en-US" b="1" dirty="0">
                <a:latin typeface="+mn-lt"/>
              </a:rPr>
              <a:t>a full adder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>
              <a:latin typeface="+mn-lt"/>
            </a:endParaRPr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51741"/>
              </p:ext>
            </p:extLst>
          </p:nvPr>
        </p:nvGraphicFramePr>
        <p:xfrm>
          <a:off x="7844666" y="1384566"/>
          <a:ext cx="287470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49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49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x</a:t>
                      </a:r>
                      <a:r>
                        <a:rPr lang="en-US" sz="1400" dirty="0" err="1"/>
                        <a:t>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y</a:t>
                      </a:r>
                      <a:r>
                        <a:rPr lang="en-US" sz="1400" dirty="0" err="1"/>
                        <a:t>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400" dirty="0"/>
                        <a:t>n-1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s</a:t>
                      </a:r>
                      <a:r>
                        <a:rPr lang="en-US" sz="1400" dirty="0" err="1"/>
                        <a:t>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</a:t>
                      </a:r>
                      <a:r>
                        <a:rPr lang="en-US" sz="1400" dirty="0" err="1"/>
                        <a:t>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0" name="Content Placeholder 2"/>
          <p:cNvSpPr txBox="1">
            <a:spLocks/>
          </p:cNvSpPr>
          <p:nvPr/>
        </p:nvSpPr>
        <p:spPr bwMode="auto">
          <a:xfrm>
            <a:off x="837185" y="1483250"/>
            <a:ext cx="8228012" cy="79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We add input carry here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>
              <a:latin typeface="+mn-lt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3304683" y="2273526"/>
            <a:ext cx="2407010" cy="2050862"/>
            <a:chOff x="3546186" y="2481967"/>
            <a:chExt cx="2407010" cy="2050862"/>
          </a:xfrm>
        </p:grpSpPr>
        <p:grpSp>
          <p:nvGrpSpPr>
            <p:cNvPr id="90" name="Group 89"/>
            <p:cNvGrpSpPr/>
            <p:nvPr/>
          </p:nvGrpSpPr>
          <p:grpSpPr>
            <a:xfrm>
              <a:off x="3546186" y="2667774"/>
              <a:ext cx="2407010" cy="1865055"/>
              <a:chOff x="3096768" y="1807279"/>
              <a:chExt cx="3252338" cy="2336830"/>
            </a:xfrm>
          </p:grpSpPr>
          <p:sp>
            <p:nvSpPr>
              <p:cNvPr id="99" name="Rectangle 4"/>
              <p:cNvSpPr/>
              <p:nvPr/>
            </p:nvSpPr>
            <p:spPr bwMode="auto">
              <a:xfrm>
                <a:off x="4718302" y="1807279"/>
                <a:ext cx="1296153" cy="1097280"/>
              </a:xfrm>
              <a:custGeom>
                <a:avLst/>
                <a:gdLst>
                  <a:gd name="connsiteX0" fmla="*/ 0 w 1290918"/>
                  <a:gd name="connsiteY0" fmla="*/ 0 h 1093694"/>
                  <a:gd name="connsiteX1" fmla="*/ 1290918 w 1290918"/>
                  <a:gd name="connsiteY1" fmla="*/ 0 h 1093694"/>
                  <a:gd name="connsiteX2" fmla="*/ 1290918 w 1290918"/>
                  <a:gd name="connsiteY2" fmla="*/ 1093694 h 1093694"/>
                  <a:gd name="connsiteX3" fmla="*/ 0 w 1290918"/>
                  <a:gd name="connsiteY3" fmla="*/ 1093694 h 1093694"/>
                  <a:gd name="connsiteX4" fmla="*/ 0 w 1290918"/>
                  <a:gd name="connsiteY4" fmla="*/ 0 h 1093694"/>
                  <a:gd name="connsiteX0" fmla="*/ 0 w 1290918"/>
                  <a:gd name="connsiteY0" fmla="*/ 0 h 1097280"/>
                  <a:gd name="connsiteX1" fmla="*/ 1290918 w 1290918"/>
                  <a:gd name="connsiteY1" fmla="*/ 0 h 1097280"/>
                  <a:gd name="connsiteX2" fmla="*/ 1290918 w 1290918"/>
                  <a:gd name="connsiteY2" fmla="*/ 1093694 h 1097280"/>
                  <a:gd name="connsiteX3" fmla="*/ 662785 w 1290918"/>
                  <a:gd name="connsiteY3" fmla="*/ 1097280 h 1097280"/>
                  <a:gd name="connsiteX4" fmla="*/ 0 w 1290918"/>
                  <a:gd name="connsiteY4" fmla="*/ 1093694 h 1097280"/>
                  <a:gd name="connsiteX5" fmla="*/ 0 w 1290918"/>
                  <a:gd name="connsiteY5" fmla="*/ 0 h 1097280"/>
                  <a:gd name="connsiteX0" fmla="*/ 5235 w 1296153"/>
                  <a:gd name="connsiteY0" fmla="*/ 0 h 1097280"/>
                  <a:gd name="connsiteX1" fmla="*/ 1296153 w 1296153"/>
                  <a:gd name="connsiteY1" fmla="*/ 0 h 1097280"/>
                  <a:gd name="connsiteX2" fmla="*/ 1296153 w 1296153"/>
                  <a:gd name="connsiteY2" fmla="*/ 1093694 h 1097280"/>
                  <a:gd name="connsiteX3" fmla="*/ 668020 w 1296153"/>
                  <a:gd name="connsiteY3" fmla="*/ 1097280 h 1097280"/>
                  <a:gd name="connsiteX4" fmla="*/ 5235 w 1296153"/>
                  <a:gd name="connsiteY4" fmla="*/ 1093694 h 1097280"/>
                  <a:gd name="connsiteX5" fmla="*/ 0 w 1296153"/>
                  <a:gd name="connsiteY5" fmla="*/ 801340 h 1097280"/>
                  <a:gd name="connsiteX6" fmla="*/ 5235 w 1296153"/>
                  <a:gd name="connsiteY6" fmla="*/ 0 h 1097280"/>
                  <a:gd name="connsiteX0" fmla="*/ 5235 w 1296153"/>
                  <a:gd name="connsiteY0" fmla="*/ 0 h 1097280"/>
                  <a:gd name="connsiteX1" fmla="*/ 1296153 w 1296153"/>
                  <a:gd name="connsiteY1" fmla="*/ 0 h 1097280"/>
                  <a:gd name="connsiteX2" fmla="*/ 1296153 w 1296153"/>
                  <a:gd name="connsiteY2" fmla="*/ 1093694 h 1097280"/>
                  <a:gd name="connsiteX3" fmla="*/ 668020 w 1296153"/>
                  <a:gd name="connsiteY3" fmla="*/ 1097280 h 1097280"/>
                  <a:gd name="connsiteX4" fmla="*/ 5235 w 1296153"/>
                  <a:gd name="connsiteY4" fmla="*/ 1093694 h 1097280"/>
                  <a:gd name="connsiteX5" fmla="*/ 0 w 1296153"/>
                  <a:gd name="connsiteY5" fmla="*/ 801340 h 1097280"/>
                  <a:gd name="connsiteX6" fmla="*/ 1 w 1296153"/>
                  <a:gd name="connsiteY6" fmla="*/ 289276 h 1097280"/>
                  <a:gd name="connsiteX7" fmla="*/ 5235 w 1296153"/>
                  <a:gd name="connsiteY7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6153" h="1097280">
                    <a:moveTo>
                      <a:pt x="5235" y="0"/>
                    </a:moveTo>
                    <a:lnTo>
                      <a:pt x="1296153" y="0"/>
                    </a:lnTo>
                    <a:lnTo>
                      <a:pt x="1296153" y="1093694"/>
                    </a:lnTo>
                    <a:lnTo>
                      <a:pt x="668020" y="1097280"/>
                    </a:lnTo>
                    <a:lnTo>
                      <a:pt x="5235" y="1093694"/>
                    </a:lnTo>
                    <a:lnTo>
                      <a:pt x="0" y="801340"/>
                    </a:lnTo>
                    <a:cubicBezTo>
                      <a:pt x="0" y="630652"/>
                      <a:pt x="1" y="459964"/>
                      <a:pt x="1" y="289276"/>
                    </a:cubicBezTo>
                    <a:cubicBezTo>
                      <a:pt x="1746" y="192851"/>
                      <a:pt x="3490" y="96425"/>
                      <a:pt x="5235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2000" b="1" dirty="0">
                    <a:latin typeface="Consolas" panose="020B0609020204030204" pitchFamily="49" charset="0"/>
                    <a:cs typeface="Arial" pitchFamily="34" charset="0"/>
                  </a:rPr>
                  <a:t>half</a:t>
                </a:r>
                <a:r>
                  <a:rPr lang="en-US" sz="1400" b="1" dirty="0">
                    <a:latin typeface="Consolas" panose="020B0609020204030204" pitchFamily="49" charset="0"/>
                    <a:cs typeface="Arial" pitchFamily="34" charset="0"/>
                  </a:rPr>
                  <a:t> </a:t>
                </a:r>
                <a:r>
                  <a:rPr lang="en-US" sz="2400" b="1" dirty="0">
                    <a:latin typeface="Consolas" panose="020B0609020204030204" pitchFamily="49" charset="0"/>
                    <a:cs typeface="Arial" pitchFamily="34" charset="0"/>
                  </a:rPr>
                  <a:t>+</a:t>
                </a:r>
                <a:endParaRPr lang="en-US" sz="3600" b="1" dirty="0">
                  <a:latin typeface="Consolas" panose="020B0609020204030204" pitchFamily="49" charset="0"/>
                  <a:cs typeface="Arial" pitchFamily="34" charset="0"/>
                </a:endParaRPr>
              </a:p>
            </p:txBody>
          </p:sp>
          <p:cxnSp>
            <p:nvCxnSpPr>
              <p:cNvPr id="100" name="Straight Connector 99"/>
              <p:cNvCxnSpPr>
                <a:endCxn id="99" idx="5"/>
              </p:cNvCxnSpPr>
              <p:nvPr/>
            </p:nvCxnSpPr>
            <p:spPr bwMode="auto">
              <a:xfrm flipV="1">
                <a:off x="3096768" y="2608619"/>
                <a:ext cx="1621534" cy="469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102" name="Group 101"/>
              <p:cNvGrpSpPr/>
              <p:nvPr/>
            </p:nvGrpSpPr>
            <p:grpSpPr>
              <a:xfrm flipH="1">
                <a:off x="4081177" y="2911578"/>
                <a:ext cx="1298541" cy="1232531"/>
                <a:chOff x="2459174" y="3154680"/>
                <a:chExt cx="1148523" cy="942541"/>
              </a:xfrm>
            </p:grpSpPr>
            <p:cxnSp>
              <p:nvCxnSpPr>
                <p:cNvPr id="108" name="Straight Connector 107"/>
                <p:cNvCxnSpPr/>
                <p:nvPr/>
              </p:nvCxnSpPr>
              <p:spPr bwMode="auto">
                <a:xfrm flipH="1">
                  <a:off x="2459174" y="3154680"/>
                  <a:ext cx="0" cy="55161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oval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/>
                <p:cNvCxnSpPr/>
                <p:nvPr/>
              </p:nvCxnSpPr>
              <p:spPr bwMode="auto">
                <a:xfrm>
                  <a:off x="2459174" y="3702543"/>
                  <a:ext cx="1148523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10" name="Straight Connector 109"/>
                <p:cNvCxnSpPr/>
                <p:nvPr/>
              </p:nvCxnSpPr>
              <p:spPr bwMode="auto">
                <a:xfrm flipH="1" flipV="1">
                  <a:off x="3607697" y="3693205"/>
                  <a:ext cx="0" cy="404016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cxnSp>
            <p:nvCxnSpPr>
              <p:cNvPr id="105" name="Straight Connector 104"/>
              <p:cNvCxnSpPr/>
              <p:nvPr/>
            </p:nvCxnSpPr>
            <p:spPr bwMode="auto">
              <a:xfrm flipH="1">
                <a:off x="6009511" y="2351453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</p:grpSp>
        <p:cxnSp>
          <p:nvCxnSpPr>
            <p:cNvPr id="91" name="Straight Connector 90"/>
            <p:cNvCxnSpPr/>
            <p:nvPr/>
          </p:nvCxnSpPr>
          <p:spPr>
            <a:xfrm flipV="1">
              <a:off x="3947558" y="2481967"/>
              <a:ext cx="0" cy="462597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3941554" y="2934025"/>
              <a:ext cx="803691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2144706" y="2657493"/>
            <a:ext cx="2353206" cy="2271198"/>
            <a:chOff x="1539083" y="2057400"/>
            <a:chExt cx="3180505" cy="2845713"/>
          </a:xfrm>
        </p:grpSpPr>
        <p:sp>
          <p:nvSpPr>
            <p:cNvPr id="5" name="Rectangle 4"/>
            <p:cNvSpPr/>
            <p:nvPr/>
          </p:nvSpPr>
          <p:spPr bwMode="auto">
            <a:xfrm>
              <a:off x="1814210" y="2057400"/>
              <a:ext cx="1291269" cy="1097281"/>
            </a:xfrm>
            <a:custGeom>
              <a:avLst/>
              <a:gdLst>
                <a:gd name="connsiteX0" fmla="*/ 0 w 1290918"/>
                <a:gd name="connsiteY0" fmla="*/ 0 h 1093694"/>
                <a:gd name="connsiteX1" fmla="*/ 1290918 w 1290918"/>
                <a:gd name="connsiteY1" fmla="*/ 0 h 1093694"/>
                <a:gd name="connsiteX2" fmla="*/ 1290918 w 1290918"/>
                <a:gd name="connsiteY2" fmla="*/ 1093694 h 1093694"/>
                <a:gd name="connsiteX3" fmla="*/ 0 w 1290918"/>
                <a:gd name="connsiteY3" fmla="*/ 1093694 h 1093694"/>
                <a:gd name="connsiteX4" fmla="*/ 0 w 1290918"/>
                <a:gd name="connsiteY4" fmla="*/ 0 h 1093694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90918 w 1290918"/>
                <a:gd name="connsiteY2" fmla="*/ 1093694 h 1097280"/>
                <a:gd name="connsiteX3" fmla="*/ 662785 w 1290918"/>
                <a:gd name="connsiteY3" fmla="*/ 1097280 h 1097280"/>
                <a:gd name="connsiteX4" fmla="*/ 0 w 1290918"/>
                <a:gd name="connsiteY4" fmla="*/ 1093694 h 1097280"/>
                <a:gd name="connsiteX5" fmla="*/ 0 w 1290918"/>
                <a:gd name="connsiteY5" fmla="*/ 0 h 1097280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83053 w 1290918"/>
                <a:gd name="connsiteY2" fmla="*/ 551688 h 1097280"/>
                <a:gd name="connsiteX3" fmla="*/ 1290918 w 1290918"/>
                <a:gd name="connsiteY3" fmla="*/ 1093694 h 1097280"/>
                <a:gd name="connsiteX4" fmla="*/ 662785 w 1290918"/>
                <a:gd name="connsiteY4" fmla="*/ 1097280 h 1097280"/>
                <a:gd name="connsiteX5" fmla="*/ 0 w 1290918"/>
                <a:gd name="connsiteY5" fmla="*/ 1093694 h 1097280"/>
                <a:gd name="connsiteX6" fmla="*/ 0 w 1290918"/>
                <a:gd name="connsiteY6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918" h="1097280">
                  <a:moveTo>
                    <a:pt x="0" y="0"/>
                  </a:moveTo>
                  <a:lnTo>
                    <a:pt x="1290918" y="0"/>
                  </a:lnTo>
                  <a:lnTo>
                    <a:pt x="1283053" y="551688"/>
                  </a:lnTo>
                  <a:lnTo>
                    <a:pt x="1290918" y="1093694"/>
                  </a:lnTo>
                  <a:lnTo>
                    <a:pt x="662785" y="1097280"/>
                  </a:lnTo>
                  <a:lnTo>
                    <a:pt x="0" y="109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dirty="0">
                  <a:latin typeface="Consolas" panose="020B0609020204030204" pitchFamily="49" charset="0"/>
                  <a:cs typeface="Arial" pitchFamily="34" charset="0"/>
                </a:rPr>
                <a:t>half</a:t>
              </a:r>
              <a:r>
                <a:rPr lang="en-US" sz="1400" b="1" dirty="0">
                  <a:latin typeface="Consolas" panose="020B0609020204030204" pitchFamily="49" charset="0"/>
                  <a:cs typeface="Arial" pitchFamily="34" charset="0"/>
                </a:rPr>
                <a:t> </a:t>
              </a:r>
              <a:r>
                <a:rPr lang="en-US" sz="24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539083" y="2351453"/>
              <a:ext cx="275127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1561612" y="2883165"/>
              <a:ext cx="252598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31" name="Straight Connector 30"/>
            <p:cNvCxnSpPr>
              <a:stCxn id="5" idx="2"/>
            </p:cNvCxnSpPr>
            <p:nvPr/>
          </p:nvCxnSpPr>
          <p:spPr bwMode="auto">
            <a:xfrm flipV="1">
              <a:off x="3097613" y="2608621"/>
              <a:ext cx="1621975" cy="469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grpSp>
          <p:nvGrpSpPr>
            <p:cNvPr id="65" name="Group 64"/>
            <p:cNvGrpSpPr/>
            <p:nvPr/>
          </p:nvGrpSpPr>
          <p:grpSpPr>
            <a:xfrm>
              <a:off x="2459844" y="3154683"/>
              <a:ext cx="1147097" cy="942538"/>
              <a:chOff x="2459174" y="3154681"/>
              <a:chExt cx="1146784" cy="942538"/>
            </a:xfrm>
          </p:grpSpPr>
          <p:cxnSp>
            <p:nvCxnSpPr>
              <p:cNvPr id="59" name="Straight Connector 58"/>
              <p:cNvCxnSpPr>
                <a:stCxn id="5" idx="4"/>
              </p:cNvCxnSpPr>
              <p:nvPr/>
            </p:nvCxnSpPr>
            <p:spPr bwMode="auto">
              <a:xfrm>
                <a:off x="2476500" y="3154681"/>
                <a:ext cx="0" cy="480058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61" name="Straight Connector 60"/>
              <p:cNvCxnSpPr/>
              <p:nvPr/>
            </p:nvCxnSpPr>
            <p:spPr bwMode="auto">
              <a:xfrm>
                <a:off x="2459174" y="3634740"/>
                <a:ext cx="1146784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63" name="Straight Connector 62"/>
              <p:cNvCxnSpPr>
                <a:stCxn id="41" idx="4"/>
              </p:cNvCxnSpPr>
              <p:nvPr/>
            </p:nvCxnSpPr>
            <p:spPr bwMode="auto">
              <a:xfrm flipV="1">
                <a:off x="3584837" y="3634740"/>
                <a:ext cx="0" cy="462479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41" name="Flowchart: Delay 18"/>
            <p:cNvSpPr/>
            <p:nvPr/>
          </p:nvSpPr>
          <p:spPr bwMode="auto">
            <a:xfrm rot="5400000" flipH="1">
              <a:off x="3515517" y="3912613"/>
              <a:ext cx="632999" cy="820677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  <a:gd name="connsiteX0" fmla="*/ 6067 w 10039"/>
                <a:gd name="connsiteY0" fmla="*/ 0 h 10000"/>
                <a:gd name="connsiteX1" fmla="*/ 10000 w 10039"/>
                <a:gd name="connsiteY1" fmla="*/ 0 h 10000"/>
                <a:gd name="connsiteX2" fmla="*/ 8034 w 10039"/>
                <a:gd name="connsiteY2" fmla="*/ 1970 h 10000"/>
                <a:gd name="connsiteX3" fmla="*/ 7244 w 10039"/>
                <a:gd name="connsiteY3" fmla="*/ 4953 h 10000"/>
                <a:gd name="connsiteX4" fmla="*/ 10000 w 10039"/>
                <a:gd name="connsiteY4" fmla="*/ 9906 h 10000"/>
                <a:gd name="connsiteX5" fmla="*/ 6337 w 10039"/>
                <a:gd name="connsiteY5" fmla="*/ 10000 h 10000"/>
                <a:gd name="connsiteX6" fmla="*/ 1 w 10039"/>
                <a:gd name="connsiteY6" fmla="*/ 4953 h 10000"/>
                <a:gd name="connsiteX7" fmla="*/ 6067 w 10039"/>
                <a:gd name="connsiteY7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034 w 10000"/>
                <a:gd name="connsiteY2" fmla="*/ 1970 h 10000"/>
                <a:gd name="connsiteX3" fmla="*/ 7244 w 10000"/>
                <a:gd name="connsiteY3" fmla="*/ 4953 h 10000"/>
                <a:gd name="connsiteX4" fmla="*/ 10000 w 10000"/>
                <a:gd name="connsiteY4" fmla="*/ 9906 h 10000"/>
                <a:gd name="connsiteX5" fmla="*/ 6337 w 10000"/>
                <a:gd name="connsiteY5" fmla="*/ 10000 h 10000"/>
                <a:gd name="connsiteX6" fmla="*/ 1 w 10000"/>
                <a:gd name="connsiteY6" fmla="*/ 4953 h 10000"/>
                <a:gd name="connsiteX7" fmla="*/ 6067 w 10000"/>
                <a:gd name="connsiteY7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034 w 10000"/>
                <a:gd name="connsiteY2" fmla="*/ 1970 h 10000"/>
                <a:gd name="connsiteX3" fmla="*/ 7244 w 10000"/>
                <a:gd name="connsiteY3" fmla="*/ 4953 h 10000"/>
                <a:gd name="connsiteX4" fmla="*/ 10000 w 10000"/>
                <a:gd name="connsiteY4" fmla="*/ 9906 h 10000"/>
                <a:gd name="connsiteX5" fmla="*/ 6337 w 10000"/>
                <a:gd name="connsiteY5" fmla="*/ 10000 h 10000"/>
                <a:gd name="connsiteX6" fmla="*/ 1 w 10000"/>
                <a:gd name="connsiteY6" fmla="*/ 4953 h 10000"/>
                <a:gd name="connsiteX7" fmla="*/ 6067 w 10000"/>
                <a:gd name="connsiteY7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034 w 10000"/>
                <a:gd name="connsiteY2" fmla="*/ 1970 h 10000"/>
                <a:gd name="connsiteX3" fmla="*/ 7244 w 10000"/>
                <a:gd name="connsiteY3" fmla="*/ 4953 h 10000"/>
                <a:gd name="connsiteX4" fmla="*/ 10000 w 10000"/>
                <a:gd name="connsiteY4" fmla="*/ 9906 h 10000"/>
                <a:gd name="connsiteX5" fmla="*/ 6337 w 10000"/>
                <a:gd name="connsiteY5" fmla="*/ 10000 h 10000"/>
                <a:gd name="connsiteX6" fmla="*/ 1 w 10000"/>
                <a:gd name="connsiteY6" fmla="*/ 4953 h 10000"/>
                <a:gd name="connsiteX7" fmla="*/ 6067 w 10000"/>
                <a:gd name="connsiteY7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034 w 10000"/>
                <a:gd name="connsiteY2" fmla="*/ 1970 h 10000"/>
                <a:gd name="connsiteX3" fmla="*/ 7244 w 10000"/>
                <a:gd name="connsiteY3" fmla="*/ 4953 h 10000"/>
                <a:gd name="connsiteX4" fmla="*/ 10000 w 10000"/>
                <a:gd name="connsiteY4" fmla="*/ 9906 h 10000"/>
                <a:gd name="connsiteX5" fmla="*/ 6337 w 10000"/>
                <a:gd name="connsiteY5" fmla="*/ 10000 h 10000"/>
                <a:gd name="connsiteX6" fmla="*/ 1 w 10000"/>
                <a:gd name="connsiteY6" fmla="*/ 4953 h 10000"/>
                <a:gd name="connsiteX7" fmla="*/ 6067 w 10000"/>
                <a:gd name="connsiteY7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034 w 10000"/>
                <a:gd name="connsiteY2" fmla="*/ 1970 h 10000"/>
                <a:gd name="connsiteX3" fmla="*/ 7244 w 10000"/>
                <a:gd name="connsiteY3" fmla="*/ 4953 h 10000"/>
                <a:gd name="connsiteX4" fmla="*/ 10000 w 10000"/>
                <a:gd name="connsiteY4" fmla="*/ 9906 h 10000"/>
                <a:gd name="connsiteX5" fmla="*/ 6337 w 10000"/>
                <a:gd name="connsiteY5" fmla="*/ 10000 h 10000"/>
                <a:gd name="connsiteX6" fmla="*/ 1 w 10000"/>
                <a:gd name="connsiteY6" fmla="*/ 4953 h 10000"/>
                <a:gd name="connsiteX7" fmla="*/ 6067 w 10000"/>
                <a:gd name="connsiteY7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034 w 10000"/>
                <a:gd name="connsiteY2" fmla="*/ 1970 h 10000"/>
                <a:gd name="connsiteX3" fmla="*/ 7244 w 10000"/>
                <a:gd name="connsiteY3" fmla="*/ 4953 h 10000"/>
                <a:gd name="connsiteX4" fmla="*/ 10000 w 10000"/>
                <a:gd name="connsiteY4" fmla="*/ 9906 h 10000"/>
                <a:gd name="connsiteX5" fmla="*/ 6337 w 10000"/>
                <a:gd name="connsiteY5" fmla="*/ 10000 h 10000"/>
                <a:gd name="connsiteX6" fmla="*/ 1 w 10000"/>
                <a:gd name="connsiteY6" fmla="*/ 4953 h 10000"/>
                <a:gd name="connsiteX7" fmla="*/ 6067 w 10000"/>
                <a:gd name="connsiteY7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034 w 10000"/>
                <a:gd name="connsiteY2" fmla="*/ 1970 h 10000"/>
                <a:gd name="connsiteX3" fmla="*/ 7244 w 10000"/>
                <a:gd name="connsiteY3" fmla="*/ 4953 h 10000"/>
                <a:gd name="connsiteX4" fmla="*/ 10000 w 10000"/>
                <a:gd name="connsiteY4" fmla="*/ 9906 h 10000"/>
                <a:gd name="connsiteX5" fmla="*/ 6337 w 10000"/>
                <a:gd name="connsiteY5" fmla="*/ 10000 h 10000"/>
                <a:gd name="connsiteX6" fmla="*/ 1 w 10000"/>
                <a:gd name="connsiteY6" fmla="*/ 4953 h 10000"/>
                <a:gd name="connsiteX7" fmla="*/ 6067 w 10000"/>
                <a:gd name="connsiteY7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10000 w 10000"/>
                <a:gd name="connsiteY4" fmla="*/ 9906 h 10000"/>
                <a:gd name="connsiteX5" fmla="*/ 6337 w 10000"/>
                <a:gd name="connsiteY5" fmla="*/ 10000 h 10000"/>
                <a:gd name="connsiteX6" fmla="*/ 1 w 10000"/>
                <a:gd name="connsiteY6" fmla="*/ 4953 h 10000"/>
                <a:gd name="connsiteX7" fmla="*/ 6067 w 10000"/>
                <a:gd name="connsiteY7" fmla="*/ 0 h 10000"/>
                <a:gd name="connsiteX0" fmla="*/ 6067 w 10064"/>
                <a:gd name="connsiteY0" fmla="*/ 0 h 10000"/>
                <a:gd name="connsiteX1" fmla="*/ 10000 w 10064"/>
                <a:gd name="connsiteY1" fmla="*/ 0 h 10000"/>
                <a:gd name="connsiteX2" fmla="*/ 7914 w 10064"/>
                <a:gd name="connsiteY2" fmla="*/ 2179 h 10000"/>
                <a:gd name="connsiteX3" fmla="*/ 7244 w 10064"/>
                <a:gd name="connsiteY3" fmla="*/ 4953 h 10000"/>
                <a:gd name="connsiteX4" fmla="*/ 8566 w 10064"/>
                <a:gd name="connsiteY4" fmla="*/ 8000 h 10000"/>
                <a:gd name="connsiteX5" fmla="*/ 10000 w 10064"/>
                <a:gd name="connsiteY5" fmla="*/ 9906 h 10000"/>
                <a:gd name="connsiteX6" fmla="*/ 6337 w 10064"/>
                <a:gd name="connsiteY6" fmla="*/ 10000 h 10000"/>
                <a:gd name="connsiteX7" fmla="*/ 1 w 10064"/>
                <a:gd name="connsiteY7" fmla="*/ 4953 h 10000"/>
                <a:gd name="connsiteX8" fmla="*/ 6067 w 10064"/>
                <a:gd name="connsiteY8" fmla="*/ 0 h 10000"/>
                <a:gd name="connsiteX0" fmla="*/ 6067 w 10055"/>
                <a:gd name="connsiteY0" fmla="*/ 0 h 10000"/>
                <a:gd name="connsiteX1" fmla="*/ 10000 w 10055"/>
                <a:gd name="connsiteY1" fmla="*/ 0 h 10000"/>
                <a:gd name="connsiteX2" fmla="*/ 7914 w 10055"/>
                <a:gd name="connsiteY2" fmla="*/ 2179 h 10000"/>
                <a:gd name="connsiteX3" fmla="*/ 7244 w 10055"/>
                <a:gd name="connsiteY3" fmla="*/ 4953 h 10000"/>
                <a:gd name="connsiteX4" fmla="*/ 8566 w 10055"/>
                <a:gd name="connsiteY4" fmla="*/ 8000 h 10000"/>
                <a:gd name="connsiteX5" fmla="*/ 10000 w 10055"/>
                <a:gd name="connsiteY5" fmla="*/ 9906 h 10000"/>
                <a:gd name="connsiteX6" fmla="*/ 6337 w 10055"/>
                <a:gd name="connsiteY6" fmla="*/ 10000 h 10000"/>
                <a:gd name="connsiteX7" fmla="*/ 1 w 10055"/>
                <a:gd name="connsiteY7" fmla="*/ 4953 h 10000"/>
                <a:gd name="connsiteX8" fmla="*/ 6067 w 10055"/>
                <a:gd name="connsiteY8" fmla="*/ 0 h 10000"/>
                <a:gd name="connsiteX0" fmla="*/ 6067 w 10055"/>
                <a:gd name="connsiteY0" fmla="*/ 0 h 10000"/>
                <a:gd name="connsiteX1" fmla="*/ 10000 w 10055"/>
                <a:gd name="connsiteY1" fmla="*/ 0 h 10000"/>
                <a:gd name="connsiteX2" fmla="*/ 7914 w 10055"/>
                <a:gd name="connsiteY2" fmla="*/ 2179 h 10000"/>
                <a:gd name="connsiteX3" fmla="*/ 7244 w 10055"/>
                <a:gd name="connsiteY3" fmla="*/ 4953 h 10000"/>
                <a:gd name="connsiteX4" fmla="*/ 8566 w 10055"/>
                <a:gd name="connsiteY4" fmla="*/ 8000 h 10000"/>
                <a:gd name="connsiteX5" fmla="*/ 10000 w 10055"/>
                <a:gd name="connsiteY5" fmla="*/ 9906 h 10000"/>
                <a:gd name="connsiteX6" fmla="*/ 6337 w 10055"/>
                <a:gd name="connsiteY6" fmla="*/ 10000 h 10000"/>
                <a:gd name="connsiteX7" fmla="*/ 1 w 10055"/>
                <a:gd name="connsiteY7" fmla="*/ 4953 h 10000"/>
                <a:gd name="connsiteX8" fmla="*/ 6067 w 10055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44 w 10000"/>
                <a:gd name="connsiteY3" fmla="*/ 4953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7914 w 10000"/>
                <a:gd name="connsiteY2" fmla="*/ 2179 h 10000"/>
                <a:gd name="connsiteX3" fmla="*/ 7214 w 10000"/>
                <a:gd name="connsiteY3" fmla="*/ 4837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125 w 10000"/>
                <a:gd name="connsiteY2" fmla="*/ 2063 h 10000"/>
                <a:gd name="connsiteX3" fmla="*/ 7214 w 10000"/>
                <a:gd name="connsiteY3" fmla="*/ 4837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  <a:gd name="connsiteX0" fmla="*/ 6067 w 10000"/>
                <a:gd name="connsiteY0" fmla="*/ 0 h 10000"/>
                <a:gd name="connsiteX1" fmla="*/ 10000 w 10000"/>
                <a:gd name="connsiteY1" fmla="*/ 0 h 10000"/>
                <a:gd name="connsiteX2" fmla="*/ 8125 w 10000"/>
                <a:gd name="connsiteY2" fmla="*/ 2063 h 10000"/>
                <a:gd name="connsiteX3" fmla="*/ 7214 w 10000"/>
                <a:gd name="connsiteY3" fmla="*/ 4837 h 10000"/>
                <a:gd name="connsiteX4" fmla="*/ 8566 w 10000"/>
                <a:gd name="connsiteY4" fmla="*/ 8000 h 10000"/>
                <a:gd name="connsiteX5" fmla="*/ 10000 w 10000"/>
                <a:gd name="connsiteY5" fmla="*/ 9906 h 10000"/>
                <a:gd name="connsiteX6" fmla="*/ 6337 w 10000"/>
                <a:gd name="connsiteY6" fmla="*/ 10000 h 10000"/>
                <a:gd name="connsiteX7" fmla="*/ 1 w 10000"/>
                <a:gd name="connsiteY7" fmla="*/ 4953 h 10000"/>
                <a:gd name="connsiteX8" fmla="*/ 6067 w 10000"/>
                <a:gd name="connsiteY8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" h="10000">
                  <a:moveTo>
                    <a:pt x="6067" y="0"/>
                  </a:moveTo>
                  <a:lnTo>
                    <a:pt x="10000" y="0"/>
                  </a:lnTo>
                  <a:cubicBezTo>
                    <a:pt x="9586" y="448"/>
                    <a:pt x="8389" y="1731"/>
                    <a:pt x="8125" y="2063"/>
                  </a:cubicBezTo>
                  <a:cubicBezTo>
                    <a:pt x="7877" y="2448"/>
                    <a:pt x="7141" y="3848"/>
                    <a:pt x="7214" y="4837"/>
                  </a:cubicBezTo>
                  <a:cubicBezTo>
                    <a:pt x="7287" y="5826"/>
                    <a:pt x="8348" y="7639"/>
                    <a:pt x="8566" y="8000"/>
                  </a:cubicBezTo>
                  <a:cubicBezTo>
                    <a:pt x="8754" y="8315"/>
                    <a:pt x="9710" y="9480"/>
                    <a:pt x="10000" y="9906"/>
                  </a:cubicBezTo>
                  <a:lnTo>
                    <a:pt x="6337" y="10000"/>
                  </a:lnTo>
                  <a:cubicBezTo>
                    <a:pt x="2638" y="10046"/>
                    <a:pt x="46" y="6620"/>
                    <a:pt x="1" y="4953"/>
                  </a:cubicBezTo>
                  <a:cubicBezTo>
                    <a:pt x="-44" y="3286"/>
                    <a:pt x="1797" y="0"/>
                    <a:pt x="6067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78" name="Straight Connector 77"/>
            <p:cNvCxnSpPr>
              <a:endCxn id="41" idx="7"/>
            </p:cNvCxnSpPr>
            <p:nvPr/>
          </p:nvCxnSpPr>
          <p:spPr bwMode="auto">
            <a:xfrm flipH="1" flipV="1">
              <a:off x="3834829" y="4639383"/>
              <a:ext cx="692" cy="26373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</p:grpSp>
      <p:grpSp>
        <p:nvGrpSpPr>
          <p:cNvPr id="115" name="Group 114"/>
          <p:cNvGrpSpPr/>
          <p:nvPr/>
        </p:nvGrpSpPr>
        <p:grpSpPr>
          <a:xfrm>
            <a:off x="1706685" y="1873866"/>
            <a:ext cx="4457883" cy="3368368"/>
            <a:chOff x="1729999" y="1898877"/>
            <a:chExt cx="4457883" cy="3368368"/>
          </a:xfrm>
        </p:grpSpPr>
        <p:grpSp>
          <p:nvGrpSpPr>
            <p:cNvPr id="116" name="Group 115"/>
            <p:cNvGrpSpPr/>
            <p:nvPr/>
          </p:nvGrpSpPr>
          <p:grpSpPr>
            <a:xfrm>
              <a:off x="1729999" y="1898877"/>
              <a:ext cx="2366234" cy="3368368"/>
              <a:chOff x="978313" y="1106888"/>
              <a:chExt cx="3197242" cy="4220418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978313" y="2583616"/>
                <a:ext cx="611237" cy="539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err="1">
                    <a:latin typeface="Consolas" panose="020B0609020204030204" pitchFamily="49" charset="0"/>
                  </a:rPr>
                  <a:t>y</a:t>
                </a:r>
                <a:r>
                  <a:rPr lang="en-US" sz="1600" dirty="0" err="1">
                    <a:latin typeface="Consolas" panose="020B0609020204030204" pitchFamily="49" charset="0"/>
                  </a:rPr>
                  <a:t>n</a:t>
                </a:r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978313" y="2034811"/>
                <a:ext cx="611237" cy="539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err="1">
                    <a:latin typeface="Consolas" panose="020B0609020204030204" pitchFamily="49" charset="0"/>
                  </a:rPr>
                  <a:t>x</a:t>
                </a:r>
                <a:r>
                  <a:rPr lang="en-US" sz="1600" dirty="0" err="1">
                    <a:latin typeface="Consolas" panose="020B0609020204030204" pitchFamily="49" charset="0"/>
                  </a:rPr>
                  <a:t>n</a:t>
                </a:r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313066" y="1106888"/>
                <a:ext cx="862489" cy="5398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>
                    <a:latin typeface="Consolas" panose="020B0609020204030204" pitchFamily="49" charset="0"/>
                  </a:rPr>
                  <a:t>c</a:t>
                </a:r>
                <a:r>
                  <a:rPr lang="en-US" sz="1400" dirty="0">
                    <a:latin typeface="Consolas" panose="020B0609020204030204" pitchFamily="49" charset="0"/>
                  </a:rPr>
                  <a:t>n-1</a:t>
                </a: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3611745" y="4903113"/>
                <a:ext cx="552755" cy="4241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err="1">
                    <a:latin typeface="Consolas" panose="020B0609020204030204" pitchFamily="49" charset="0"/>
                  </a:rPr>
                  <a:t>Cn</a:t>
                </a:r>
                <a:endParaRPr lang="en-US" sz="2200" dirty="0">
                  <a:latin typeface="Consolas" panose="020B0609020204030204" pitchFamily="49" charset="0"/>
                </a:endParaRPr>
              </a:p>
            </p:txBody>
          </p:sp>
        </p:grpSp>
        <p:sp>
          <p:nvSpPr>
            <p:cNvPr id="117" name="Rectangle 116"/>
            <p:cNvSpPr/>
            <p:nvPr/>
          </p:nvSpPr>
          <p:spPr>
            <a:xfrm>
              <a:off x="5735514" y="2671623"/>
              <a:ext cx="45236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 err="1">
                  <a:latin typeface="Consolas" panose="020B0609020204030204" pitchFamily="49" charset="0"/>
                </a:rPr>
                <a:t>s</a:t>
              </a:r>
              <a:r>
                <a:rPr lang="en-US" sz="1600" dirty="0" err="1">
                  <a:latin typeface="Consolas" panose="020B0609020204030204" pitchFamily="49" charset="0"/>
                </a:rPr>
                <a:t>n</a:t>
              </a:r>
              <a:endParaRPr lang="en-US" sz="22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3436487" y="1929756"/>
            <a:ext cx="527128" cy="317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Rectangle 63"/>
          <p:cNvSpPr/>
          <p:nvPr/>
        </p:nvSpPr>
        <p:spPr>
          <a:xfrm>
            <a:off x="8987881" y="1025495"/>
            <a:ext cx="574227" cy="4136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902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35" grpId="0"/>
      <p:bldP spid="60" grpId="0"/>
      <p:bldP spid="62" grpId="0" animBg="1"/>
      <p:bldP spid="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Wide adder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30182" y="3671051"/>
            <a:ext cx="6383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Consolas" panose="020B0609020204030204" pitchFamily="49" charset="0"/>
              </a:rPr>
              <a:t>c</a:t>
            </a:r>
            <a:r>
              <a:rPr lang="en-US" sz="1400" dirty="0">
                <a:latin typeface="Consolas" panose="020B0609020204030204" pitchFamily="49" charset="0"/>
              </a:rPr>
              <a:t>n-1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26812" y="3626322"/>
            <a:ext cx="4395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err="1">
                <a:latin typeface="Consolas" panose="020B0609020204030204" pitchFamily="49" charset="0"/>
              </a:rPr>
              <a:t>c</a:t>
            </a:r>
            <a:r>
              <a:rPr lang="en-US" sz="1400" dirty="0" err="1">
                <a:latin typeface="Consolas" panose="020B0609020204030204" pitchFamily="49" charset="0"/>
              </a:rPr>
              <a:t>n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99739" y="3634422"/>
            <a:ext cx="6383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Consolas" panose="020B0609020204030204" pitchFamily="49" charset="0"/>
              </a:rPr>
              <a:t>c</a:t>
            </a:r>
            <a:r>
              <a:rPr lang="en-US" sz="1400" dirty="0">
                <a:latin typeface="Consolas" panose="020B0609020204030204" pitchFamily="49" charset="0"/>
              </a:rPr>
              <a:t>n+1</a:t>
            </a:r>
          </a:p>
        </p:txBody>
      </p:sp>
      <p:sp>
        <p:nvSpPr>
          <p:cNvPr id="93" name="Content Placeholder 2"/>
          <p:cNvSpPr txBox="1">
            <a:spLocks/>
          </p:cNvSpPr>
          <p:nvPr/>
        </p:nvSpPr>
        <p:spPr bwMode="auto">
          <a:xfrm>
            <a:off x="841670" y="1454216"/>
            <a:ext cx="9367837" cy="79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We may add more adders to sum numbers wider than 1 bit</a:t>
            </a:r>
          </a:p>
        </p:txBody>
      </p:sp>
      <p:sp>
        <p:nvSpPr>
          <p:cNvPr id="94" name="Content Placeholder 2"/>
          <p:cNvSpPr txBox="1">
            <a:spLocks/>
          </p:cNvSpPr>
          <p:nvPr/>
        </p:nvSpPr>
        <p:spPr bwMode="auto">
          <a:xfrm>
            <a:off x="838200" y="5433921"/>
            <a:ext cx="10848975" cy="79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In real HW, wide adders have more complicated schemes to avoid long “carry chains”</a:t>
            </a:r>
          </a:p>
        </p:txBody>
      </p:sp>
      <p:grpSp>
        <p:nvGrpSpPr>
          <p:cNvPr id="96" name="Group 95"/>
          <p:cNvGrpSpPr/>
          <p:nvPr/>
        </p:nvGrpSpPr>
        <p:grpSpPr>
          <a:xfrm>
            <a:off x="6889532" y="2360765"/>
            <a:ext cx="2113324" cy="2315577"/>
            <a:chOff x="5298064" y="2341149"/>
            <a:chExt cx="2113324" cy="2315577"/>
          </a:xfrm>
        </p:grpSpPr>
        <p:sp>
          <p:nvSpPr>
            <p:cNvPr id="97" name="Rectangle 4"/>
            <p:cNvSpPr/>
            <p:nvPr/>
          </p:nvSpPr>
          <p:spPr bwMode="auto">
            <a:xfrm>
              <a:off x="5834006" y="3036431"/>
              <a:ext cx="1041400" cy="1166438"/>
            </a:xfrm>
            <a:custGeom>
              <a:avLst/>
              <a:gdLst>
                <a:gd name="connsiteX0" fmla="*/ 0 w 1290918"/>
                <a:gd name="connsiteY0" fmla="*/ 0 h 1093694"/>
                <a:gd name="connsiteX1" fmla="*/ 1290918 w 1290918"/>
                <a:gd name="connsiteY1" fmla="*/ 0 h 1093694"/>
                <a:gd name="connsiteX2" fmla="*/ 1290918 w 1290918"/>
                <a:gd name="connsiteY2" fmla="*/ 1093694 h 1093694"/>
                <a:gd name="connsiteX3" fmla="*/ 0 w 1290918"/>
                <a:gd name="connsiteY3" fmla="*/ 1093694 h 1093694"/>
                <a:gd name="connsiteX4" fmla="*/ 0 w 1290918"/>
                <a:gd name="connsiteY4" fmla="*/ 0 h 1093694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90918 w 1290918"/>
                <a:gd name="connsiteY2" fmla="*/ 1093694 h 1097280"/>
                <a:gd name="connsiteX3" fmla="*/ 662785 w 1290918"/>
                <a:gd name="connsiteY3" fmla="*/ 1097280 h 1097280"/>
                <a:gd name="connsiteX4" fmla="*/ 0 w 1290918"/>
                <a:gd name="connsiteY4" fmla="*/ 1093694 h 1097280"/>
                <a:gd name="connsiteX5" fmla="*/ 0 w 1290918"/>
                <a:gd name="connsiteY5" fmla="*/ 0 h 1097280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83053 w 1290918"/>
                <a:gd name="connsiteY2" fmla="*/ 551688 h 1097280"/>
                <a:gd name="connsiteX3" fmla="*/ 1290918 w 1290918"/>
                <a:gd name="connsiteY3" fmla="*/ 1093694 h 1097280"/>
                <a:gd name="connsiteX4" fmla="*/ 662785 w 1290918"/>
                <a:gd name="connsiteY4" fmla="*/ 1097280 h 1097280"/>
                <a:gd name="connsiteX5" fmla="*/ 0 w 1290918"/>
                <a:gd name="connsiteY5" fmla="*/ 1093694 h 1097280"/>
                <a:gd name="connsiteX6" fmla="*/ 0 w 1290918"/>
                <a:gd name="connsiteY6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918" h="1097280">
                  <a:moveTo>
                    <a:pt x="0" y="0"/>
                  </a:moveTo>
                  <a:lnTo>
                    <a:pt x="1290918" y="0"/>
                  </a:lnTo>
                  <a:lnTo>
                    <a:pt x="1283053" y="551688"/>
                  </a:lnTo>
                  <a:lnTo>
                    <a:pt x="1290918" y="1093694"/>
                  </a:lnTo>
                  <a:lnTo>
                    <a:pt x="662785" y="1097280"/>
                  </a:lnTo>
                  <a:lnTo>
                    <a:pt x="0" y="109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36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740660" y="2347520"/>
              <a:ext cx="72106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200" dirty="0" err="1">
                  <a:latin typeface="Consolas" panose="020B0609020204030204" pitchFamily="49" charset="0"/>
                </a:rPr>
                <a:t>y</a:t>
              </a:r>
              <a:r>
                <a:rPr lang="en-US" sz="1600" dirty="0" err="1">
                  <a:latin typeface="Consolas" panose="020B0609020204030204" pitchFamily="49" charset="0"/>
                </a:rPr>
                <a:t>n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266122" y="2341149"/>
              <a:ext cx="72106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200" dirty="0" err="1">
                  <a:latin typeface="Consolas" panose="020B0609020204030204" pitchFamily="49" charset="0"/>
                </a:rPr>
                <a:t>x</a:t>
              </a:r>
              <a:r>
                <a:rPr lang="en-US" sz="1600" dirty="0" err="1">
                  <a:latin typeface="Consolas" panose="020B0609020204030204" pitchFamily="49" charset="0"/>
                </a:rPr>
                <a:t>n</a:t>
              </a:r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0" name="Straight Connector 99"/>
            <p:cNvCxnSpPr>
              <a:stCxn id="99" idx="2"/>
            </p:cNvCxnSpPr>
            <p:nvPr/>
          </p:nvCxnSpPr>
          <p:spPr bwMode="auto">
            <a:xfrm>
              <a:off x="6626657" y="2772036"/>
              <a:ext cx="0" cy="2643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1" name="Straight Connector 100"/>
            <p:cNvCxnSpPr>
              <a:stCxn id="98" idx="2"/>
            </p:cNvCxnSpPr>
            <p:nvPr/>
          </p:nvCxnSpPr>
          <p:spPr bwMode="auto">
            <a:xfrm flipH="1">
              <a:off x="6100159" y="2778407"/>
              <a:ext cx="1036" cy="26439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 rot="5400000">
              <a:off x="7143418" y="3356780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3" name="Straight Connector 102"/>
            <p:cNvCxnSpPr/>
            <p:nvPr/>
          </p:nvCxnSpPr>
          <p:spPr bwMode="auto">
            <a:xfrm rot="5400000">
              <a:off x="5566035" y="3362387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104" name="Straight Connector 103"/>
            <p:cNvCxnSpPr/>
            <p:nvPr/>
          </p:nvCxnSpPr>
          <p:spPr bwMode="auto">
            <a:xfrm flipH="1">
              <a:off x="6352316" y="4202348"/>
              <a:ext cx="1" cy="45437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</p:grpSp>
      <p:grpSp>
        <p:nvGrpSpPr>
          <p:cNvPr id="105" name="Group 104"/>
          <p:cNvGrpSpPr/>
          <p:nvPr/>
        </p:nvGrpSpPr>
        <p:grpSpPr>
          <a:xfrm>
            <a:off x="3680235" y="2805166"/>
            <a:ext cx="2113324" cy="1884690"/>
            <a:chOff x="5298064" y="2772036"/>
            <a:chExt cx="2113324" cy="1884690"/>
          </a:xfrm>
        </p:grpSpPr>
        <p:sp>
          <p:nvSpPr>
            <p:cNvPr id="106" name="Rectangle 4"/>
            <p:cNvSpPr/>
            <p:nvPr/>
          </p:nvSpPr>
          <p:spPr bwMode="auto">
            <a:xfrm>
              <a:off x="5834006" y="3036431"/>
              <a:ext cx="1041400" cy="1166438"/>
            </a:xfrm>
            <a:custGeom>
              <a:avLst/>
              <a:gdLst>
                <a:gd name="connsiteX0" fmla="*/ 0 w 1290918"/>
                <a:gd name="connsiteY0" fmla="*/ 0 h 1093694"/>
                <a:gd name="connsiteX1" fmla="*/ 1290918 w 1290918"/>
                <a:gd name="connsiteY1" fmla="*/ 0 h 1093694"/>
                <a:gd name="connsiteX2" fmla="*/ 1290918 w 1290918"/>
                <a:gd name="connsiteY2" fmla="*/ 1093694 h 1093694"/>
                <a:gd name="connsiteX3" fmla="*/ 0 w 1290918"/>
                <a:gd name="connsiteY3" fmla="*/ 1093694 h 1093694"/>
                <a:gd name="connsiteX4" fmla="*/ 0 w 1290918"/>
                <a:gd name="connsiteY4" fmla="*/ 0 h 1093694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90918 w 1290918"/>
                <a:gd name="connsiteY2" fmla="*/ 1093694 h 1097280"/>
                <a:gd name="connsiteX3" fmla="*/ 662785 w 1290918"/>
                <a:gd name="connsiteY3" fmla="*/ 1097280 h 1097280"/>
                <a:gd name="connsiteX4" fmla="*/ 0 w 1290918"/>
                <a:gd name="connsiteY4" fmla="*/ 1093694 h 1097280"/>
                <a:gd name="connsiteX5" fmla="*/ 0 w 1290918"/>
                <a:gd name="connsiteY5" fmla="*/ 0 h 1097280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83053 w 1290918"/>
                <a:gd name="connsiteY2" fmla="*/ 551688 h 1097280"/>
                <a:gd name="connsiteX3" fmla="*/ 1290918 w 1290918"/>
                <a:gd name="connsiteY3" fmla="*/ 1093694 h 1097280"/>
                <a:gd name="connsiteX4" fmla="*/ 662785 w 1290918"/>
                <a:gd name="connsiteY4" fmla="*/ 1097280 h 1097280"/>
                <a:gd name="connsiteX5" fmla="*/ 0 w 1290918"/>
                <a:gd name="connsiteY5" fmla="*/ 1093694 h 1097280"/>
                <a:gd name="connsiteX6" fmla="*/ 0 w 1290918"/>
                <a:gd name="connsiteY6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918" h="1097280">
                  <a:moveTo>
                    <a:pt x="0" y="0"/>
                  </a:moveTo>
                  <a:lnTo>
                    <a:pt x="1290918" y="0"/>
                  </a:lnTo>
                  <a:lnTo>
                    <a:pt x="1283053" y="551688"/>
                  </a:lnTo>
                  <a:lnTo>
                    <a:pt x="1290918" y="1093694"/>
                  </a:lnTo>
                  <a:lnTo>
                    <a:pt x="662785" y="1097280"/>
                  </a:lnTo>
                  <a:lnTo>
                    <a:pt x="0" y="109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36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</a:p>
          </p:txBody>
        </p:sp>
        <p:cxnSp>
          <p:nvCxnSpPr>
            <p:cNvPr id="109" name="Straight Connector 108"/>
            <p:cNvCxnSpPr/>
            <p:nvPr/>
          </p:nvCxnSpPr>
          <p:spPr bwMode="auto">
            <a:xfrm>
              <a:off x="6626657" y="2772036"/>
              <a:ext cx="0" cy="2643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0" name="Straight Connector 109"/>
            <p:cNvCxnSpPr/>
            <p:nvPr/>
          </p:nvCxnSpPr>
          <p:spPr bwMode="auto">
            <a:xfrm flipH="1">
              <a:off x="6100159" y="2778407"/>
              <a:ext cx="1036" cy="26439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1" name="Straight Connector 110"/>
            <p:cNvCxnSpPr/>
            <p:nvPr/>
          </p:nvCxnSpPr>
          <p:spPr bwMode="auto">
            <a:xfrm rot="5400000">
              <a:off x="7143418" y="3356780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2" name="Straight Connector 111"/>
            <p:cNvCxnSpPr/>
            <p:nvPr/>
          </p:nvCxnSpPr>
          <p:spPr bwMode="auto">
            <a:xfrm rot="5400000">
              <a:off x="5566035" y="3362387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113" name="Straight Connector 112"/>
            <p:cNvCxnSpPr/>
            <p:nvPr/>
          </p:nvCxnSpPr>
          <p:spPr bwMode="auto">
            <a:xfrm flipH="1">
              <a:off x="6352316" y="4202348"/>
              <a:ext cx="1" cy="45437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</p:grpSp>
      <p:sp>
        <p:nvSpPr>
          <p:cNvPr id="114" name="Rectangle 113"/>
          <p:cNvSpPr/>
          <p:nvPr/>
        </p:nvSpPr>
        <p:spPr>
          <a:xfrm>
            <a:off x="7717600" y="4549177"/>
            <a:ext cx="4523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err="1">
                <a:latin typeface="Consolas" panose="020B0609020204030204" pitchFamily="49" charset="0"/>
              </a:rPr>
              <a:t>s</a:t>
            </a:r>
            <a:r>
              <a:rPr lang="en-US" sz="1600" dirty="0" err="1">
                <a:latin typeface="Consolas" panose="020B0609020204030204" pitchFamily="49" charset="0"/>
              </a:rPr>
              <a:t>n</a:t>
            </a:r>
            <a:endParaRPr lang="en-US" sz="2200" dirty="0">
              <a:latin typeface="Consolas" panose="020B0609020204030204" pitchFamily="49" charset="0"/>
            </a:endParaRPr>
          </a:p>
        </p:txBody>
      </p:sp>
      <p:grpSp>
        <p:nvGrpSpPr>
          <p:cNvPr id="116" name="Group 115"/>
          <p:cNvGrpSpPr/>
          <p:nvPr/>
        </p:nvGrpSpPr>
        <p:grpSpPr>
          <a:xfrm>
            <a:off x="2086092" y="2811537"/>
            <a:ext cx="2113324" cy="1884690"/>
            <a:chOff x="5298064" y="2772036"/>
            <a:chExt cx="2113324" cy="1884690"/>
          </a:xfrm>
        </p:grpSpPr>
        <p:sp>
          <p:nvSpPr>
            <p:cNvPr id="117" name="Rectangle 4"/>
            <p:cNvSpPr/>
            <p:nvPr/>
          </p:nvSpPr>
          <p:spPr bwMode="auto">
            <a:xfrm>
              <a:off x="5834006" y="3036431"/>
              <a:ext cx="1041400" cy="1166438"/>
            </a:xfrm>
            <a:custGeom>
              <a:avLst/>
              <a:gdLst>
                <a:gd name="connsiteX0" fmla="*/ 0 w 1290918"/>
                <a:gd name="connsiteY0" fmla="*/ 0 h 1093694"/>
                <a:gd name="connsiteX1" fmla="*/ 1290918 w 1290918"/>
                <a:gd name="connsiteY1" fmla="*/ 0 h 1093694"/>
                <a:gd name="connsiteX2" fmla="*/ 1290918 w 1290918"/>
                <a:gd name="connsiteY2" fmla="*/ 1093694 h 1093694"/>
                <a:gd name="connsiteX3" fmla="*/ 0 w 1290918"/>
                <a:gd name="connsiteY3" fmla="*/ 1093694 h 1093694"/>
                <a:gd name="connsiteX4" fmla="*/ 0 w 1290918"/>
                <a:gd name="connsiteY4" fmla="*/ 0 h 1093694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90918 w 1290918"/>
                <a:gd name="connsiteY2" fmla="*/ 1093694 h 1097280"/>
                <a:gd name="connsiteX3" fmla="*/ 662785 w 1290918"/>
                <a:gd name="connsiteY3" fmla="*/ 1097280 h 1097280"/>
                <a:gd name="connsiteX4" fmla="*/ 0 w 1290918"/>
                <a:gd name="connsiteY4" fmla="*/ 1093694 h 1097280"/>
                <a:gd name="connsiteX5" fmla="*/ 0 w 1290918"/>
                <a:gd name="connsiteY5" fmla="*/ 0 h 1097280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83053 w 1290918"/>
                <a:gd name="connsiteY2" fmla="*/ 551688 h 1097280"/>
                <a:gd name="connsiteX3" fmla="*/ 1290918 w 1290918"/>
                <a:gd name="connsiteY3" fmla="*/ 1093694 h 1097280"/>
                <a:gd name="connsiteX4" fmla="*/ 662785 w 1290918"/>
                <a:gd name="connsiteY4" fmla="*/ 1097280 h 1097280"/>
                <a:gd name="connsiteX5" fmla="*/ 0 w 1290918"/>
                <a:gd name="connsiteY5" fmla="*/ 1093694 h 1097280"/>
                <a:gd name="connsiteX6" fmla="*/ 0 w 1290918"/>
                <a:gd name="connsiteY6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918" h="1097280">
                  <a:moveTo>
                    <a:pt x="0" y="0"/>
                  </a:moveTo>
                  <a:lnTo>
                    <a:pt x="1290918" y="0"/>
                  </a:lnTo>
                  <a:lnTo>
                    <a:pt x="1283053" y="551688"/>
                  </a:lnTo>
                  <a:lnTo>
                    <a:pt x="1290918" y="1093694"/>
                  </a:lnTo>
                  <a:lnTo>
                    <a:pt x="662785" y="1097280"/>
                  </a:lnTo>
                  <a:lnTo>
                    <a:pt x="0" y="109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36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</a:p>
          </p:txBody>
        </p:sp>
        <p:cxnSp>
          <p:nvCxnSpPr>
            <p:cNvPr id="118" name="Straight Connector 117"/>
            <p:cNvCxnSpPr/>
            <p:nvPr/>
          </p:nvCxnSpPr>
          <p:spPr bwMode="auto">
            <a:xfrm>
              <a:off x="6626657" y="2772036"/>
              <a:ext cx="0" cy="2643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9" name="Straight Connector 118"/>
            <p:cNvCxnSpPr/>
            <p:nvPr/>
          </p:nvCxnSpPr>
          <p:spPr bwMode="auto">
            <a:xfrm flipH="1">
              <a:off x="6100159" y="2778407"/>
              <a:ext cx="1036" cy="26439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20" name="Straight Connector 119"/>
            <p:cNvCxnSpPr/>
            <p:nvPr/>
          </p:nvCxnSpPr>
          <p:spPr bwMode="auto">
            <a:xfrm rot="5400000">
              <a:off x="7143418" y="3356780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21" name="Straight Connector 120"/>
            <p:cNvCxnSpPr/>
            <p:nvPr/>
          </p:nvCxnSpPr>
          <p:spPr bwMode="auto">
            <a:xfrm rot="5400000">
              <a:off x="5566035" y="3362387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122" name="Straight Connector 121"/>
            <p:cNvCxnSpPr/>
            <p:nvPr/>
          </p:nvCxnSpPr>
          <p:spPr bwMode="auto">
            <a:xfrm flipH="1">
              <a:off x="6352316" y="4202348"/>
              <a:ext cx="1" cy="45437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</p:grpSp>
      <p:grpSp>
        <p:nvGrpSpPr>
          <p:cNvPr id="123" name="Group 122"/>
          <p:cNvGrpSpPr/>
          <p:nvPr/>
        </p:nvGrpSpPr>
        <p:grpSpPr>
          <a:xfrm>
            <a:off x="489086" y="2817908"/>
            <a:ext cx="2113324" cy="1884690"/>
            <a:chOff x="5298064" y="2772036"/>
            <a:chExt cx="2113324" cy="1884690"/>
          </a:xfrm>
        </p:grpSpPr>
        <p:sp>
          <p:nvSpPr>
            <p:cNvPr id="124" name="Rectangle 4"/>
            <p:cNvSpPr/>
            <p:nvPr/>
          </p:nvSpPr>
          <p:spPr bwMode="auto">
            <a:xfrm>
              <a:off x="5834006" y="3036431"/>
              <a:ext cx="1041400" cy="1166438"/>
            </a:xfrm>
            <a:custGeom>
              <a:avLst/>
              <a:gdLst>
                <a:gd name="connsiteX0" fmla="*/ 0 w 1290918"/>
                <a:gd name="connsiteY0" fmla="*/ 0 h 1093694"/>
                <a:gd name="connsiteX1" fmla="*/ 1290918 w 1290918"/>
                <a:gd name="connsiteY1" fmla="*/ 0 h 1093694"/>
                <a:gd name="connsiteX2" fmla="*/ 1290918 w 1290918"/>
                <a:gd name="connsiteY2" fmla="*/ 1093694 h 1093694"/>
                <a:gd name="connsiteX3" fmla="*/ 0 w 1290918"/>
                <a:gd name="connsiteY3" fmla="*/ 1093694 h 1093694"/>
                <a:gd name="connsiteX4" fmla="*/ 0 w 1290918"/>
                <a:gd name="connsiteY4" fmla="*/ 0 h 1093694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90918 w 1290918"/>
                <a:gd name="connsiteY2" fmla="*/ 1093694 h 1097280"/>
                <a:gd name="connsiteX3" fmla="*/ 662785 w 1290918"/>
                <a:gd name="connsiteY3" fmla="*/ 1097280 h 1097280"/>
                <a:gd name="connsiteX4" fmla="*/ 0 w 1290918"/>
                <a:gd name="connsiteY4" fmla="*/ 1093694 h 1097280"/>
                <a:gd name="connsiteX5" fmla="*/ 0 w 1290918"/>
                <a:gd name="connsiteY5" fmla="*/ 0 h 1097280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83053 w 1290918"/>
                <a:gd name="connsiteY2" fmla="*/ 551688 h 1097280"/>
                <a:gd name="connsiteX3" fmla="*/ 1290918 w 1290918"/>
                <a:gd name="connsiteY3" fmla="*/ 1093694 h 1097280"/>
                <a:gd name="connsiteX4" fmla="*/ 662785 w 1290918"/>
                <a:gd name="connsiteY4" fmla="*/ 1097280 h 1097280"/>
                <a:gd name="connsiteX5" fmla="*/ 0 w 1290918"/>
                <a:gd name="connsiteY5" fmla="*/ 1093694 h 1097280"/>
                <a:gd name="connsiteX6" fmla="*/ 0 w 1290918"/>
                <a:gd name="connsiteY6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918" h="1097280">
                  <a:moveTo>
                    <a:pt x="0" y="0"/>
                  </a:moveTo>
                  <a:lnTo>
                    <a:pt x="1290918" y="0"/>
                  </a:lnTo>
                  <a:lnTo>
                    <a:pt x="1283053" y="551688"/>
                  </a:lnTo>
                  <a:lnTo>
                    <a:pt x="1290918" y="1093694"/>
                  </a:lnTo>
                  <a:lnTo>
                    <a:pt x="662785" y="1097280"/>
                  </a:lnTo>
                  <a:lnTo>
                    <a:pt x="0" y="109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36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</a:p>
          </p:txBody>
        </p:sp>
        <p:cxnSp>
          <p:nvCxnSpPr>
            <p:cNvPr id="125" name="Straight Connector 124"/>
            <p:cNvCxnSpPr/>
            <p:nvPr/>
          </p:nvCxnSpPr>
          <p:spPr bwMode="auto">
            <a:xfrm>
              <a:off x="6626657" y="2772036"/>
              <a:ext cx="0" cy="2643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26" name="Straight Connector 125"/>
            <p:cNvCxnSpPr/>
            <p:nvPr/>
          </p:nvCxnSpPr>
          <p:spPr bwMode="auto">
            <a:xfrm flipH="1">
              <a:off x="6100159" y="2778407"/>
              <a:ext cx="1036" cy="26439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27" name="Straight Connector 126"/>
            <p:cNvCxnSpPr/>
            <p:nvPr/>
          </p:nvCxnSpPr>
          <p:spPr bwMode="auto">
            <a:xfrm rot="5400000">
              <a:off x="7143418" y="3356780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28" name="Straight Connector 127"/>
            <p:cNvCxnSpPr/>
            <p:nvPr/>
          </p:nvCxnSpPr>
          <p:spPr bwMode="auto">
            <a:xfrm rot="5400000">
              <a:off x="5566035" y="3362387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flipH="1">
              <a:off x="6352316" y="4202348"/>
              <a:ext cx="1" cy="45437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</p:grpSp>
      <p:grpSp>
        <p:nvGrpSpPr>
          <p:cNvPr id="130" name="Group 129"/>
          <p:cNvGrpSpPr/>
          <p:nvPr/>
        </p:nvGrpSpPr>
        <p:grpSpPr>
          <a:xfrm>
            <a:off x="-1107282" y="2824279"/>
            <a:ext cx="2113324" cy="1884690"/>
            <a:chOff x="5298064" y="2772036"/>
            <a:chExt cx="2113324" cy="1884690"/>
          </a:xfrm>
        </p:grpSpPr>
        <p:sp>
          <p:nvSpPr>
            <p:cNvPr id="131" name="Rectangle 4"/>
            <p:cNvSpPr/>
            <p:nvPr/>
          </p:nvSpPr>
          <p:spPr bwMode="auto">
            <a:xfrm>
              <a:off x="5834006" y="3036431"/>
              <a:ext cx="1041400" cy="1166438"/>
            </a:xfrm>
            <a:custGeom>
              <a:avLst/>
              <a:gdLst>
                <a:gd name="connsiteX0" fmla="*/ 0 w 1290918"/>
                <a:gd name="connsiteY0" fmla="*/ 0 h 1093694"/>
                <a:gd name="connsiteX1" fmla="*/ 1290918 w 1290918"/>
                <a:gd name="connsiteY1" fmla="*/ 0 h 1093694"/>
                <a:gd name="connsiteX2" fmla="*/ 1290918 w 1290918"/>
                <a:gd name="connsiteY2" fmla="*/ 1093694 h 1093694"/>
                <a:gd name="connsiteX3" fmla="*/ 0 w 1290918"/>
                <a:gd name="connsiteY3" fmla="*/ 1093694 h 1093694"/>
                <a:gd name="connsiteX4" fmla="*/ 0 w 1290918"/>
                <a:gd name="connsiteY4" fmla="*/ 0 h 1093694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90918 w 1290918"/>
                <a:gd name="connsiteY2" fmla="*/ 1093694 h 1097280"/>
                <a:gd name="connsiteX3" fmla="*/ 662785 w 1290918"/>
                <a:gd name="connsiteY3" fmla="*/ 1097280 h 1097280"/>
                <a:gd name="connsiteX4" fmla="*/ 0 w 1290918"/>
                <a:gd name="connsiteY4" fmla="*/ 1093694 h 1097280"/>
                <a:gd name="connsiteX5" fmla="*/ 0 w 1290918"/>
                <a:gd name="connsiteY5" fmla="*/ 0 h 1097280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83053 w 1290918"/>
                <a:gd name="connsiteY2" fmla="*/ 551688 h 1097280"/>
                <a:gd name="connsiteX3" fmla="*/ 1290918 w 1290918"/>
                <a:gd name="connsiteY3" fmla="*/ 1093694 h 1097280"/>
                <a:gd name="connsiteX4" fmla="*/ 662785 w 1290918"/>
                <a:gd name="connsiteY4" fmla="*/ 1097280 h 1097280"/>
                <a:gd name="connsiteX5" fmla="*/ 0 w 1290918"/>
                <a:gd name="connsiteY5" fmla="*/ 1093694 h 1097280"/>
                <a:gd name="connsiteX6" fmla="*/ 0 w 1290918"/>
                <a:gd name="connsiteY6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918" h="1097280">
                  <a:moveTo>
                    <a:pt x="0" y="0"/>
                  </a:moveTo>
                  <a:lnTo>
                    <a:pt x="1290918" y="0"/>
                  </a:lnTo>
                  <a:lnTo>
                    <a:pt x="1283053" y="551688"/>
                  </a:lnTo>
                  <a:lnTo>
                    <a:pt x="1290918" y="1093694"/>
                  </a:lnTo>
                  <a:lnTo>
                    <a:pt x="662785" y="1097280"/>
                  </a:lnTo>
                  <a:lnTo>
                    <a:pt x="0" y="109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36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</a:p>
          </p:txBody>
        </p:sp>
        <p:cxnSp>
          <p:nvCxnSpPr>
            <p:cNvPr id="132" name="Straight Connector 131"/>
            <p:cNvCxnSpPr/>
            <p:nvPr/>
          </p:nvCxnSpPr>
          <p:spPr bwMode="auto">
            <a:xfrm>
              <a:off x="6626657" y="2772036"/>
              <a:ext cx="0" cy="2643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 bwMode="auto">
            <a:xfrm flipH="1">
              <a:off x="6100159" y="2778407"/>
              <a:ext cx="1036" cy="26439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34" name="Straight Connector 133"/>
            <p:cNvCxnSpPr/>
            <p:nvPr/>
          </p:nvCxnSpPr>
          <p:spPr bwMode="auto">
            <a:xfrm rot="5400000">
              <a:off x="7143418" y="3356780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35" name="Straight Connector 134"/>
            <p:cNvCxnSpPr/>
            <p:nvPr/>
          </p:nvCxnSpPr>
          <p:spPr bwMode="auto">
            <a:xfrm rot="5400000">
              <a:off x="5566035" y="3362387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136" name="Straight Connector 135"/>
            <p:cNvCxnSpPr/>
            <p:nvPr/>
          </p:nvCxnSpPr>
          <p:spPr bwMode="auto">
            <a:xfrm flipH="1">
              <a:off x="6352316" y="4202348"/>
              <a:ext cx="1" cy="45437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</p:grpSp>
      <p:grpSp>
        <p:nvGrpSpPr>
          <p:cNvPr id="137" name="Group 136"/>
          <p:cNvGrpSpPr/>
          <p:nvPr/>
        </p:nvGrpSpPr>
        <p:grpSpPr>
          <a:xfrm>
            <a:off x="8488131" y="2791652"/>
            <a:ext cx="2113324" cy="1884690"/>
            <a:chOff x="5298064" y="2772036"/>
            <a:chExt cx="2113324" cy="1884690"/>
          </a:xfrm>
        </p:grpSpPr>
        <p:sp>
          <p:nvSpPr>
            <p:cNvPr id="138" name="Rectangle 4"/>
            <p:cNvSpPr/>
            <p:nvPr/>
          </p:nvSpPr>
          <p:spPr bwMode="auto">
            <a:xfrm>
              <a:off x="5834006" y="3036431"/>
              <a:ext cx="1041400" cy="1166438"/>
            </a:xfrm>
            <a:custGeom>
              <a:avLst/>
              <a:gdLst>
                <a:gd name="connsiteX0" fmla="*/ 0 w 1290918"/>
                <a:gd name="connsiteY0" fmla="*/ 0 h 1093694"/>
                <a:gd name="connsiteX1" fmla="*/ 1290918 w 1290918"/>
                <a:gd name="connsiteY1" fmla="*/ 0 h 1093694"/>
                <a:gd name="connsiteX2" fmla="*/ 1290918 w 1290918"/>
                <a:gd name="connsiteY2" fmla="*/ 1093694 h 1093694"/>
                <a:gd name="connsiteX3" fmla="*/ 0 w 1290918"/>
                <a:gd name="connsiteY3" fmla="*/ 1093694 h 1093694"/>
                <a:gd name="connsiteX4" fmla="*/ 0 w 1290918"/>
                <a:gd name="connsiteY4" fmla="*/ 0 h 1093694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90918 w 1290918"/>
                <a:gd name="connsiteY2" fmla="*/ 1093694 h 1097280"/>
                <a:gd name="connsiteX3" fmla="*/ 662785 w 1290918"/>
                <a:gd name="connsiteY3" fmla="*/ 1097280 h 1097280"/>
                <a:gd name="connsiteX4" fmla="*/ 0 w 1290918"/>
                <a:gd name="connsiteY4" fmla="*/ 1093694 h 1097280"/>
                <a:gd name="connsiteX5" fmla="*/ 0 w 1290918"/>
                <a:gd name="connsiteY5" fmla="*/ 0 h 1097280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83053 w 1290918"/>
                <a:gd name="connsiteY2" fmla="*/ 551688 h 1097280"/>
                <a:gd name="connsiteX3" fmla="*/ 1290918 w 1290918"/>
                <a:gd name="connsiteY3" fmla="*/ 1093694 h 1097280"/>
                <a:gd name="connsiteX4" fmla="*/ 662785 w 1290918"/>
                <a:gd name="connsiteY4" fmla="*/ 1097280 h 1097280"/>
                <a:gd name="connsiteX5" fmla="*/ 0 w 1290918"/>
                <a:gd name="connsiteY5" fmla="*/ 1093694 h 1097280"/>
                <a:gd name="connsiteX6" fmla="*/ 0 w 1290918"/>
                <a:gd name="connsiteY6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918" h="1097280">
                  <a:moveTo>
                    <a:pt x="0" y="0"/>
                  </a:moveTo>
                  <a:lnTo>
                    <a:pt x="1290918" y="0"/>
                  </a:lnTo>
                  <a:lnTo>
                    <a:pt x="1283053" y="551688"/>
                  </a:lnTo>
                  <a:lnTo>
                    <a:pt x="1290918" y="1093694"/>
                  </a:lnTo>
                  <a:lnTo>
                    <a:pt x="662785" y="1097280"/>
                  </a:lnTo>
                  <a:lnTo>
                    <a:pt x="0" y="109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36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</a:p>
          </p:txBody>
        </p:sp>
        <p:cxnSp>
          <p:nvCxnSpPr>
            <p:cNvPr id="139" name="Straight Connector 138"/>
            <p:cNvCxnSpPr/>
            <p:nvPr/>
          </p:nvCxnSpPr>
          <p:spPr bwMode="auto">
            <a:xfrm>
              <a:off x="6626657" y="2772036"/>
              <a:ext cx="0" cy="2643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0" name="Straight Connector 139"/>
            <p:cNvCxnSpPr/>
            <p:nvPr/>
          </p:nvCxnSpPr>
          <p:spPr bwMode="auto">
            <a:xfrm flipH="1">
              <a:off x="6100159" y="2778407"/>
              <a:ext cx="1036" cy="26439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7143418" y="3356780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5400000">
              <a:off x="5566035" y="3362387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flipH="1">
              <a:off x="6352316" y="4202348"/>
              <a:ext cx="1" cy="45437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</p:grpSp>
      <p:grpSp>
        <p:nvGrpSpPr>
          <p:cNvPr id="144" name="Group 143"/>
          <p:cNvGrpSpPr/>
          <p:nvPr/>
        </p:nvGrpSpPr>
        <p:grpSpPr>
          <a:xfrm>
            <a:off x="10082940" y="2791652"/>
            <a:ext cx="2113324" cy="1884690"/>
            <a:chOff x="5298064" y="2772036"/>
            <a:chExt cx="2113324" cy="1884690"/>
          </a:xfrm>
        </p:grpSpPr>
        <p:sp>
          <p:nvSpPr>
            <p:cNvPr id="145" name="Rectangle 4"/>
            <p:cNvSpPr/>
            <p:nvPr/>
          </p:nvSpPr>
          <p:spPr bwMode="auto">
            <a:xfrm>
              <a:off x="5834006" y="3036431"/>
              <a:ext cx="1041400" cy="1166438"/>
            </a:xfrm>
            <a:custGeom>
              <a:avLst/>
              <a:gdLst>
                <a:gd name="connsiteX0" fmla="*/ 0 w 1290918"/>
                <a:gd name="connsiteY0" fmla="*/ 0 h 1093694"/>
                <a:gd name="connsiteX1" fmla="*/ 1290918 w 1290918"/>
                <a:gd name="connsiteY1" fmla="*/ 0 h 1093694"/>
                <a:gd name="connsiteX2" fmla="*/ 1290918 w 1290918"/>
                <a:gd name="connsiteY2" fmla="*/ 1093694 h 1093694"/>
                <a:gd name="connsiteX3" fmla="*/ 0 w 1290918"/>
                <a:gd name="connsiteY3" fmla="*/ 1093694 h 1093694"/>
                <a:gd name="connsiteX4" fmla="*/ 0 w 1290918"/>
                <a:gd name="connsiteY4" fmla="*/ 0 h 1093694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90918 w 1290918"/>
                <a:gd name="connsiteY2" fmla="*/ 1093694 h 1097280"/>
                <a:gd name="connsiteX3" fmla="*/ 662785 w 1290918"/>
                <a:gd name="connsiteY3" fmla="*/ 1097280 h 1097280"/>
                <a:gd name="connsiteX4" fmla="*/ 0 w 1290918"/>
                <a:gd name="connsiteY4" fmla="*/ 1093694 h 1097280"/>
                <a:gd name="connsiteX5" fmla="*/ 0 w 1290918"/>
                <a:gd name="connsiteY5" fmla="*/ 0 h 1097280"/>
                <a:gd name="connsiteX0" fmla="*/ 0 w 1290918"/>
                <a:gd name="connsiteY0" fmla="*/ 0 h 1097280"/>
                <a:gd name="connsiteX1" fmla="*/ 1290918 w 1290918"/>
                <a:gd name="connsiteY1" fmla="*/ 0 h 1097280"/>
                <a:gd name="connsiteX2" fmla="*/ 1283053 w 1290918"/>
                <a:gd name="connsiteY2" fmla="*/ 551688 h 1097280"/>
                <a:gd name="connsiteX3" fmla="*/ 1290918 w 1290918"/>
                <a:gd name="connsiteY3" fmla="*/ 1093694 h 1097280"/>
                <a:gd name="connsiteX4" fmla="*/ 662785 w 1290918"/>
                <a:gd name="connsiteY4" fmla="*/ 1097280 h 1097280"/>
                <a:gd name="connsiteX5" fmla="*/ 0 w 1290918"/>
                <a:gd name="connsiteY5" fmla="*/ 1093694 h 1097280"/>
                <a:gd name="connsiteX6" fmla="*/ 0 w 1290918"/>
                <a:gd name="connsiteY6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918" h="1097280">
                  <a:moveTo>
                    <a:pt x="0" y="0"/>
                  </a:moveTo>
                  <a:lnTo>
                    <a:pt x="1290918" y="0"/>
                  </a:lnTo>
                  <a:lnTo>
                    <a:pt x="1283053" y="551688"/>
                  </a:lnTo>
                  <a:lnTo>
                    <a:pt x="1290918" y="1093694"/>
                  </a:lnTo>
                  <a:lnTo>
                    <a:pt x="662785" y="1097280"/>
                  </a:lnTo>
                  <a:lnTo>
                    <a:pt x="0" y="1093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3600" b="1" dirty="0">
                  <a:latin typeface="Consolas" panose="020B0609020204030204" pitchFamily="49" charset="0"/>
                  <a:cs typeface="Arial" pitchFamily="34" charset="0"/>
                </a:rPr>
                <a:t>+</a:t>
              </a:r>
            </a:p>
          </p:txBody>
        </p:sp>
        <p:cxnSp>
          <p:nvCxnSpPr>
            <p:cNvPr id="146" name="Straight Connector 145"/>
            <p:cNvCxnSpPr/>
            <p:nvPr/>
          </p:nvCxnSpPr>
          <p:spPr bwMode="auto">
            <a:xfrm>
              <a:off x="6626657" y="2772036"/>
              <a:ext cx="0" cy="2643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7" name="Straight Connector 146"/>
            <p:cNvCxnSpPr/>
            <p:nvPr/>
          </p:nvCxnSpPr>
          <p:spPr bwMode="auto">
            <a:xfrm flipH="1">
              <a:off x="6100159" y="2778407"/>
              <a:ext cx="1036" cy="26439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8" name="Straight Connector 147"/>
            <p:cNvCxnSpPr/>
            <p:nvPr/>
          </p:nvCxnSpPr>
          <p:spPr bwMode="auto">
            <a:xfrm rot="5400000">
              <a:off x="7143418" y="3356780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9" name="Straight Connector 148"/>
            <p:cNvCxnSpPr/>
            <p:nvPr/>
          </p:nvCxnSpPr>
          <p:spPr bwMode="auto">
            <a:xfrm rot="5400000">
              <a:off x="5566035" y="3362387"/>
              <a:ext cx="0" cy="53594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150" name="Straight Connector 149"/>
            <p:cNvCxnSpPr/>
            <p:nvPr/>
          </p:nvCxnSpPr>
          <p:spPr bwMode="auto">
            <a:xfrm flipH="1">
              <a:off x="6352316" y="4202348"/>
              <a:ext cx="1" cy="45437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</p:grpSp>
      <p:sp>
        <p:nvSpPr>
          <p:cNvPr id="75" name="Rectangle 74"/>
          <p:cNvSpPr/>
          <p:nvPr/>
        </p:nvSpPr>
        <p:spPr bwMode="auto">
          <a:xfrm>
            <a:off x="-45879" y="1994309"/>
            <a:ext cx="5347987" cy="336536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3000">
                <a:srgbClr val="FFFFFF">
                  <a:alpha val="94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>
              <a:latin typeface="+mj-lt"/>
              <a:cs typeface="Arial" pitchFamily="34" charset="0"/>
            </a:endParaRPr>
          </a:p>
        </p:txBody>
      </p:sp>
      <p:sp>
        <p:nvSpPr>
          <p:cNvPr id="151" name="Rectangle 150"/>
          <p:cNvSpPr/>
          <p:nvPr/>
        </p:nvSpPr>
        <p:spPr bwMode="auto">
          <a:xfrm flipH="1">
            <a:off x="9015195" y="1943638"/>
            <a:ext cx="3181070" cy="336536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6000">
                <a:srgbClr val="FFFFFF">
                  <a:alpha val="94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>
              <a:latin typeface="+mj-lt"/>
              <a:cs typeface="Arial" pitchFamily="34" charset="0"/>
            </a:endParaRPr>
          </a:p>
        </p:txBody>
      </p:sp>
      <p:sp>
        <p:nvSpPr>
          <p:cNvPr id="152" name="Rectangle 151"/>
          <p:cNvSpPr/>
          <p:nvPr/>
        </p:nvSpPr>
        <p:spPr bwMode="auto">
          <a:xfrm>
            <a:off x="-37236" y="2110497"/>
            <a:ext cx="5833236" cy="2721278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>
              <a:latin typeface="+mj-lt"/>
              <a:cs typeface="Arial" pitchFamily="34" charset="0"/>
            </a:endParaRPr>
          </a:p>
        </p:txBody>
      </p:sp>
      <p:sp>
        <p:nvSpPr>
          <p:cNvPr id="153" name="Rectangle 152"/>
          <p:cNvSpPr/>
          <p:nvPr/>
        </p:nvSpPr>
        <p:spPr bwMode="auto">
          <a:xfrm>
            <a:off x="8982023" y="2694183"/>
            <a:ext cx="3209977" cy="2109034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>
              <a:latin typeface="+mj-lt"/>
              <a:cs typeface="Arial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5274225" y="2367908"/>
            <a:ext cx="2113324" cy="2615465"/>
            <a:chOff x="5274225" y="2367908"/>
            <a:chExt cx="2113324" cy="2615465"/>
          </a:xfrm>
        </p:grpSpPr>
        <p:grpSp>
          <p:nvGrpSpPr>
            <p:cNvPr id="49" name="Group 48"/>
            <p:cNvGrpSpPr/>
            <p:nvPr/>
          </p:nvGrpSpPr>
          <p:grpSpPr>
            <a:xfrm>
              <a:off x="5274225" y="2367908"/>
              <a:ext cx="2113324" cy="2315577"/>
              <a:chOff x="5298064" y="2341149"/>
              <a:chExt cx="2113324" cy="2315577"/>
            </a:xfrm>
          </p:grpSpPr>
          <p:sp>
            <p:nvSpPr>
              <p:cNvPr id="73" name="Rectangle 4"/>
              <p:cNvSpPr/>
              <p:nvPr/>
            </p:nvSpPr>
            <p:spPr bwMode="auto">
              <a:xfrm>
                <a:off x="5834006" y="3036431"/>
                <a:ext cx="1041400" cy="1166438"/>
              </a:xfrm>
              <a:custGeom>
                <a:avLst/>
                <a:gdLst>
                  <a:gd name="connsiteX0" fmla="*/ 0 w 1290918"/>
                  <a:gd name="connsiteY0" fmla="*/ 0 h 1093694"/>
                  <a:gd name="connsiteX1" fmla="*/ 1290918 w 1290918"/>
                  <a:gd name="connsiteY1" fmla="*/ 0 h 1093694"/>
                  <a:gd name="connsiteX2" fmla="*/ 1290918 w 1290918"/>
                  <a:gd name="connsiteY2" fmla="*/ 1093694 h 1093694"/>
                  <a:gd name="connsiteX3" fmla="*/ 0 w 1290918"/>
                  <a:gd name="connsiteY3" fmla="*/ 1093694 h 1093694"/>
                  <a:gd name="connsiteX4" fmla="*/ 0 w 1290918"/>
                  <a:gd name="connsiteY4" fmla="*/ 0 h 1093694"/>
                  <a:gd name="connsiteX0" fmla="*/ 0 w 1290918"/>
                  <a:gd name="connsiteY0" fmla="*/ 0 h 1097280"/>
                  <a:gd name="connsiteX1" fmla="*/ 1290918 w 1290918"/>
                  <a:gd name="connsiteY1" fmla="*/ 0 h 1097280"/>
                  <a:gd name="connsiteX2" fmla="*/ 1290918 w 1290918"/>
                  <a:gd name="connsiteY2" fmla="*/ 1093694 h 1097280"/>
                  <a:gd name="connsiteX3" fmla="*/ 662785 w 1290918"/>
                  <a:gd name="connsiteY3" fmla="*/ 1097280 h 1097280"/>
                  <a:gd name="connsiteX4" fmla="*/ 0 w 1290918"/>
                  <a:gd name="connsiteY4" fmla="*/ 1093694 h 1097280"/>
                  <a:gd name="connsiteX5" fmla="*/ 0 w 1290918"/>
                  <a:gd name="connsiteY5" fmla="*/ 0 h 1097280"/>
                  <a:gd name="connsiteX0" fmla="*/ 0 w 1290918"/>
                  <a:gd name="connsiteY0" fmla="*/ 0 h 1097280"/>
                  <a:gd name="connsiteX1" fmla="*/ 1290918 w 1290918"/>
                  <a:gd name="connsiteY1" fmla="*/ 0 h 1097280"/>
                  <a:gd name="connsiteX2" fmla="*/ 1283053 w 1290918"/>
                  <a:gd name="connsiteY2" fmla="*/ 551688 h 1097280"/>
                  <a:gd name="connsiteX3" fmla="*/ 1290918 w 1290918"/>
                  <a:gd name="connsiteY3" fmla="*/ 1093694 h 1097280"/>
                  <a:gd name="connsiteX4" fmla="*/ 662785 w 1290918"/>
                  <a:gd name="connsiteY4" fmla="*/ 1097280 h 1097280"/>
                  <a:gd name="connsiteX5" fmla="*/ 0 w 1290918"/>
                  <a:gd name="connsiteY5" fmla="*/ 1093694 h 1097280"/>
                  <a:gd name="connsiteX6" fmla="*/ 0 w 1290918"/>
                  <a:gd name="connsiteY6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0918" h="1097280">
                    <a:moveTo>
                      <a:pt x="0" y="0"/>
                    </a:moveTo>
                    <a:lnTo>
                      <a:pt x="1290918" y="0"/>
                    </a:lnTo>
                    <a:lnTo>
                      <a:pt x="1283053" y="551688"/>
                    </a:lnTo>
                    <a:lnTo>
                      <a:pt x="1290918" y="1093694"/>
                    </a:lnTo>
                    <a:lnTo>
                      <a:pt x="662785" y="1097280"/>
                    </a:lnTo>
                    <a:lnTo>
                      <a:pt x="0" y="10936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3600" b="1" dirty="0">
                    <a:latin typeface="Consolas" panose="020B0609020204030204" pitchFamily="49" charset="0"/>
                    <a:cs typeface="Arial" pitchFamily="34" charset="0"/>
                  </a:rPr>
                  <a:t>+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740660" y="2347520"/>
                <a:ext cx="721069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Consolas" panose="020B0609020204030204" pitchFamily="49" charset="0"/>
                  </a:rPr>
                  <a:t>y</a:t>
                </a:r>
                <a:r>
                  <a:rPr lang="en-US" sz="1600" dirty="0">
                    <a:latin typeface="Consolas" panose="020B0609020204030204" pitchFamily="49" charset="0"/>
                  </a:rPr>
                  <a:t>n+1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266122" y="2341149"/>
                <a:ext cx="721069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Consolas" panose="020B0609020204030204" pitchFamily="49" charset="0"/>
                  </a:rPr>
                  <a:t>x</a:t>
                </a:r>
                <a:r>
                  <a:rPr lang="en-US" sz="1600" dirty="0">
                    <a:latin typeface="Consolas" panose="020B0609020204030204" pitchFamily="49" charset="0"/>
                  </a:rPr>
                  <a:t>n+1</a:t>
                </a:r>
              </a:p>
            </p:txBody>
          </p:sp>
          <p:cxnSp>
            <p:nvCxnSpPr>
              <p:cNvPr id="12" name="Straight Connector 11"/>
              <p:cNvCxnSpPr>
                <a:stCxn id="11" idx="2"/>
              </p:cNvCxnSpPr>
              <p:nvPr/>
            </p:nvCxnSpPr>
            <p:spPr bwMode="auto">
              <a:xfrm>
                <a:off x="6626657" y="2772036"/>
                <a:ext cx="0" cy="264394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10" idx="2"/>
              </p:cNvCxnSpPr>
              <p:nvPr/>
            </p:nvCxnSpPr>
            <p:spPr bwMode="auto">
              <a:xfrm flipH="1">
                <a:off x="6100159" y="2778407"/>
                <a:ext cx="1036" cy="264395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>
                <a:off x="7143418" y="3356780"/>
                <a:ext cx="0" cy="535941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 rot="5400000">
                <a:off x="5566035" y="3362387"/>
                <a:ext cx="0" cy="535941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flipH="1">
                <a:off x="6352316" y="4202348"/>
                <a:ext cx="1" cy="454378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</p:grpSp>
        <p:sp>
          <p:nvSpPr>
            <p:cNvPr id="33" name="Rectangle 32"/>
            <p:cNvSpPr/>
            <p:nvPr/>
          </p:nvSpPr>
          <p:spPr>
            <a:xfrm>
              <a:off x="6013922" y="4552486"/>
              <a:ext cx="67678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latin typeface="Consolas" panose="020B0609020204030204" pitchFamily="49" charset="0"/>
                </a:rPr>
                <a:t>s</a:t>
              </a:r>
              <a:r>
                <a:rPr lang="en-US" sz="1600" dirty="0">
                  <a:latin typeface="Consolas" panose="020B0609020204030204" pitchFamily="49" charset="0"/>
                </a:rPr>
                <a:t>n+1</a:t>
              </a:r>
              <a:endParaRPr lang="en-US" sz="22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531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152" grpId="0" animBg="1"/>
      <p:bldP spid="1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Subtraction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50602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Straight Connector 114"/>
          <p:cNvCxnSpPr/>
          <p:nvPr/>
        </p:nvCxnSpPr>
        <p:spPr>
          <a:xfrm>
            <a:off x="7833360" y="1654880"/>
            <a:ext cx="1524223" cy="395478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Group 98"/>
          <p:cNvGrpSpPr/>
          <p:nvPr/>
        </p:nvGrpSpPr>
        <p:grpSpPr>
          <a:xfrm>
            <a:off x="7670379" y="2590959"/>
            <a:ext cx="1711557" cy="1716072"/>
            <a:chOff x="7879378" y="2587980"/>
            <a:chExt cx="1711557" cy="1716072"/>
          </a:xfrm>
        </p:grpSpPr>
        <p:sp>
          <p:nvSpPr>
            <p:cNvPr id="97" name="Pie 96"/>
            <p:cNvSpPr/>
            <p:nvPr/>
          </p:nvSpPr>
          <p:spPr>
            <a:xfrm>
              <a:off x="7879378" y="2587980"/>
              <a:ext cx="1705943" cy="1711868"/>
            </a:xfrm>
            <a:prstGeom prst="pie">
              <a:avLst>
                <a:gd name="adj1" fmla="val 17556067"/>
                <a:gd name="adj2" fmla="val 4177146"/>
              </a:avLst>
            </a:prstGeom>
            <a:solidFill>
              <a:srgbClr val="FFC0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98" name="Pie 97"/>
            <p:cNvSpPr/>
            <p:nvPr/>
          </p:nvSpPr>
          <p:spPr>
            <a:xfrm>
              <a:off x="7884992" y="2592184"/>
              <a:ext cx="1705943" cy="1711868"/>
            </a:xfrm>
            <a:prstGeom prst="pie">
              <a:avLst>
                <a:gd name="adj1" fmla="val 4163275"/>
                <a:gd name="adj2" fmla="val 14982191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 of negative numbers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5062" y="1825625"/>
                <a:ext cx="6019199" cy="4128707"/>
              </a:xfrm>
            </p:spPr>
            <p:txBody>
              <a:bodyPr>
                <a:noAutofit/>
              </a:bodyPr>
              <a:lstStyle/>
              <a:p>
                <a:pPr marL="342900" lvl="1" indent="-342900">
                  <a:spcBef>
                    <a:spcPts val="1000"/>
                  </a:spcBef>
                </a:pPr>
                <a:r>
                  <a:rPr lang="en-US" sz="2100" dirty="0">
                    <a:solidFill>
                      <a:prstClr val="black"/>
                    </a:solidFill>
                  </a:rPr>
                  <a:t>Goal: use adder HW for both add and sub</a:t>
                </a:r>
              </a:p>
              <a:p>
                <a:pPr marL="342900" lvl="1" indent="-342900">
                  <a:spcBef>
                    <a:spcPts val="1000"/>
                  </a:spcBef>
                </a:pPr>
                <a:r>
                  <a:rPr lang="en-US" sz="2100" dirty="0">
                    <a:solidFill>
                      <a:prstClr val="black"/>
                    </a:solidFill>
                  </a:rPr>
                  <a:t>Ones’ complement representation:</a:t>
                </a:r>
                <a:r>
                  <a:rPr lang="en-US" sz="2100" b="1" i="1" dirty="0">
                    <a:solidFill>
                      <a:prstClr val="black"/>
                    </a:solidFill>
                    <a:latin typeface="Consolas" panose="020B0609020204030204" pitchFamily="49" charset="0"/>
                  </a:rPr>
                  <a:t> -x = !x</a:t>
                </a:r>
              </a:p>
              <a:p>
                <a:pPr marL="800100" lvl="2" indent="-342900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!</m:t>
                    </m:r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700" b="1" i="1" dirty="0">
                    <a:solidFill>
                      <a:prstClr val="black"/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1700" dirty="0">
                    <a:solidFill>
                      <a:prstClr val="black"/>
                    </a:solidFill>
                    <a:latin typeface="Consolas" panose="020B0609020204030204" pitchFamily="49" charset="0"/>
                  </a:rPr>
                  <a:t>(111)</a:t>
                </a:r>
              </a:p>
              <a:p>
                <a:pPr marL="800100" lvl="1" indent="-342900"/>
                <a:r>
                  <a:rPr lang="en-US" sz="1700" dirty="0"/>
                  <a:t>Symmetric range: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sz="1400" dirty="0">
                    <a:solidFill>
                      <a:prstClr val="black"/>
                    </a:solidFill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(2</m:t>
                        </m:r>
                      </m:e>
                      <m:sup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sz="1700" dirty="0">
                  <a:solidFill>
                    <a:prstClr val="black"/>
                  </a:solidFill>
                </a:endParaRPr>
              </a:p>
              <a:p>
                <a:pPr marL="800100" lvl="1" indent="-342900"/>
                <a:r>
                  <a:rPr lang="en-US" sz="1700" b="1" dirty="0">
                    <a:solidFill>
                      <a:srgbClr val="FF0000"/>
                    </a:solidFill>
                  </a:rPr>
                  <a:t>2</a:t>
                </a:r>
                <a:r>
                  <a:rPr lang="en-US" sz="1700" dirty="0">
                    <a:solidFill>
                      <a:srgbClr val="FF0000"/>
                    </a:solidFill>
                  </a:rPr>
                  <a:t> representations for zero</a:t>
                </a:r>
                <a:endParaRPr lang="ru-RU" sz="1700" b="1" i="1" dirty="0">
                  <a:solidFill>
                    <a:srgbClr val="FF0000"/>
                  </a:solidFill>
                  <a:latin typeface="Consolas" panose="020B0609020204030204" pitchFamily="49" charset="0"/>
                </a:endParaRPr>
              </a:p>
              <a:p>
                <a:pPr marL="342900" lvl="1" indent="-342900">
                  <a:spcBef>
                    <a:spcPts val="1000"/>
                  </a:spcBef>
                </a:pPr>
                <a:r>
                  <a:rPr lang="en-US" sz="2100" dirty="0">
                    <a:solidFill>
                      <a:prstClr val="black"/>
                    </a:solidFill>
                    <a:latin typeface="Consolas" panose="020B0609020204030204" pitchFamily="49" charset="0"/>
                  </a:rPr>
                  <a:t>T</a:t>
                </a:r>
                <a:r>
                  <a:rPr lang="en-US" sz="2100" dirty="0">
                    <a:solidFill>
                      <a:prstClr val="black"/>
                    </a:solidFill>
                  </a:rPr>
                  <a:t>wo’s complement representation: </a:t>
                </a:r>
                <a:r>
                  <a:rPr lang="en-US" sz="2100" b="1" i="1" dirty="0">
                    <a:solidFill>
                      <a:prstClr val="black"/>
                    </a:solidFill>
                    <a:latin typeface="Consolas" panose="020B0609020204030204" pitchFamily="49" charset="0"/>
                  </a:rPr>
                  <a:t>-x = !x + 1 </a:t>
                </a:r>
              </a:p>
              <a:p>
                <a:pPr marL="800100" lvl="1" indent="-342900"/>
                <a:r>
                  <a:rPr lang="en-US" sz="1700" dirty="0"/>
                  <a:t>Asymmetric range: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  <m:sup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prstClr val="black"/>
                    </a:solidFill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(2</m:t>
                        </m:r>
                      </m:e>
                      <m:sup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sz="1700" dirty="0">
                  <a:solidFill>
                    <a:prstClr val="black"/>
                  </a:solidFill>
                </a:endParaRPr>
              </a:p>
              <a:p>
                <a:pPr marL="800100" lvl="1" indent="-342900"/>
                <a:r>
                  <a:rPr lang="en-US" sz="1700" dirty="0"/>
                  <a:t>1 representation for zero</a:t>
                </a:r>
              </a:p>
              <a:p>
                <a:pPr marL="342900" indent="-342900"/>
                <a:endParaRPr lang="ru-RU" sz="21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062" y="1825625"/>
                <a:ext cx="6019199" cy="4128707"/>
              </a:xfrm>
              <a:blipFill>
                <a:blip r:embed="rId6"/>
                <a:stretch>
                  <a:fillRect l="-1012" t="-1622" r="-30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7" name="Group 106"/>
          <p:cNvGrpSpPr/>
          <p:nvPr/>
        </p:nvGrpSpPr>
        <p:grpSpPr>
          <a:xfrm>
            <a:off x="7159848" y="2263127"/>
            <a:ext cx="2759000" cy="2367149"/>
            <a:chOff x="4850851" y="4006278"/>
            <a:chExt cx="2759000" cy="2367149"/>
          </a:xfrm>
        </p:grpSpPr>
        <p:grpSp>
          <p:nvGrpSpPr>
            <p:cNvPr id="104" name="Group 103"/>
            <p:cNvGrpSpPr/>
            <p:nvPr/>
          </p:nvGrpSpPr>
          <p:grpSpPr>
            <a:xfrm>
              <a:off x="4850851" y="4006278"/>
              <a:ext cx="2759000" cy="2367149"/>
              <a:chOff x="7162105" y="2265686"/>
              <a:chExt cx="2759000" cy="2367149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7684425" y="2607040"/>
                <a:ext cx="1694330" cy="169433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272412" y="2265686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anose="020B0609020204030204" pitchFamily="49" charset="0"/>
                  </a:rPr>
                  <a:t>000</a:t>
                </a:r>
                <a:endParaRPr lang="ru-RU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077858" y="2551150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anose="020B0609020204030204" pitchFamily="49" charset="0"/>
                  </a:rPr>
                  <a:t>001</a:t>
                </a:r>
                <a:endParaRPr lang="ru-RU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433993" y="2547059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anose="020B0609020204030204" pitchFamily="49" charset="0"/>
                  </a:rPr>
                  <a:t>111</a:t>
                </a:r>
                <a:endParaRPr lang="ru-RU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9356527" y="3252867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anose="020B0609020204030204" pitchFamily="49" charset="0"/>
                  </a:rPr>
                  <a:t>010</a:t>
                </a:r>
                <a:endParaRPr lang="ru-RU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076594" y="3992019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anose="020B0609020204030204" pitchFamily="49" charset="0"/>
                  </a:rPr>
                  <a:t>011</a:t>
                </a:r>
                <a:endParaRPr lang="ru-RU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485722" y="3991659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anose="020B0609020204030204" pitchFamily="49" charset="0"/>
                  </a:rPr>
                  <a:t>101</a:t>
                </a:r>
                <a:endParaRPr lang="ru-RU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272412" y="4263503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anose="020B0609020204030204" pitchFamily="49" charset="0"/>
                  </a:rPr>
                  <a:t>100</a:t>
                </a:r>
                <a:endParaRPr lang="ru-RU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162105" y="3254749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anose="020B0609020204030204" pitchFamily="49" charset="0"/>
                  </a:rPr>
                  <a:t>110</a:t>
                </a:r>
                <a:endParaRPr lang="ru-RU" dirty="0">
                  <a:latin typeface="Consolas" panose="020B0609020204030204" pitchFamily="49" charset="0"/>
                </a:endParaRP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5334208" y="4307763"/>
              <a:ext cx="1775011" cy="1769296"/>
              <a:chOff x="5532093" y="2574319"/>
              <a:chExt cx="1775011" cy="1769296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6392704" y="2574319"/>
                <a:ext cx="80682" cy="806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5532093" y="3409718"/>
                <a:ext cx="80682" cy="806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7226422" y="3409718"/>
                <a:ext cx="80682" cy="806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6392704" y="4262933"/>
                <a:ext cx="80682" cy="806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5775484" y="2826788"/>
                <a:ext cx="80682" cy="806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775484" y="4026938"/>
                <a:ext cx="80682" cy="806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975634" y="2826451"/>
                <a:ext cx="80682" cy="806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6975634" y="4032653"/>
                <a:ext cx="80682" cy="8068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4" name="Arc 83"/>
          <p:cNvSpPr/>
          <p:nvPr/>
        </p:nvSpPr>
        <p:spPr>
          <a:xfrm rot="17429598">
            <a:off x="7951227" y="3296546"/>
            <a:ext cx="1967848" cy="2082889"/>
          </a:xfrm>
          <a:prstGeom prst="arc">
            <a:avLst/>
          </a:prstGeom>
          <a:ln w="5715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9" name="Group 108"/>
          <p:cNvGrpSpPr/>
          <p:nvPr/>
        </p:nvGrpSpPr>
        <p:grpSpPr>
          <a:xfrm>
            <a:off x="6757553" y="3062154"/>
            <a:ext cx="1735769" cy="1286704"/>
            <a:chOff x="6757553" y="3062154"/>
            <a:chExt cx="1735769" cy="1286704"/>
          </a:xfrm>
        </p:grpSpPr>
        <p:sp>
          <p:nvSpPr>
            <p:cNvPr id="86" name="Arc 85"/>
            <p:cNvSpPr/>
            <p:nvPr/>
          </p:nvSpPr>
          <p:spPr>
            <a:xfrm rot="6821869" flipV="1">
              <a:off x="7194985" y="3050521"/>
              <a:ext cx="1286704" cy="1309970"/>
            </a:xfrm>
            <a:prstGeom prst="arc">
              <a:avLst/>
            </a:prstGeom>
            <a:ln w="5715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757553" y="3794842"/>
              <a:ext cx="5339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+1</a:t>
              </a:r>
              <a:endParaRPr lang="ru-RU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6758464" y="3262938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-2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896904" y="3244305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</a:rPr>
              <a:t>+2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7135532" y="2008606"/>
            <a:ext cx="2818406" cy="2951508"/>
            <a:chOff x="7135532" y="2008606"/>
            <a:chExt cx="2818406" cy="2951508"/>
          </a:xfrm>
        </p:grpSpPr>
        <p:sp>
          <p:nvSpPr>
            <p:cNvPr id="89" name="TextBox 88"/>
            <p:cNvSpPr txBox="1"/>
            <p:nvPr/>
          </p:nvSpPr>
          <p:spPr>
            <a:xfrm>
              <a:off x="8381803" y="200860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ru-RU" dirty="0">
                <a:latin typeface="Consolas" panose="020B0609020204030204" pitchFamily="49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472043" y="229422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4">
                      <a:lumMod val="75000"/>
                    </a:schemeClr>
                  </a:solidFill>
                  <a:latin typeface="Consolas" panose="020B0609020204030204" pitchFamily="49" charset="0"/>
                </a:rPr>
                <a:t>+1</a:t>
              </a:r>
              <a:endParaRPr lang="ru-RU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135532" y="2362055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5">
                      <a:lumMod val="75000"/>
                    </a:schemeClr>
                  </a:solidFill>
                  <a:latin typeface="Consolas" panose="020B0609020204030204" pitchFamily="49" charset="0"/>
                </a:rPr>
                <a:t>-1</a:t>
              </a:r>
              <a:endParaRPr lang="ru-RU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9515998" y="4161705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4">
                      <a:lumMod val="75000"/>
                    </a:schemeClr>
                  </a:solidFill>
                  <a:latin typeface="Consolas" panose="020B0609020204030204" pitchFamily="49" charset="0"/>
                </a:rPr>
                <a:t>+3</a:t>
              </a:r>
              <a:endParaRPr lang="ru-RU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8285542" y="4590782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5">
                      <a:lumMod val="75000"/>
                    </a:schemeClr>
                  </a:solidFill>
                  <a:latin typeface="Consolas" panose="020B0609020204030204" pitchFamily="49" charset="0"/>
                </a:rPr>
                <a:t>-4</a:t>
              </a:r>
              <a:endParaRPr lang="ru-RU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260618" y="4264174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5">
                      <a:lumMod val="75000"/>
                    </a:schemeClr>
                  </a:solidFill>
                  <a:latin typeface="Consolas" panose="020B0609020204030204" pitchFamily="49" charset="0"/>
                </a:rPr>
                <a:t>-3</a:t>
              </a:r>
              <a:endParaRPr lang="ru-RU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7260442" y="426792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-2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7160294" y="2011291"/>
            <a:ext cx="1536370" cy="756170"/>
            <a:chOff x="7160294" y="2011291"/>
            <a:chExt cx="1536370" cy="756170"/>
          </a:xfrm>
        </p:grpSpPr>
        <p:sp>
          <p:nvSpPr>
            <p:cNvPr id="116" name="TextBox 115"/>
            <p:cNvSpPr txBox="1"/>
            <p:nvPr/>
          </p:nvSpPr>
          <p:spPr>
            <a:xfrm>
              <a:off x="7160294" y="239812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</a:rPr>
                <a:t>-0</a:t>
              </a:r>
              <a:endParaRPr lang="ru-RU" dirty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8385360" y="201129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</a:rPr>
                <a:t>0</a:t>
              </a:r>
              <a:endParaRPr lang="ru-RU" dirty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405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4" grpId="0" animBg="1"/>
      <p:bldP spid="84" grpId="1" animBg="1"/>
      <p:bldP spid="92" grpId="0"/>
      <p:bldP spid="94" grpId="0"/>
      <p:bldP spid="113" grpId="0"/>
      <p:bldP spid="1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subtraction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933883"/>
            <a:ext cx="4423449" cy="3556090"/>
          </a:xfrm>
        </p:spPr>
        <p:txBody>
          <a:bodyPr/>
          <a:lstStyle/>
          <a:p>
            <a:r>
              <a:rPr lang="en-US" sz="2100" dirty="0"/>
              <a:t>Example: 2 – 3 = ?</a:t>
            </a:r>
          </a:p>
          <a:p>
            <a:pPr lvl="1" indent="-342900">
              <a:buFont typeface="+mj-lt"/>
              <a:buAutoNum type="arabicPeriod"/>
            </a:pPr>
            <a:r>
              <a:rPr lang="en-US" sz="1800" dirty="0"/>
              <a:t>2 – 3 = 2 + (−3)</a:t>
            </a:r>
          </a:p>
          <a:p>
            <a:pPr lvl="1" indent="-342900">
              <a:buFont typeface="+mj-lt"/>
              <a:buAutoNum type="arabicPeriod"/>
            </a:pPr>
            <a:r>
              <a:rPr lang="en-US" sz="1800" dirty="0"/>
              <a:t>2 + (−3) = 010 + 101 = 111</a:t>
            </a:r>
          </a:p>
          <a:p>
            <a:pPr lvl="1" indent="-342900">
              <a:buFont typeface="+mj-lt"/>
              <a:buAutoNum type="arabicPeriod"/>
            </a:pPr>
            <a:r>
              <a:rPr lang="en-US" sz="1800" dirty="0"/>
              <a:t>111 = −1 </a:t>
            </a:r>
          </a:p>
          <a:p>
            <a:endParaRPr lang="ru-RU" sz="21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792624" y="1747657"/>
            <a:ext cx="1980456" cy="1898023"/>
            <a:chOff x="4268624" y="1747656"/>
            <a:chExt cx="1980456" cy="1898023"/>
          </a:xfrm>
        </p:grpSpPr>
        <p:sp>
          <p:nvSpPr>
            <p:cNvPr id="42" name="Pie 41"/>
            <p:cNvSpPr/>
            <p:nvPr/>
          </p:nvSpPr>
          <p:spPr>
            <a:xfrm>
              <a:off x="4533167" y="1997070"/>
              <a:ext cx="1332482" cy="1337110"/>
            </a:xfrm>
            <a:prstGeom prst="pie">
              <a:avLst>
                <a:gd name="adj1" fmla="val 16229770"/>
                <a:gd name="adj2" fmla="val 21588792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537108" y="1996609"/>
              <a:ext cx="1323411" cy="1323411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177806" y="1965099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4505598" y="2617615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829009" y="2617615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177806" y="3284047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695706" y="2162298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695706" y="3099714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633122" y="2162035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33122" y="3104178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52399" y="2022394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000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68747" y="2156359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001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25005" y="2161583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111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34839" y="2556437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010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57580" y="2944219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011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31561" y="2944219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101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49970" y="309746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100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63515" y="254193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110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66053" y="196401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126603" y="174765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92028" y="254094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+2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98363" y="302304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+3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95905" y="3368680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-4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506955" y="312030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-3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268624" y="254498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-2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509361" y="1961584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30" name="Down Arrow 129"/>
            <p:cNvSpPr/>
            <p:nvPr/>
          </p:nvSpPr>
          <p:spPr>
            <a:xfrm rot="3451688">
              <a:off x="5976072" y="2300150"/>
              <a:ext cx="225976" cy="320040"/>
            </a:xfrm>
            <a:prstGeom prst="downArrow">
              <a:avLst/>
            </a:prstGeom>
            <a:solidFill>
              <a:schemeClr val="accent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813906" y="3682303"/>
            <a:ext cx="1965140" cy="1898024"/>
            <a:chOff x="4289906" y="3682303"/>
            <a:chExt cx="1965140" cy="1898024"/>
          </a:xfrm>
        </p:grpSpPr>
        <p:grpSp>
          <p:nvGrpSpPr>
            <p:cNvPr id="74" name="Group 73"/>
            <p:cNvGrpSpPr/>
            <p:nvPr/>
          </p:nvGrpSpPr>
          <p:grpSpPr>
            <a:xfrm>
              <a:off x="4291484" y="3682303"/>
              <a:ext cx="1963562" cy="1898024"/>
              <a:chOff x="7812528" y="2240781"/>
              <a:chExt cx="3351865" cy="3239989"/>
            </a:xfrm>
          </p:grpSpPr>
          <p:sp>
            <p:nvSpPr>
              <p:cNvPr id="75" name="Pie 74"/>
              <p:cNvSpPr/>
              <p:nvPr/>
            </p:nvSpPr>
            <p:spPr>
              <a:xfrm>
                <a:off x="8267011" y="2653944"/>
                <a:ext cx="2274590" cy="2282490"/>
              </a:xfrm>
              <a:prstGeom prst="pie">
                <a:avLst>
                  <a:gd name="adj1" fmla="val 16247507"/>
                  <a:gd name="adj2" fmla="val 8177722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8270838" y="2665753"/>
                <a:ext cx="2259106" cy="225910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9364532" y="2611965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8217050" y="372583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10476156" y="372583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9364532" y="4863451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8541572" y="294859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8541572" y="454879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10141772" y="2948141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10141772" y="455641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9150459" y="2709769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000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9690476" y="2938450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001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8591584" y="2947368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111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9973998" y="3621397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010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9671411" y="4283353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011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602777" y="4283353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101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9146309" y="4544946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100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8315915" y="3596638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110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0197987" y="2610113"/>
                <a:ext cx="580661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+1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9277128" y="2240781"/>
                <a:ext cx="449315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0583732" y="3594951"/>
                <a:ext cx="580661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+2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10253140" y="4417912"/>
                <a:ext cx="580661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+3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9224722" y="5007924"/>
                <a:ext cx="528668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-4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8219365" y="4583941"/>
                <a:ext cx="528668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-3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7812528" y="3601849"/>
                <a:ext cx="528668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-2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8223472" y="2605963"/>
                <a:ext cx="528668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-1</a:t>
                </a:r>
                <a:endParaRPr lang="ru-RU" sz="1200" dirty="0">
                  <a:latin typeface="+mj-lt"/>
                </a:endParaRPr>
              </a:p>
            </p:txBody>
          </p:sp>
        </p:grpSp>
        <p:sp>
          <p:nvSpPr>
            <p:cNvPr id="131" name="Down Arrow 130"/>
            <p:cNvSpPr/>
            <p:nvPr/>
          </p:nvSpPr>
          <p:spPr>
            <a:xfrm rot="14840054">
              <a:off x="4336938" y="4972377"/>
              <a:ext cx="225976" cy="320040"/>
            </a:xfrm>
            <a:prstGeom prst="downArrow">
              <a:avLst/>
            </a:prstGeom>
            <a:solidFill>
              <a:schemeClr val="accent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250779" y="2520105"/>
            <a:ext cx="1963562" cy="1898024"/>
            <a:chOff x="6726779" y="2520105"/>
            <a:chExt cx="1963562" cy="1898024"/>
          </a:xfrm>
        </p:grpSpPr>
        <p:sp>
          <p:nvSpPr>
            <p:cNvPr id="129" name="Pie 128"/>
            <p:cNvSpPr/>
            <p:nvPr/>
          </p:nvSpPr>
          <p:spPr>
            <a:xfrm>
              <a:off x="6994123" y="2764296"/>
              <a:ext cx="1332482" cy="1337110"/>
            </a:xfrm>
            <a:prstGeom prst="pie">
              <a:avLst>
                <a:gd name="adj1" fmla="val 16229770"/>
                <a:gd name="adj2" fmla="val 21588792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6726779" y="2520105"/>
              <a:ext cx="1963562" cy="1898024"/>
              <a:chOff x="7812528" y="2240781"/>
              <a:chExt cx="3351865" cy="3239989"/>
            </a:xfrm>
          </p:grpSpPr>
          <p:sp>
            <p:nvSpPr>
              <p:cNvPr id="103" name="Pie 102"/>
              <p:cNvSpPr/>
              <p:nvPr/>
            </p:nvSpPr>
            <p:spPr>
              <a:xfrm rot="5400000">
                <a:off x="8267011" y="2653943"/>
                <a:ext cx="2274590" cy="2282490"/>
              </a:xfrm>
              <a:prstGeom prst="pie">
                <a:avLst>
                  <a:gd name="adj1" fmla="val 16247507"/>
                  <a:gd name="adj2" fmla="val 8177722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8270838" y="2665753"/>
                <a:ext cx="2259106" cy="225910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9364532" y="2611965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8217050" y="372583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10476156" y="372583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9364532" y="4863451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8541572" y="294859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8541572" y="454879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10141772" y="2948141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10141772" y="4556410"/>
                <a:ext cx="107576" cy="10757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9150459" y="2709769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000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9690476" y="2938450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001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8591584" y="2947368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111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9973998" y="3621397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010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9671411" y="4283353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011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8602777" y="4283353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101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9146309" y="4544946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100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8315915" y="3596638"/>
                <a:ext cx="717479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110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10197987" y="2610113"/>
                <a:ext cx="580661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+1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9277128" y="2240781"/>
                <a:ext cx="449315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0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10583732" y="3594951"/>
                <a:ext cx="580661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+2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10253140" y="4417912"/>
                <a:ext cx="580661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+3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9224722" y="5007924"/>
                <a:ext cx="528668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-4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8219365" y="4583941"/>
                <a:ext cx="528668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-3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7812528" y="3601849"/>
                <a:ext cx="528668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-2</a:t>
                </a:r>
                <a:endParaRPr lang="ru-RU" sz="1200" dirty="0">
                  <a:latin typeface="+mj-lt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8223472" y="2605963"/>
                <a:ext cx="528668" cy="47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+mj-lt"/>
                  </a:rPr>
                  <a:t>-1</a:t>
                </a:r>
                <a:endParaRPr lang="ru-RU" sz="1200" dirty="0">
                  <a:latin typeface="+mj-lt"/>
                </a:endParaRPr>
              </a:p>
            </p:txBody>
          </p:sp>
        </p:grpSp>
        <p:sp>
          <p:nvSpPr>
            <p:cNvPr id="132" name="Down Arrow 131"/>
            <p:cNvSpPr/>
            <p:nvPr/>
          </p:nvSpPr>
          <p:spPr>
            <a:xfrm rot="18747595">
              <a:off x="6850766" y="2511923"/>
              <a:ext cx="225976" cy="320040"/>
            </a:xfrm>
            <a:prstGeom prst="downArrow">
              <a:avLst/>
            </a:prstGeom>
            <a:solidFill>
              <a:schemeClr val="accent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015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4264" y="1772143"/>
            <a:ext cx="3666866" cy="3852371"/>
          </a:xfrm>
        </p:spPr>
        <p:txBody>
          <a:bodyPr>
            <a:noAutofit/>
          </a:bodyPr>
          <a:lstStyle/>
          <a:p>
            <a:pPr marL="342900" indent="-342900"/>
            <a:r>
              <a:rPr lang="en-US" sz="2100" dirty="0"/>
              <a:t>Example: −2 – 3 = ?</a:t>
            </a:r>
          </a:p>
          <a:p>
            <a:pPr lvl="1" indent="-342900"/>
            <a:r>
              <a:rPr lang="en-US" sz="1800" dirty="0"/>
              <a:t>−2 – 3 = −2 + (−3)</a:t>
            </a:r>
          </a:p>
          <a:p>
            <a:pPr lvl="1" indent="-342900"/>
            <a:r>
              <a:rPr lang="en-US" sz="1800" dirty="0"/>
              <a:t>−2 + (−3) = 110 + 101 = 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1800" dirty="0"/>
              <a:t>011</a:t>
            </a:r>
          </a:p>
          <a:p>
            <a:pPr lvl="1" indent="-342900"/>
            <a:r>
              <a:rPr lang="en-US" sz="1800" dirty="0"/>
              <a:t>011 = 3 </a:t>
            </a:r>
            <a:r>
              <a:rPr lang="en-US" sz="1800" dirty="0">
                <a:latin typeface="Calibri" panose="020F0502020204030204" pitchFamily="34" charset="0"/>
                <a:sym typeface="Wingdings" panose="05000000000000000000" pitchFamily="2" charset="2"/>
              </a:rPr>
              <a:t>→ </a:t>
            </a:r>
            <a:r>
              <a:rPr lang="en-US" sz="1800" dirty="0">
                <a:sym typeface="Wingdings" panose="05000000000000000000" pitchFamily="2" charset="2"/>
              </a:rPr>
              <a:t>Overflow </a:t>
            </a:r>
          </a:p>
          <a:p>
            <a:pPr marL="342900" indent="-342900"/>
            <a:r>
              <a:rPr lang="en-US" sz="2100" dirty="0">
                <a:sym typeface="Wingdings" panose="05000000000000000000" pitchFamily="2" charset="2"/>
              </a:rPr>
              <a:t>Overflow conditions</a:t>
            </a:r>
          </a:p>
          <a:p>
            <a:pPr lvl="1" indent="-342900">
              <a:buFont typeface="+mj-lt"/>
              <a:buAutoNum type="alphaLcPeriod"/>
            </a:pPr>
            <a:r>
              <a:rPr lang="en-US" sz="1800" dirty="0"/>
              <a:t>negative + negative = positive</a:t>
            </a:r>
          </a:p>
          <a:p>
            <a:pPr lvl="1" indent="-342900">
              <a:buFont typeface="+mj-lt"/>
              <a:buAutoNum type="alphaLcPeriod"/>
            </a:pPr>
            <a:r>
              <a:rPr lang="en-US" sz="1800" dirty="0"/>
              <a:t>positive + positive = negative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792625" y="1747657"/>
            <a:ext cx="1963562" cy="1898023"/>
            <a:chOff x="4268625" y="1747656"/>
            <a:chExt cx="1963562" cy="1898023"/>
          </a:xfrm>
        </p:grpSpPr>
        <p:sp>
          <p:nvSpPr>
            <p:cNvPr id="42" name="Pie 41"/>
            <p:cNvSpPr/>
            <p:nvPr/>
          </p:nvSpPr>
          <p:spPr>
            <a:xfrm>
              <a:off x="4533168" y="1997070"/>
              <a:ext cx="1332482" cy="1337110"/>
            </a:xfrm>
            <a:prstGeom prst="pie">
              <a:avLst>
                <a:gd name="adj1" fmla="val 16229770"/>
                <a:gd name="adj2" fmla="val 10880208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537109" y="1996609"/>
              <a:ext cx="1323411" cy="1323411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177807" y="1965099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4505599" y="2617615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829010" y="2617615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177807" y="3284047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695707" y="2162298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695707" y="3099714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633123" y="2162035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33123" y="3104178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52401" y="2022394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000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68748" y="2156359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001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25005" y="2161583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111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34840" y="2556437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010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57581" y="2944219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011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31562" y="2944219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101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49971" y="309746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100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63515" y="254193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110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66053" y="196401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126604" y="174765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92029" y="254094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+2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98364" y="302304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+3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95906" y="3368680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-4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506956" y="312030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-3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268625" y="254498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-2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509362" y="1961584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33" name="Down Arrow 132"/>
            <p:cNvSpPr/>
            <p:nvPr/>
          </p:nvSpPr>
          <p:spPr>
            <a:xfrm rot="18747595">
              <a:off x="4359121" y="1755896"/>
              <a:ext cx="225976" cy="320040"/>
            </a:xfrm>
            <a:prstGeom prst="downArrow">
              <a:avLst/>
            </a:prstGeom>
            <a:solidFill>
              <a:schemeClr val="accent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808110" y="3682303"/>
            <a:ext cx="1970936" cy="1898024"/>
            <a:chOff x="4284110" y="3682303"/>
            <a:chExt cx="1970936" cy="1898024"/>
          </a:xfrm>
        </p:grpSpPr>
        <p:sp>
          <p:nvSpPr>
            <p:cNvPr id="75" name="Pie 74"/>
            <p:cNvSpPr/>
            <p:nvPr/>
          </p:nvSpPr>
          <p:spPr>
            <a:xfrm>
              <a:off x="4557725" y="3924339"/>
              <a:ext cx="1332482" cy="1337110"/>
            </a:xfrm>
            <a:prstGeom prst="pie">
              <a:avLst>
                <a:gd name="adj1" fmla="val 16247507"/>
                <a:gd name="adj2" fmla="val 817772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4559967" y="3931257"/>
              <a:ext cx="1323411" cy="1323411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5200666" y="3899747"/>
              <a:ext cx="63019" cy="63019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4528458" y="4552262"/>
              <a:ext cx="63019" cy="63019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5851869" y="4552262"/>
              <a:ext cx="63019" cy="63019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5200666" y="5218694"/>
              <a:ext cx="63019" cy="63019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4718567" y="4096946"/>
              <a:ext cx="63019" cy="63019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4718567" y="5034362"/>
              <a:ext cx="63019" cy="63019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5655983" y="4096683"/>
              <a:ext cx="63019" cy="63019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5655983" y="5038826"/>
              <a:ext cx="63019" cy="63019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075260" y="395704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000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391608" y="4091006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001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747864" y="4096230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111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557699" y="4491084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010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380440" y="4878866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011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754421" y="4878866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101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072829" y="5032110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100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586374" y="4476580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110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688914" y="3898662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149464" y="368230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914888" y="4475592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+2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721223" y="4957692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+3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118764" y="5303328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-4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529814" y="5054954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-3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291484" y="4479633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-2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532220" y="3896231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34" name="Down Arrow 133"/>
            <p:cNvSpPr/>
            <p:nvPr/>
          </p:nvSpPr>
          <p:spPr>
            <a:xfrm rot="13511513">
              <a:off x="4331142" y="5175614"/>
              <a:ext cx="225976" cy="320040"/>
            </a:xfrm>
            <a:prstGeom prst="downArrow">
              <a:avLst/>
            </a:prstGeom>
            <a:solidFill>
              <a:schemeClr val="accent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250780" y="2520107"/>
            <a:ext cx="1963562" cy="1898023"/>
            <a:chOff x="6726780" y="2520106"/>
            <a:chExt cx="1963562" cy="1898023"/>
          </a:xfrm>
        </p:grpSpPr>
        <p:sp>
          <p:nvSpPr>
            <p:cNvPr id="130" name="Pie 129"/>
            <p:cNvSpPr/>
            <p:nvPr/>
          </p:nvSpPr>
          <p:spPr>
            <a:xfrm>
              <a:off x="6990961" y="2761281"/>
              <a:ext cx="1332482" cy="1337110"/>
            </a:xfrm>
            <a:prstGeom prst="pie">
              <a:avLst>
                <a:gd name="adj1" fmla="val 16229770"/>
                <a:gd name="adj2" fmla="val 1084658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32" name="Pie 131"/>
            <p:cNvSpPr/>
            <p:nvPr/>
          </p:nvSpPr>
          <p:spPr>
            <a:xfrm rot="16200000">
              <a:off x="7001845" y="2758968"/>
              <a:ext cx="1332482" cy="1337110"/>
            </a:xfrm>
            <a:prstGeom prst="pie">
              <a:avLst>
                <a:gd name="adj1" fmla="val 16247507"/>
                <a:gd name="adj2" fmla="val 8177722"/>
              </a:avLst>
            </a:prstGeom>
            <a:solidFill>
              <a:schemeClr val="accent1">
                <a:lumMod val="20000"/>
                <a:lumOff val="80000"/>
                <a:alpha val="65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6995264" y="2769059"/>
              <a:ext cx="1323411" cy="1323411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7635962" y="2737549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6963754" y="3390064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8287165" y="3390064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7635962" y="4056496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7153862" y="2934748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7153862" y="3872164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8091279" y="2934484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8091279" y="3876628"/>
              <a:ext cx="63020" cy="63020"/>
            </a:xfrm>
            <a:prstGeom prst="ellipse">
              <a:avLst/>
            </a:prstGeom>
            <a:solidFill>
              <a:schemeClr val="tx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510556" y="2794844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000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7826903" y="2928809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001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7183160" y="2934033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111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992995" y="3328887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010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7815736" y="3716668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011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7189717" y="3716668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101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7508126" y="386991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100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7021670" y="331438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110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8124209" y="273646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584760" y="252010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0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8350184" y="331339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+2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8156519" y="3795495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+3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554061" y="4141130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-4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965111" y="389275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-3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6726780" y="331743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-2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6967517" y="2734033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-1</a:t>
              </a:r>
              <a:endParaRPr lang="ru-RU" sz="1200" dirty="0">
                <a:latin typeface="+mj-lt"/>
              </a:endParaRPr>
            </a:p>
          </p:txBody>
        </p:sp>
        <p:sp>
          <p:nvSpPr>
            <p:cNvPr id="135" name="Down Arrow 134"/>
            <p:cNvSpPr/>
            <p:nvPr/>
          </p:nvSpPr>
          <p:spPr>
            <a:xfrm rot="8325296">
              <a:off x="8190326" y="4014877"/>
              <a:ext cx="225976" cy="320040"/>
            </a:xfrm>
            <a:prstGeom prst="downArrow">
              <a:avLst/>
            </a:prstGeom>
            <a:solidFill>
              <a:schemeClr val="accent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27.09.2021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15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203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0.9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|48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2.7|12.6|1.1|35.1|45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5.9|7.1|3.9|11.7|6.3|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8.6|5.2|1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37.4|10.4|48.2|22.4|15.9|6.6|15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4.9|5.5|48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16.2|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26.9|38.2|16.2|15.8|32.4|55.7|26.7|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2.7|5.3|14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1.3|6.4|1.6|1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874</Words>
  <Application>Microsoft Office PowerPoint</Application>
  <PresentationFormat>Widescreen</PresentationFormat>
  <Paragraphs>440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Consolas</vt:lpstr>
      <vt:lpstr>Courier New</vt:lpstr>
      <vt:lpstr>Office Theme</vt:lpstr>
      <vt:lpstr>Combinational Circuits</vt:lpstr>
      <vt:lpstr>Layers of Abstraction in CS</vt:lpstr>
      <vt:lpstr>Boolean operations: Inversion</vt:lpstr>
      <vt:lpstr>Boolean operations: AND &amp; OR</vt:lpstr>
      <vt:lpstr>Boolean functions</vt:lpstr>
      <vt:lpstr>Combinational Circuits</vt:lpstr>
      <vt:lpstr>Combinational Circuits</vt:lpstr>
      <vt:lpstr>Adder</vt:lpstr>
      <vt:lpstr>Half adder scheme</vt:lpstr>
      <vt:lpstr>Full adder scheme</vt:lpstr>
      <vt:lpstr>Wide adder</vt:lpstr>
      <vt:lpstr>Subtraction</vt:lpstr>
      <vt:lpstr>Representation of negative numbers</vt:lpstr>
      <vt:lpstr>Example of subtraction</vt:lpstr>
      <vt:lpstr>Overflow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Ladin, Oleg</cp:lastModifiedBy>
  <cp:revision>191</cp:revision>
  <dcterms:created xsi:type="dcterms:W3CDTF">2018-09-18T18:10:21Z</dcterms:created>
  <dcterms:modified xsi:type="dcterms:W3CDTF">2021-09-26T17:57:30Z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2019-09-30 19:57:22Z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