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77" r:id="rId3"/>
  </p:sldMasterIdLst>
  <p:notesMasterIdLst>
    <p:notesMasterId r:id="rId23"/>
  </p:notesMasterIdLst>
  <p:sldIdLst>
    <p:sldId id="391" r:id="rId4"/>
    <p:sldId id="390" r:id="rId5"/>
    <p:sldId id="370" r:id="rId6"/>
    <p:sldId id="371" r:id="rId7"/>
    <p:sldId id="372" r:id="rId8"/>
    <p:sldId id="373" r:id="rId9"/>
    <p:sldId id="374" r:id="rId10"/>
    <p:sldId id="375" r:id="rId11"/>
    <p:sldId id="376" r:id="rId12"/>
    <p:sldId id="377" r:id="rId13"/>
    <p:sldId id="378" r:id="rId14"/>
    <p:sldId id="399" r:id="rId15"/>
    <p:sldId id="380" r:id="rId16"/>
    <p:sldId id="381" r:id="rId17"/>
    <p:sldId id="382" r:id="rId18"/>
    <p:sldId id="395" r:id="rId19"/>
    <p:sldId id="400" r:id="rId20"/>
    <p:sldId id="387" r:id="rId21"/>
    <p:sldId id="39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FFC000"/>
    <a:srgbClr val="70AD47"/>
    <a:srgbClr val="5B9BD5"/>
    <a:srgbClr val="ED7D31"/>
    <a:srgbClr val="F9EFE7"/>
    <a:srgbClr val="FF9933"/>
    <a:srgbClr val="DD8DE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413C02-CF2A-4106-971F-A4DB24983273}" v="718" dt="2020-10-18T16:52:53.8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96433" autoAdjust="0"/>
  </p:normalViewPr>
  <p:slideViewPr>
    <p:cSldViewPr snapToGrid="0">
      <p:cViewPr>
        <p:scale>
          <a:sx n="80" d="100"/>
          <a:sy n="80" d="100"/>
        </p:scale>
        <p:origin x="10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rolev, Kirill" userId="6adfc881-516e-478e-acf1-c9304da723a3" providerId="ADAL" clId="{E4413C02-CF2A-4106-971F-A4DB24983273}"/>
    <pc:docChg chg="undo custSel modSld">
      <pc:chgData name="Korolev, Kirill" userId="6adfc881-516e-478e-acf1-c9304da723a3" providerId="ADAL" clId="{E4413C02-CF2A-4106-971F-A4DB24983273}" dt="2020-10-18T16:52:53.891" v="763" actId="20577"/>
      <pc:docMkLst>
        <pc:docMk/>
      </pc:docMkLst>
      <pc:sldChg chg="modSp modAnim">
        <pc:chgData name="Korolev, Kirill" userId="6adfc881-516e-478e-acf1-c9304da723a3" providerId="ADAL" clId="{E4413C02-CF2A-4106-971F-A4DB24983273}" dt="2020-10-18T16:39:55.323" v="290"/>
        <pc:sldMkLst>
          <pc:docMk/>
          <pc:sldMk cId="476525100" sldId="370"/>
        </pc:sldMkLst>
        <pc:spChg chg="mod">
          <ac:chgData name="Korolev, Kirill" userId="6adfc881-516e-478e-acf1-c9304da723a3" providerId="ADAL" clId="{E4413C02-CF2A-4106-971F-A4DB24983273}" dt="2020-10-18T16:38:19.626" v="288" actId="20577"/>
          <ac:spMkLst>
            <pc:docMk/>
            <pc:sldMk cId="476525100" sldId="370"/>
            <ac:spMk id="3" creationId="{00000000-0000-0000-0000-000000000000}"/>
          </ac:spMkLst>
        </pc:spChg>
        <pc:graphicFrameChg chg="mod modGraphic">
          <ac:chgData name="Korolev, Kirill" userId="6adfc881-516e-478e-acf1-c9304da723a3" providerId="ADAL" clId="{E4413C02-CF2A-4106-971F-A4DB24983273}" dt="2020-10-18T16:39:11.189" v="289" actId="1076"/>
          <ac:graphicFrameMkLst>
            <pc:docMk/>
            <pc:sldMk cId="476525100" sldId="370"/>
            <ac:graphicFrameMk id="4" creationId="{00000000-0000-0000-0000-000000000000}"/>
          </ac:graphicFrameMkLst>
        </pc:graphicFrameChg>
      </pc:sldChg>
      <pc:sldChg chg="modSp">
        <pc:chgData name="Korolev, Kirill" userId="6adfc881-516e-478e-acf1-c9304da723a3" providerId="ADAL" clId="{E4413C02-CF2A-4106-971F-A4DB24983273}" dt="2020-10-18T16:52:53.891" v="763" actId="20577"/>
        <pc:sldMkLst>
          <pc:docMk/>
          <pc:sldMk cId="1324186457" sldId="371"/>
        </pc:sldMkLst>
        <pc:spChg chg="mod">
          <ac:chgData name="Korolev, Kirill" userId="6adfc881-516e-478e-acf1-c9304da723a3" providerId="ADAL" clId="{E4413C02-CF2A-4106-971F-A4DB24983273}" dt="2020-10-18T16:43:55.899" v="333" actId="20577"/>
          <ac:spMkLst>
            <pc:docMk/>
            <pc:sldMk cId="1324186457" sldId="371"/>
            <ac:spMk id="4" creationId="{00000000-0000-0000-0000-000000000000}"/>
          </ac:spMkLst>
        </pc:spChg>
        <pc:spChg chg="mod">
          <ac:chgData name="Korolev, Kirill" userId="6adfc881-516e-478e-acf1-c9304da723a3" providerId="ADAL" clId="{E4413C02-CF2A-4106-971F-A4DB24983273}" dt="2020-10-18T16:43:58.291" v="336" actId="20577"/>
          <ac:spMkLst>
            <pc:docMk/>
            <pc:sldMk cId="1324186457" sldId="371"/>
            <ac:spMk id="5" creationId="{00000000-0000-0000-0000-000000000000}"/>
          </ac:spMkLst>
        </pc:spChg>
        <pc:spChg chg="mod">
          <ac:chgData name="Korolev, Kirill" userId="6adfc881-516e-478e-acf1-c9304da723a3" providerId="ADAL" clId="{E4413C02-CF2A-4106-971F-A4DB24983273}" dt="2020-10-18T16:44:00.517" v="339" actId="20577"/>
          <ac:spMkLst>
            <pc:docMk/>
            <pc:sldMk cId="1324186457" sldId="371"/>
            <ac:spMk id="6" creationId="{00000000-0000-0000-0000-000000000000}"/>
          </ac:spMkLst>
        </pc:spChg>
        <pc:spChg chg="mod">
          <ac:chgData name="Korolev, Kirill" userId="6adfc881-516e-478e-acf1-c9304da723a3" providerId="ADAL" clId="{E4413C02-CF2A-4106-971F-A4DB24983273}" dt="2020-10-18T16:44:02.715" v="342" actId="20577"/>
          <ac:spMkLst>
            <pc:docMk/>
            <pc:sldMk cId="1324186457" sldId="371"/>
            <ac:spMk id="7" creationId="{00000000-0000-0000-0000-000000000000}"/>
          </ac:spMkLst>
        </pc:spChg>
        <pc:spChg chg="mod">
          <ac:chgData name="Korolev, Kirill" userId="6adfc881-516e-478e-acf1-c9304da723a3" providerId="ADAL" clId="{E4413C02-CF2A-4106-971F-A4DB24983273}" dt="2020-10-18T16:44:06.562" v="345" actId="20577"/>
          <ac:spMkLst>
            <pc:docMk/>
            <pc:sldMk cId="1324186457" sldId="371"/>
            <ac:spMk id="8" creationId="{00000000-0000-0000-0000-000000000000}"/>
          </ac:spMkLst>
        </pc:spChg>
        <pc:spChg chg="mod">
          <ac:chgData name="Korolev, Kirill" userId="6adfc881-516e-478e-acf1-c9304da723a3" providerId="ADAL" clId="{E4413C02-CF2A-4106-971F-A4DB24983273}" dt="2020-10-18T16:44:11.643" v="356" actId="20577"/>
          <ac:spMkLst>
            <pc:docMk/>
            <pc:sldMk cId="1324186457" sldId="371"/>
            <ac:spMk id="9" creationId="{00000000-0000-0000-0000-000000000000}"/>
          </ac:spMkLst>
        </pc:spChg>
        <pc:spChg chg="mod">
          <ac:chgData name="Korolev, Kirill" userId="6adfc881-516e-478e-acf1-c9304da723a3" providerId="ADAL" clId="{E4413C02-CF2A-4106-971F-A4DB24983273}" dt="2020-10-18T16:48:25.599" v="534" actId="14100"/>
          <ac:spMkLst>
            <pc:docMk/>
            <pc:sldMk cId="1324186457" sldId="371"/>
            <ac:spMk id="11" creationId="{00000000-0000-0000-0000-000000000000}"/>
          </ac:spMkLst>
        </pc:spChg>
        <pc:spChg chg="mod">
          <ac:chgData name="Korolev, Kirill" userId="6adfc881-516e-478e-acf1-c9304da723a3" providerId="ADAL" clId="{E4413C02-CF2A-4106-971F-A4DB24983273}" dt="2020-10-18T16:48:06.981" v="511" actId="14100"/>
          <ac:spMkLst>
            <pc:docMk/>
            <pc:sldMk cId="1324186457" sldId="371"/>
            <ac:spMk id="12" creationId="{00000000-0000-0000-0000-000000000000}"/>
          </ac:spMkLst>
        </pc:spChg>
        <pc:spChg chg="mod">
          <ac:chgData name="Korolev, Kirill" userId="6adfc881-516e-478e-acf1-c9304da723a3" providerId="ADAL" clId="{E4413C02-CF2A-4106-971F-A4DB24983273}" dt="2020-10-18T16:47:59.475" v="510" actId="20577"/>
          <ac:spMkLst>
            <pc:docMk/>
            <pc:sldMk cId="1324186457" sldId="371"/>
            <ac:spMk id="13" creationId="{00000000-0000-0000-0000-000000000000}"/>
          </ac:spMkLst>
        </pc:spChg>
        <pc:spChg chg="mod">
          <ac:chgData name="Korolev, Kirill" userId="6adfc881-516e-478e-acf1-c9304da723a3" providerId="ADAL" clId="{E4413C02-CF2A-4106-971F-A4DB24983273}" dt="2020-10-18T16:50:42.281" v="654" actId="14100"/>
          <ac:spMkLst>
            <pc:docMk/>
            <pc:sldMk cId="1324186457" sldId="371"/>
            <ac:spMk id="14" creationId="{00000000-0000-0000-0000-000000000000}"/>
          </ac:spMkLst>
        </pc:spChg>
        <pc:spChg chg="mod">
          <ac:chgData name="Korolev, Kirill" userId="6adfc881-516e-478e-acf1-c9304da723a3" providerId="ADAL" clId="{E4413C02-CF2A-4106-971F-A4DB24983273}" dt="2020-10-18T16:51:51.136" v="722" actId="20577"/>
          <ac:spMkLst>
            <pc:docMk/>
            <pc:sldMk cId="1324186457" sldId="371"/>
            <ac:spMk id="15" creationId="{00000000-0000-0000-0000-000000000000}"/>
          </ac:spMkLst>
        </pc:spChg>
        <pc:spChg chg="mod">
          <ac:chgData name="Korolev, Kirill" userId="6adfc881-516e-478e-acf1-c9304da723a3" providerId="ADAL" clId="{E4413C02-CF2A-4106-971F-A4DB24983273}" dt="2020-10-18T16:52:53.891" v="763" actId="20577"/>
          <ac:spMkLst>
            <pc:docMk/>
            <pc:sldMk cId="1324186457" sldId="371"/>
            <ac:spMk id="16" creationId="{00000000-0000-0000-0000-000000000000}"/>
          </ac:spMkLst>
        </pc:spChg>
      </pc:sldChg>
      <pc:sldChg chg="modSp">
        <pc:chgData name="Korolev, Kirill" userId="6adfc881-516e-478e-acf1-c9304da723a3" providerId="ADAL" clId="{E4413C02-CF2A-4106-971F-A4DB24983273}" dt="2020-10-18T16:26:31.854" v="31" actId="20577"/>
        <pc:sldMkLst>
          <pc:docMk/>
          <pc:sldMk cId="2992406510" sldId="391"/>
        </pc:sldMkLst>
        <pc:spChg chg="mod">
          <ac:chgData name="Korolev, Kirill" userId="6adfc881-516e-478e-acf1-c9304da723a3" providerId="ADAL" clId="{E4413C02-CF2A-4106-971F-A4DB24983273}" dt="2020-10-18T16:26:31.854" v="31" actId="20577"/>
          <ac:spMkLst>
            <pc:docMk/>
            <pc:sldMk cId="2992406510" sldId="391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601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672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962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971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873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937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908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228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021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730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502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546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69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586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198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38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7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56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27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14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89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97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3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9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6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780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102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19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794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188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3318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640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763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219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434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4079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3893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Click To Edit Section Divider title Style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359" y="6049962"/>
            <a:ext cx="1138082" cy="8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18514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610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443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926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78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852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431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146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221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576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700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785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049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Click To Edit Section Divider title Style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359" y="6049962"/>
            <a:ext cx="1138082" cy="8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18727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46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01.11.2020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MIPT-V 2021</a:t>
            </a:r>
            <a:endParaRPr lang="ru-RU" dirty="0"/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91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01.11.2020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8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600" dirty="0"/>
              <a:t>RISC-V Single-Cycle implementation</a:t>
            </a:r>
            <a:endParaRPr lang="en-US" sz="36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Oleg Ladin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1 November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406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Layers of Abstraction in Computes Science</a:t>
            </a:r>
          </a:p>
        </p:txBody>
      </p:sp>
      <p:sp>
        <p:nvSpPr>
          <p:cNvPr id="16" name="Left Brace 15"/>
          <p:cNvSpPr/>
          <p:nvPr/>
        </p:nvSpPr>
        <p:spPr bwMode="auto">
          <a:xfrm>
            <a:off x="3795450" y="3935015"/>
            <a:ext cx="163403" cy="495669"/>
          </a:xfrm>
          <a:prstGeom prst="leftBrace">
            <a:avLst>
              <a:gd name="adj1" fmla="val 38114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016510" y="1416908"/>
            <a:ext cx="5127490" cy="3002316"/>
            <a:chOff x="2300535" y="1039903"/>
            <a:chExt cx="4632576" cy="3257794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2300535" y="1039903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cs typeface="Arial" pitchFamily="34" charset="0"/>
                </a:rPr>
                <a:t>Application</a:t>
              </a:r>
            </a:p>
          </p:txBody>
        </p:sp>
        <p:sp>
          <p:nvSpPr>
            <p:cNvPr id="23" name="Rounded Rectangle 22"/>
            <p:cNvSpPr/>
            <p:nvPr/>
          </p:nvSpPr>
          <p:spPr bwMode="auto">
            <a:xfrm>
              <a:off x="2300535" y="1586689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cs typeface="Arial" pitchFamily="34" charset="0"/>
                </a:rPr>
                <a:t>Algorithms</a:t>
              </a:r>
            </a:p>
          </p:txBody>
        </p:sp>
        <p:sp>
          <p:nvSpPr>
            <p:cNvPr id="24" name="Rounded Rectangle 23"/>
            <p:cNvSpPr/>
            <p:nvPr/>
          </p:nvSpPr>
          <p:spPr bwMode="auto">
            <a:xfrm>
              <a:off x="2300535" y="2133475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cs typeface="Arial" pitchFamily="34" charset="0"/>
                </a:rPr>
                <a:t>Programming Language</a:t>
              </a:r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2300535" y="2680261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cs typeface="Arial" pitchFamily="34" charset="0"/>
                </a:rPr>
                <a:t>Operating System</a:t>
              </a:r>
            </a:p>
          </p:txBody>
        </p:sp>
        <p:sp>
          <p:nvSpPr>
            <p:cNvPr id="26" name="Rounded Rectangle 25"/>
            <p:cNvSpPr/>
            <p:nvPr/>
          </p:nvSpPr>
          <p:spPr bwMode="auto">
            <a:xfrm>
              <a:off x="2300535" y="3227047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cs typeface="Arial" pitchFamily="34" charset="0"/>
                </a:rPr>
                <a:t>Instruction Set Architecture</a:t>
              </a: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2300535" y="3773833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cs typeface="Arial" pitchFamily="34" charset="0"/>
                </a:rPr>
                <a:t>Microarchitecture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016510" y="4434337"/>
            <a:ext cx="5127490" cy="1490595"/>
            <a:chOff x="2300535" y="4320619"/>
            <a:chExt cx="4632576" cy="1617435"/>
          </a:xfrm>
        </p:grpSpPr>
        <p:sp>
          <p:nvSpPr>
            <p:cNvPr id="29" name="Rounded Rectangle 28"/>
            <p:cNvSpPr/>
            <p:nvPr/>
          </p:nvSpPr>
          <p:spPr bwMode="auto">
            <a:xfrm>
              <a:off x="2300535" y="4320619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Neo Sans Intel" pitchFamily="34" charset="0"/>
                  <a:cs typeface="Arial" pitchFamily="34" charset="0"/>
                </a:rPr>
                <a:t>Gates/Register-Transfer Level (RTL)</a:t>
              </a:r>
            </a:p>
          </p:txBody>
        </p:sp>
        <p:sp>
          <p:nvSpPr>
            <p:cNvPr id="30" name="Rounded Rectangle 29"/>
            <p:cNvSpPr/>
            <p:nvPr/>
          </p:nvSpPr>
          <p:spPr bwMode="auto">
            <a:xfrm>
              <a:off x="2300535" y="4867405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Neo Sans Intel" pitchFamily="34" charset="0"/>
                  <a:cs typeface="Arial" pitchFamily="34" charset="0"/>
                </a:rPr>
                <a:t>Circuits</a:t>
              </a: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2300535" y="5414190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Neo Sans Intel" pitchFamily="34" charset="0"/>
                  <a:cs typeface="Arial" pitchFamily="34" charset="0"/>
                </a:rPr>
                <a:t>Physics</a:t>
              </a:r>
            </a:p>
          </p:txBody>
        </p:sp>
      </p:grpSp>
      <p:sp>
        <p:nvSpPr>
          <p:cNvPr id="32" name="Rectangle 31"/>
          <p:cNvSpPr/>
          <p:nvPr/>
        </p:nvSpPr>
        <p:spPr bwMode="auto">
          <a:xfrm>
            <a:off x="3958853" y="1406346"/>
            <a:ext cx="5242803" cy="2528670"/>
          </a:xfrm>
          <a:prstGeom prst="rect">
            <a:avLst/>
          </a:prstGeom>
          <a:solidFill>
            <a:schemeClr val="bg1">
              <a:alpha val="9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00576" y="3823890"/>
            <a:ext cx="1766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Topic of </a:t>
            </a:r>
          </a:p>
          <a:p>
            <a:pPr algn="r"/>
            <a:r>
              <a:rPr lang="en-US" sz="2000" dirty="0"/>
              <a:t>this lecture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3974808" y="4432111"/>
            <a:ext cx="5242803" cy="1728586"/>
          </a:xfrm>
          <a:prstGeom prst="rect">
            <a:avLst/>
          </a:prstGeom>
          <a:solidFill>
            <a:schemeClr val="bg1">
              <a:alpha val="9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dirty="0">
              <a:cs typeface="Arial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2F439A-5548-4EDF-816C-51A7A78C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14C42-9167-41B4-9F94-84AE3C53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BB943-259E-4056-B868-18FAC014D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03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24"/>
    </mc:Choice>
    <mc:Fallback xmlns="">
      <p:transition spd="slow" advTm="29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2" grpId="0" animBg="1"/>
      <p:bldP spid="33" grpId="0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Single-Cycle Implementation of RISC-V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Any ISA can be implemented in many different ways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The simplest one is </a:t>
            </a:r>
            <a:r>
              <a:rPr lang="en-US" dirty="0">
                <a:solidFill>
                  <a:schemeClr val="accent1"/>
                </a:solidFill>
              </a:rPr>
              <a:t>single-cycle implementation</a:t>
            </a:r>
            <a:r>
              <a:rPr lang="en-US" dirty="0"/>
              <a:t>:</a:t>
            </a:r>
          </a:p>
          <a:p>
            <a:pPr marL="688975" lvl="1" indent="-342900"/>
            <a:r>
              <a:rPr lang="en-US" sz="2000" dirty="0"/>
              <a:t>Strictly sequential execution: execution of an instruction is not started until the previous one is completely executed</a:t>
            </a:r>
          </a:p>
          <a:p>
            <a:pPr marL="688975" lvl="1" indent="-342900"/>
            <a:r>
              <a:rPr lang="en-US" sz="2000" dirty="0"/>
              <a:t>All instructions take the same amount of time – a single cycle</a:t>
            </a:r>
          </a:p>
          <a:p>
            <a:pPr marL="341313" indent="-341313">
              <a:buFont typeface="Courier New" panose="02070309020205020404" pitchFamily="49" charset="0"/>
              <a:buChar char="o"/>
            </a:pPr>
            <a:r>
              <a:rPr lang="en-US" dirty="0"/>
              <a:t>For simplicity, only 6 RV32I instructions are implemented: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712613"/>
              </p:ext>
            </p:extLst>
          </p:nvPr>
        </p:nvGraphicFramePr>
        <p:xfrm>
          <a:off x="3200399" y="4606365"/>
          <a:ext cx="4105836" cy="11125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613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2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Arithmetic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add,</a:t>
                      </a:r>
                      <a:r>
                        <a:rPr lang="en-US" baseline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sub, </a:t>
                      </a:r>
                      <a:r>
                        <a:rPr lang="en-US" baseline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addi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Data transfer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lw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sw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Control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beq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F149C-6186-4616-B82B-9E2625530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4F5E4-02E8-43F3-A67B-2A3FF59D3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</a:t>
            </a:fld>
            <a:endParaRPr lang="ru-R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0C05E01-B266-4D12-98D1-1F8DFBB7A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652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929" y="-30123"/>
            <a:ext cx="10515600" cy="925290"/>
          </a:xfrm>
        </p:spPr>
        <p:txBody>
          <a:bodyPr/>
          <a:lstStyle/>
          <a:p>
            <a:r>
              <a:rPr lang="en-US" dirty="0"/>
              <a:t>Instruction Execution Cycle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2123440" y="1021052"/>
            <a:ext cx="2316480" cy="77400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b="1" dirty="0">
                <a:latin typeface="+mj-lt"/>
                <a:cs typeface="Arial" pitchFamily="34" charset="0"/>
              </a:rPr>
              <a:t>1. Fetch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2123440" y="1819468"/>
            <a:ext cx="2316480" cy="77400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b="1" dirty="0">
                <a:latin typeface="+mj-lt"/>
                <a:cs typeface="Arial" pitchFamily="34" charset="0"/>
              </a:rPr>
              <a:t>2. Decode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2123440" y="2613142"/>
            <a:ext cx="2316480" cy="77400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b="1" dirty="0">
                <a:latin typeface="+mj-lt"/>
                <a:cs typeface="Arial" pitchFamily="34" charset="0"/>
              </a:rPr>
              <a:t>3. Execute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2123440" y="3406818"/>
            <a:ext cx="2316480" cy="77400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b="1" dirty="0">
                <a:latin typeface="+mj-lt"/>
                <a:cs typeface="Arial" pitchFamily="34" charset="0"/>
              </a:rPr>
              <a:t>4. Memory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2123440" y="4200495"/>
            <a:ext cx="2316480" cy="77400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b="1" dirty="0">
                <a:latin typeface="+mj-lt"/>
                <a:cs typeface="Arial" pitchFamily="34" charset="0"/>
              </a:rPr>
              <a:t>5. Write Back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2123440" y="5002713"/>
            <a:ext cx="2316480" cy="77400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b="1" dirty="0">
                <a:latin typeface="+mj-lt"/>
                <a:cs typeface="Arial" pitchFamily="34" charset="0"/>
              </a:rPr>
              <a:t>6. Update PC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1031213"/>
            <a:ext cx="6119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Load an instruction from memory by an address in PC register.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1819469"/>
            <a:ext cx="6550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Get operands from instruction code, read values of source registers.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2613143"/>
            <a:ext cx="553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Perform an action encoded in the instruction.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599" y="3406819"/>
            <a:ext cx="6917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Write/read a value at memory using the calculation result as an address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4200496"/>
            <a:ext cx="553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Write a value into a destination register.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3600" y="4921433"/>
            <a:ext cx="5537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Update the program counter for the next instruction:</a:t>
            </a:r>
          </a:p>
          <a:p>
            <a:r>
              <a:rPr lang="en-US" sz="1600" dirty="0">
                <a:solidFill>
                  <a:schemeClr val="accent1"/>
                </a:solidFill>
                <a:latin typeface="Consolas" pitchFamily="49" charset="0"/>
                <a:cs typeface="Consolas" pitchFamily="49" charset="0"/>
              </a:rPr>
              <a:t>PC = PC + </a:t>
            </a:r>
            <a:r>
              <a:rPr lang="en-US" sz="1600" dirty="0" err="1">
                <a:solidFill>
                  <a:schemeClr val="accent1"/>
                </a:solidFill>
                <a:latin typeface="Consolas" pitchFamily="49" charset="0"/>
                <a:cs typeface="Consolas" pitchFamily="49" charset="0"/>
              </a:rPr>
              <a:t>InstructionLength</a:t>
            </a:r>
            <a:r>
              <a:rPr lang="en-US" sz="1600" dirty="0">
                <a:solidFill>
                  <a:schemeClr val="accent1"/>
                </a:solidFill>
                <a:latin typeface="Consolas" pitchFamily="49" charset="0"/>
                <a:cs typeface="Consolas" pitchFamily="49" charset="0"/>
              </a:rPr>
              <a:t> = PC + 4</a:t>
            </a:r>
          </a:p>
          <a:p>
            <a:r>
              <a:rPr lang="en-US" dirty="0"/>
              <a:t>Or </a:t>
            </a:r>
            <a:r>
              <a:rPr lang="en-US"/>
              <a:t>in case </a:t>
            </a:r>
            <a:r>
              <a:rPr lang="en-US" dirty="0"/>
              <a:t>of </a:t>
            </a:r>
            <a:r>
              <a:rPr lang="en-US"/>
              <a:t>a branch:</a:t>
            </a:r>
            <a:endParaRPr lang="en-US" dirty="0"/>
          </a:p>
          <a:p>
            <a:r>
              <a:rPr lang="en-US" sz="1600" dirty="0">
                <a:solidFill>
                  <a:schemeClr val="accent1"/>
                </a:solidFill>
                <a:latin typeface="Consolas" pitchFamily="49" charset="0"/>
                <a:cs typeface="Consolas" pitchFamily="49" charset="0"/>
              </a:rPr>
              <a:t>PC = PC + </a:t>
            </a:r>
            <a:r>
              <a:rPr lang="en-US" sz="1600" dirty="0" err="1">
                <a:solidFill>
                  <a:schemeClr val="accent1"/>
                </a:solidFill>
                <a:latin typeface="Consolas" pitchFamily="49" charset="0"/>
                <a:cs typeface="Consolas" pitchFamily="49" charset="0"/>
              </a:rPr>
              <a:t>BranchOffset</a:t>
            </a:r>
            <a:endParaRPr lang="en-US" sz="1600" dirty="0">
              <a:solidFill>
                <a:schemeClr val="accent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8" name="Elbow Connector 17"/>
          <p:cNvCxnSpPr>
            <a:stCxn id="9" idx="2"/>
            <a:endCxn id="4" idx="0"/>
          </p:cNvCxnSpPr>
          <p:nvPr/>
        </p:nvCxnSpPr>
        <p:spPr bwMode="auto">
          <a:xfrm rot="5400000" flipH="1">
            <a:off x="903849" y="3398883"/>
            <a:ext cx="4755661" cy="12700"/>
          </a:xfrm>
          <a:prstGeom prst="bentConnector5">
            <a:avLst>
              <a:gd name="adj1" fmla="val -4807"/>
              <a:gd name="adj2" fmla="val 10920000"/>
              <a:gd name="adj3" fmla="val 104807"/>
            </a:avLst>
          </a:prstGeom>
          <a:solidFill>
            <a:schemeClr val="bg1"/>
          </a:solidFill>
          <a:ln w="28575" cap="rnd" cmpd="sng" algn="ctr">
            <a:solidFill>
              <a:srgbClr val="C00000"/>
            </a:solidFill>
            <a:prstDash val="solid"/>
            <a:round/>
            <a:headEnd type="oval" w="lg" len="lg"/>
            <a:tailEnd type="arrow" w="lg" len="lg"/>
          </a:ln>
          <a:effectLst/>
        </p:spPr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7ABE9A-E24B-4334-98E2-B5E362263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AE98895-47EF-4CA8-BE89-4AEB29B20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</a:t>
            </a:fld>
            <a:endParaRPr lang="ru-RU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573DD1D8-455C-4D4B-897F-43BA00685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418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Fetch</a:t>
            </a:r>
          </a:p>
        </p:txBody>
      </p:sp>
      <p:sp>
        <p:nvSpPr>
          <p:cNvPr id="45" name="Content Placeholder 44"/>
          <p:cNvSpPr>
            <a:spLocks noGrp="1"/>
          </p:cNvSpPr>
          <p:nvPr>
            <p:ph idx="1"/>
          </p:nvPr>
        </p:nvSpPr>
        <p:spPr>
          <a:xfrm>
            <a:off x="838200" y="1825625"/>
            <a:ext cx="7054530" cy="4128707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The CPU is always in an infinite loop, fetching instructions from memory and executing them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1"/>
                </a:solidFill>
              </a:rPr>
              <a:t>program counter </a:t>
            </a:r>
            <a:r>
              <a:rPr lang="en-US" sz="2000" dirty="0"/>
              <a:t>or </a:t>
            </a:r>
            <a:r>
              <a:rPr lang="en-US" sz="2000" dirty="0">
                <a:solidFill>
                  <a:schemeClr val="accent1"/>
                </a:solidFill>
              </a:rPr>
              <a:t>PC</a:t>
            </a:r>
            <a:r>
              <a:rPr lang="en-US" sz="2000" dirty="0"/>
              <a:t> register holds the address of the current instruction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RISC-V RV32I instructions are each four bytes long, so the PC should be incremented by four to read the next instruction in sequence</a:t>
            </a:r>
          </a:p>
          <a:p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8920173" y="1825625"/>
            <a:ext cx="1923305" cy="1574605"/>
            <a:chOff x="6695101" y="1397086"/>
            <a:chExt cx="1923305" cy="1574605"/>
          </a:xfrm>
        </p:grpSpPr>
        <p:cxnSp>
          <p:nvCxnSpPr>
            <p:cNvPr id="19" name="Elbow Connector 18"/>
            <p:cNvCxnSpPr>
              <a:stCxn id="12" idx="3"/>
              <a:endCxn id="34" idx="0"/>
            </p:cNvCxnSpPr>
            <p:nvPr/>
          </p:nvCxnSpPr>
          <p:spPr bwMode="auto">
            <a:xfrm flipH="1">
              <a:off x="6731674" y="1916860"/>
              <a:ext cx="1881454" cy="218017"/>
            </a:xfrm>
            <a:prstGeom prst="bentConnector4">
              <a:avLst>
                <a:gd name="adj1" fmla="val -12150"/>
                <a:gd name="adj2" fmla="val -350006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26" name="Oval 25"/>
            <p:cNvSpPr/>
            <p:nvPr/>
          </p:nvSpPr>
          <p:spPr bwMode="auto">
            <a:xfrm>
              <a:off x="6695101" y="2899219"/>
              <a:ext cx="72472" cy="72472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28" name="Elbow Connector 27"/>
            <p:cNvCxnSpPr>
              <a:stCxn id="26" idx="5"/>
              <a:endCxn id="29" idx="1"/>
            </p:cNvCxnSpPr>
            <p:nvPr/>
          </p:nvCxnSpPr>
          <p:spPr bwMode="auto">
            <a:xfrm rot="5400000" flipH="1" flipV="1">
              <a:off x="6754810" y="1628355"/>
              <a:ext cx="1334872" cy="1330573"/>
            </a:xfrm>
            <a:prstGeom prst="bentConnector4">
              <a:avLst>
                <a:gd name="adj1" fmla="val 1142"/>
                <a:gd name="adj2" fmla="val 50399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grpSp>
          <p:nvGrpSpPr>
            <p:cNvPr id="30" name="Group 29"/>
            <p:cNvGrpSpPr/>
            <p:nvPr/>
          </p:nvGrpSpPr>
          <p:grpSpPr>
            <a:xfrm>
              <a:off x="8087533" y="1397086"/>
              <a:ext cx="530873" cy="1050601"/>
              <a:chOff x="5030045" y="2169459"/>
              <a:chExt cx="530873" cy="1050601"/>
            </a:xfrm>
          </p:grpSpPr>
          <p:sp>
            <p:nvSpPr>
              <p:cNvPr id="11" name="Freeform 127"/>
              <p:cNvSpPr>
                <a:spLocks/>
              </p:cNvSpPr>
              <p:nvPr/>
            </p:nvSpPr>
            <p:spPr bwMode="auto">
              <a:xfrm>
                <a:off x="5030045" y="2169459"/>
                <a:ext cx="530873" cy="1050601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189220" y="2604594"/>
                <a:ext cx="366420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00" dirty="0">
                    <a:latin typeface="+mj-lt"/>
                  </a:rPr>
                  <a:t>Add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030045" y="2313940"/>
                <a:ext cx="113455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030045" y="2921239"/>
                <a:ext cx="113455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7546420" y="206407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+mj-lt"/>
                </a:rPr>
                <a:t>4</a:t>
              </a:r>
            </a:p>
          </p:txBody>
        </p:sp>
        <p:cxnSp>
          <p:nvCxnSpPr>
            <p:cNvPr id="35" name="Straight Arrow Connector 34"/>
            <p:cNvCxnSpPr>
              <a:stCxn id="33" idx="3"/>
              <a:endCxn id="32" idx="1"/>
            </p:cNvCxnSpPr>
            <p:nvPr/>
          </p:nvCxnSpPr>
          <p:spPr bwMode="auto">
            <a:xfrm>
              <a:off x="7835282" y="2233355"/>
              <a:ext cx="252251" cy="15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38" name="Group 37"/>
          <p:cNvGrpSpPr/>
          <p:nvPr/>
        </p:nvGrpSpPr>
        <p:grpSpPr>
          <a:xfrm>
            <a:off x="8655358" y="3845876"/>
            <a:ext cx="2024953" cy="1386326"/>
            <a:chOff x="6404965" y="3417338"/>
            <a:chExt cx="2024953" cy="1386326"/>
          </a:xfrm>
        </p:grpSpPr>
        <p:grpSp>
          <p:nvGrpSpPr>
            <p:cNvPr id="6" name="Group 5"/>
            <p:cNvGrpSpPr/>
            <p:nvPr/>
          </p:nvGrpSpPr>
          <p:grpSpPr>
            <a:xfrm>
              <a:off x="6404965" y="3417338"/>
              <a:ext cx="1550894" cy="1386326"/>
              <a:chOff x="3021106" y="3598050"/>
              <a:chExt cx="1550894" cy="1386326"/>
            </a:xfrm>
          </p:grpSpPr>
          <p:sp>
            <p:nvSpPr>
              <p:cNvPr id="4" name="Rectangle 3"/>
              <p:cNvSpPr/>
              <p:nvPr/>
            </p:nvSpPr>
            <p:spPr bwMode="auto">
              <a:xfrm>
                <a:off x="3021106" y="3598050"/>
                <a:ext cx="1550894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021106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+mj-lt"/>
                  </a:rPr>
                  <a:t>Read</a:t>
                </a:r>
              </a:p>
              <a:p>
                <a:r>
                  <a:rPr lang="en-US" sz="1100" dirty="0">
                    <a:latin typeface="+mj-lt"/>
                  </a:rPr>
                  <a:t>address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+mj-lt"/>
                  </a:rPr>
                  <a:t>Instruction [31-0]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395195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+mj-lt"/>
                  </a:rPr>
                  <a:t>Memory</a:t>
                </a:r>
              </a:p>
            </p:txBody>
          </p:sp>
        </p:grpSp>
        <p:cxnSp>
          <p:nvCxnSpPr>
            <p:cNvPr id="40" name="Straight Arrow Connector 39"/>
            <p:cNvCxnSpPr>
              <a:stCxn id="7" idx="3"/>
            </p:cNvCxnSpPr>
            <p:nvPr/>
          </p:nvCxnSpPr>
          <p:spPr bwMode="auto">
            <a:xfrm>
              <a:off x="7955859" y="3635985"/>
              <a:ext cx="474059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37" name="Group 36"/>
          <p:cNvGrpSpPr/>
          <p:nvPr/>
        </p:nvGrpSpPr>
        <p:grpSpPr>
          <a:xfrm>
            <a:off x="8780480" y="2563416"/>
            <a:ext cx="388497" cy="1282460"/>
            <a:chOff x="6530087" y="2134877"/>
            <a:chExt cx="388497" cy="1282460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 flipH="1">
              <a:off x="6706239" y="2760497"/>
              <a:ext cx="35" cy="200581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5" name="Group 24"/>
            <p:cNvGrpSpPr/>
            <p:nvPr/>
          </p:nvGrpSpPr>
          <p:grpSpPr>
            <a:xfrm>
              <a:off x="6530087" y="2134877"/>
              <a:ext cx="388497" cy="625620"/>
              <a:chOff x="155044" y="1514471"/>
              <a:chExt cx="388497" cy="625620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69720" y="1514471"/>
                <a:ext cx="373821" cy="625620"/>
                <a:chOff x="2979708" y="2694759"/>
                <a:chExt cx="492339" cy="823968"/>
              </a:xfrm>
            </p:grpSpPr>
            <p:sp>
              <p:nvSpPr>
                <p:cNvPr id="34" name="Rectangle 33"/>
                <p:cNvSpPr/>
                <p:nvPr/>
              </p:nvSpPr>
              <p:spPr bwMode="auto">
                <a:xfrm>
                  <a:off x="2991378" y="2694759"/>
                  <a:ext cx="468998" cy="82396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2979708" y="2872568"/>
                  <a:ext cx="492339" cy="4053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31" name="Isosceles Triangle 30"/>
              <p:cNvSpPr/>
              <p:nvPr/>
            </p:nvSpPr>
            <p:spPr bwMode="auto">
              <a:xfrm rot="19800000">
                <a:off x="155044" y="1973506"/>
                <a:ext cx="89552" cy="77200"/>
              </a:xfrm>
              <a:prstGeom prst="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20" name="Straight Arrow Connector 19"/>
            <p:cNvCxnSpPr>
              <a:stCxn id="26" idx="0"/>
            </p:cNvCxnSpPr>
            <p:nvPr/>
          </p:nvCxnSpPr>
          <p:spPr bwMode="auto">
            <a:xfrm>
              <a:off x="6706016" y="2899219"/>
              <a:ext cx="11132" cy="518118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A17782-4660-4391-BA43-DBDE7492A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503702-F47A-4E17-BAE5-75207F4EC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5</a:t>
            </a:fld>
            <a:endParaRPr lang="ru-RU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54908A7-2A27-43A4-9F31-D4C4047C5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725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8880"/>
          </a:xfrm>
        </p:spPr>
        <p:txBody>
          <a:bodyPr>
            <a:normAutofit fontScale="90000"/>
          </a:bodyPr>
          <a:lstStyle/>
          <a:p>
            <a:r>
              <a:rPr lang="en-US" dirty="0"/>
              <a:t>Executing reg-reg (R-type) Arithmetic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4902"/>
            <a:ext cx="10515600" cy="4829431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Read an instruction from the instruction memory by the address in PC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The source registers, specified by instruction fields </a:t>
            </a:r>
            <a:r>
              <a:rPr lang="en-US" sz="1600" b="1" dirty="0">
                <a:solidFill>
                  <a:schemeClr val="accent1"/>
                </a:solidFill>
              </a:rPr>
              <a:t>rs1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/>
              <a:t>and </a:t>
            </a:r>
            <a:r>
              <a:rPr lang="en-US" sz="1600" b="1" dirty="0">
                <a:solidFill>
                  <a:schemeClr val="accent1"/>
                </a:solidFill>
              </a:rPr>
              <a:t>rs2</a:t>
            </a:r>
            <a:r>
              <a:rPr lang="en-US" sz="1600" dirty="0"/>
              <a:t>, should be read from the register file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The ALU performs the desired operation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Its result is stored in the destination register, which is specified by field </a:t>
            </a:r>
            <a:r>
              <a:rPr lang="en-US" sz="1600" b="1" dirty="0" err="1">
                <a:solidFill>
                  <a:schemeClr val="accent1"/>
                </a:solidFill>
              </a:rPr>
              <a:t>rd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/>
              <a:t>of the instruction word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1678671" y="2985100"/>
            <a:ext cx="1622694" cy="1386326"/>
            <a:chOff x="1738845" y="3229513"/>
            <a:chExt cx="1622694" cy="1386326"/>
          </a:xfrm>
        </p:grpSpPr>
        <p:grpSp>
          <p:nvGrpSpPr>
            <p:cNvPr id="66" name="Group 65"/>
            <p:cNvGrpSpPr/>
            <p:nvPr/>
          </p:nvGrpSpPr>
          <p:grpSpPr>
            <a:xfrm>
              <a:off x="1738845" y="3229513"/>
              <a:ext cx="1447262" cy="1386326"/>
              <a:chOff x="3124738" y="3598050"/>
              <a:chExt cx="1447262" cy="1386326"/>
            </a:xfrm>
          </p:grpSpPr>
          <p:sp>
            <p:nvSpPr>
              <p:cNvPr id="69" name="Rectangle 68"/>
              <p:cNvSpPr/>
              <p:nvPr/>
            </p:nvSpPr>
            <p:spPr bwMode="auto">
              <a:xfrm>
                <a:off x="3126744" y="3598050"/>
                <a:ext cx="1445256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3124738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+mj-lt"/>
                  </a:rPr>
                  <a:t>Read</a:t>
                </a:r>
              </a:p>
              <a:p>
                <a:r>
                  <a:rPr lang="en-US" sz="1100" dirty="0">
                    <a:latin typeface="+mj-lt"/>
                  </a:rPr>
                  <a:t>address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+mj-lt"/>
                  </a:rPr>
                  <a:t>Instruction [31-0]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448012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+mj-lt"/>
                  </a:rPr>
                  <a:t>Memory</a:t>
                </a:r>
              </a:p>
            </p:txBody>
          </p:sp>
        </p:grpSp>
        <p:cxnSp>
          <p:nvCxnSpPr>
            <p:cNvPr id="68" name="Straight Arrow Connector 67"/>
            <p:cNvCxnSpPr>
              <a:stCxn id="72" idx="3"/>
            </p:cNvCxnSpPr>
            <p:nvPr/>
          </p:nvCxnSpPr>
          <p:spPr bwMode="auto">
            <a:xfrm>
              <a:off x="3186107" y="3448160"/>
              <a:ext cx="17543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75" name="Group 74"/>
          <p:cNvGrpSpPr/>
          <p:nvPr/>
        </p:nvGrpSpPr>
        <p:grpSpPr>
          <a:xfrm>
            <a:off x="4631902" y="2995977"/>
            <a:ext cx="1552498" cy="1873251"/>
            <a:chOff x="4488424" y="3657632"/>
            <a:chExt cx="1552498" cy="1873251"/>
          </a:xfrm>
        </p:grpSpPr>
        <p:sp>
          <p:nvSpPr>
            <p:cNvPr id="77" name="Rectangle 76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490028" y="3657633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142771" y="3660836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141166" y="5220532"/>
              <a:ext cx="8429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Registers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4490028" y="4132149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142771" y="4285847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488424" y="4669109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register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490028" y="509999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037353" y="2621645"/>
            <a:ext cx="739305" cy="373726"/>
            <a:chOff x="4262754" y="2858356"/>
            <a:chExt cx="739305" cy="373726"/>
          </a:xfrm>
        </p:grpSpPr>
        <p:sp>
          <p:nvSpPr>
            <p:cNvPr id="96" name="TextBox 95"/>
            <p:cNvSpPr txBox="1"/>
            <p:nvPr/>
          </p:nvSpPr>
          <p:spPr>
            <a:xfrm>
              <a:off x="4262754" y="2858356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97" name="Straight Connector 96"/>
            <p:cNvCxnSpPr>
              <a:stCxn id="96" idx="2"/>
              <a:endCxn id="94" idx="0"/>
            </p:cNvCxnSpPr>
            <p:nvPr/>
          </p:nvCxnSpPr>
          <p:spPr bwMode="auto">
            <a:xfrm flipH="1">
              <a:off x="4630544" y="3119966"/>
              <a:ext cx="1863" cy="112116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8" name="Straight Arrow Connector 97"/>
          <p:cNvCxnSpPr>
            <a:stCxn id="85" idx="3"/>
            <a:endCxn id="102" idx="1"/>
          </p:cNvCxnSpPr>
          <p:nvPr/>
        </p:nvCxnSpPr>
        <p:spPr bwMode="auto">
          <a:xfrm>
            <a:off x="6184400" y="3214625"/>
            <a:ext cx="794482" cy="292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99" name="Group 98"/>
          <p:cNvGrpSpPr/>
          <p:nvPr/>
        </p:nvGrpSpPr>
        <p:grpSpPr>
          <a:xfrm>
            <a:off x="6978883" y="2934903"/>
            <a:ext cx="727535" cy="1439797"/>
            <a:chOff x="6728724" y="3121968"/>
            <a:chExt cx="727535" cy="1439797"/>
          </a:xfrm>
        </p:grpSpPr>
        <p:sp>
          <p:nvSpPr>
            <p:cNvPr id="100" name="Freeform 127"/>
            <p:cNvSpPr>
              <a:spLocks/>
            </p:cNvSpPr>
            <p:nvPr/>
          </p:nvSpPr>
          <p:spPr bwMode="auto">
            <a:xfrm>
              <a:off x="6728724" y="3121968"/>
              <a:ext cx="727535" cy="1439797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728724" y="3392722"/>
              <a:ext cx="36376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ALU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6728724" y="3319972"/>
              <a:ext cx="15548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728724" y="4152246"/>
              <a:ext cx="15548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969760" y="3801019"/>
              <a:ext cx="481419" cy="26161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100" dirty="0">
                  <a:latin typeface="+mj-lt"/>
                </a:rPr>
                <a:t>Result</a:t>
              </a:r>
              <a:endParaRPr lang="en-US" sz="1100" b="1" dirty="0">
                <a:latin typeface="+mj-lt"/>
              </a:endParaRPr>
            </a:p>
          </p:txBody>
        </p:sp>
      </p:grpSp>
      <p:cxnSp>
        <p:nvCxnSpPr>
          <p:cNvPr id="105" name="Elbow Connector 104"/>
          <p:cNvCxnSpPr>
            <a:stCxn id="104" idx="3"/>
            <a:endCxn id="93" idx="1"/>
          </p:cNvCxnSpPr>
          <p:nvPr/>
        </p:nvCxnSpPr>
        <p:spPr bwMode="auto">
          <a:xfrm flipH="1">
            <a:off x="4633507" y="3744758"/>
            <a:ext cx="3067831" cy="909026"/>
          </a:xfrm>
          <a:prstGeom prst="bentConnector5">
            <a:avLst>
              <a:gd name="adj1" fmla="val -7452"/>
              <a:gd name="adj2" fmla="val 207181"/>
              <a:gd name="adj3" fmla="val 107452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06" name="Oval 105"/>
          <p:cNvSpPr/>
          <p:nvPr/>
        </p:nvSpPr>
        <p:spPr bwMode="auto">
          <a:xfrm>
            <a:off x="3267407" y="3174297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107" name="Straight Arrow Connector 106"/>
          <p:cNvCxnSpPr>
            <a:stCxn id="106" idx="6"/>
            <a:endCxn id="82" idx="1"/>
          </p:cNvCxnSpPr>
          <p:nvPr/>
        </p:nvCxnSpPr>
        <p:spPr bwMode="auto">
          <a:xfrm>
            <a:off x="3339880" y="3210533"/>
            <a:ext cx="1293627" cy="8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08" name="Elbow Connector 107"/>
          <p:cNvCxnSpPr>
            <a:stCxn id="106" idx="4"/>
            <a:endCxn id="90" idx="1"/>
          </p:cNvCxnSpPr>
          <p:nvPr/>
        </p:nvCxnSpPr>
        <p:spPr bwMode="auto">
          <a:xfrm rot="16200000" flipH="1">
            <a:off x="3748990" y="2801422"/>
            <a:ext cx="439168" cy="1329863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09" name="Elbow Connector 108"/>
          <p:cNvCxnSpPr>
            <a:stCxn id="106" idx="4"/>
            <a:endCxn id="92" idx="1"/>
          </p:cNvCxnSpPr>
          <p:nvPr/>
        </p:nvCxnSpPr>
        <p:spPr bwMode="auto">
          <a:xfrm rot="16200000" flipH="1">
            <a:off x="3479708" y="3070704"/>
            <a:ext cx="976128" cy="1328259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10" name="TextBox 109"/>
          <p:cNvSpPr txBox="1"/>
          <p:nvPr/>
        </p:nvSpPr>
        <p:spPr>
          <a:xfrm>
            <a:off x="3314302" y="2930748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[19-15]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306438" y="3404026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[24-20]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283821" y="3934599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[11-7]</a:t>
            </a:r>
          </a:p>
        </p:txBody>
      </p:sp>
      <p:grpSp>
        <p:nvGrpSpPr>
          <p:cNvPr id="113" name="Group 112"/>
          <p:cNvGrpSpPr/>
          <p:nvPr/>
        </p:nvGrpSpPr>
        <p:grpSpPr>
          <a:xfrm>
            <a:off x="7066593" y="4058731"/>
            <a:ext cx="580608" cy="532039"/>
            <a:chOff x="6598319" y="4283249"/>
            <a:chExt cx="580608" cy="532039"/>
          </a:xfrm>
        </p:grpSpPr>
        <p:sp>
          <p:nvSpPr>
            <p:cNvPr id="114" name="TextBox 113"/>
            <p:cNvSpPr txBox="1"/>
            <p:nvPr/>
          </p:nvSpPr>
          <p:spPr>
            <a:xfrm>
              <a:off x="6598319" y="4553678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15" name="Straight Connector 114"/>
            <p:cNvCxnSpPr/>
            <p:nvPr/>
          </p:nvCxnSpPr>
          <p:spPr bwMode="auto">
            <a:xfrm flipH="1">
              <a:off x="6967969" y="4283249"/>
              <a:ext cx="32" cy="272672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6" name="TextBox 115"/>
          <p:cNvSpPr txBox="1"/>
          <p:nvPr/>
        </p:nvSpPr>
        <p:spPr>
          <a:xfrm>
            <a:off x="7417637" y="4876245"/>
            <a:ext cx="9553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+mj-lt"/>
              </a:rPr>
              <a:t> </a:t>
            </a:r>
          </a:p>
        </p:txBody>
      </p:sp>
      <p:cxnSp>
        <p:nvCxnSpPr>
          <p:cNvPr id="117" name="Elbow Connector 116"/>
          <p:cNvCxnSpPr>
            <a:stCxn id="91" idx="3"/>
            <a:endCxn id="103" idx="1"/>
          </p:cNvCxnSpPr>
          <p:nvPr/>
        </p:nvCxnSpPr>
        <p:spPr bwMode="auto">
          <a:xfrm>
            <a:off x="6184400" y="3839635"/>
            <a:ext cx="794482" cy="210184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B470F-E4DB-48AF-B845-DA694A0231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29" y="6492874"/>
            <a:ext cx="977900" cy="365125"/>
          </a:xfrm>
        </p:spPr>
        <p:txBody>
          <a:bodyPr/>
          <a:lstStyle/>
          <a:p>
            <a:r>
              <a:rPr lang="en-US"/>
              <a:t>01.11.2020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673E03-4D3A-4E98-9A44-3BAB2E063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B15829B6-84AE-487D-8523-9660068E9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405418"/>
              </p:ext>
            </p:extLst>
          </p:nvPr>
        </p:nvGraphicFramePr>
        <p:xfrm>
          <a:off x="1233972" y="6020062"/>
          <a:ext cx="9216000" cy="57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977219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07651868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3583920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8501627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174565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1899457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5354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2759630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61208634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051824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502532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864235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3512073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0653689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465118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26320844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951075943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648219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6340267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2561125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022907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8575507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701668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1263395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4924068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5329055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8683597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7301156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9718839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59050626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1989654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9742329"/>
                    </a:ext>
                  </a:extLst>
                </a:gridCol>
              </a:tblGrid>
              <a:tr h="288000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onsolas" panose="020B0609020204030204" pitchFamily="49" charset="0"/>
                        </a:rPr>
                        <a:t>funct7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rs2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latin typeface="Consolas" panose="020B0609020204030204" pitchFamily="49" charset="0"/>
                        </a:rPr>
                        <a:t>rd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opcode</a:t>
                      </a:r>
                      <a:endParaRPr lang="ru-RU" sz="7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09747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8701461"/>
                  </a:ext>
                </a:extLst>
              </a:tr>
            </a:tbl>
          </a:graphicData>
        </a:graphic>
      </p:graphicFrame>
      <p:sp>
        <p:nvSpPr>
          <p:cNvPr id="78" name="TextBox 77">
            <a:extLst>
              <a:ext uri="{FF2B5EF4-FFF2-40B4-BE49-F238E27FC236}">
                <a16:creationId xmlns:a16="http://schemas.microsoft.com/office/drawing/2014/main" id="{6DBEA3C5-62C4-441C-87E6-9647A2001C4F}"/>
              </a:ext>
            </a:extLst>
          </p:cNvPr>
          <p:cNvSpPr txBox="1"/>
          <p:nvPr/>
        </p:nvSpPr>
        <p:spPr>
          <a:xfrm>
            <a:off x="9707880" y="1565212"/>
            <a:ext cx="2392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Consolas" panose="020B0609020204030204" pitchFamily="49" charset="0"/>
              </a:rPr>
              <a:t>rd</a:t>
            </a:r>
            <a:r>
              <a:rPr lang="en-US" dirty="0">
                <a:latin typeface="Consolas" panose="020B0609020204030204" pitchFamily="49" charset="0"/>
              </a:rPr>
              <a:t> = rs1 (op) rs2</a:t>
            </a:r>
            <a:endParaRPr lang="ru-RU" dirty="0">
              <a:latin typeface="Consolas" panose="020B0609020204030204" pitchFamily="49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7EF5AD-C19E-49FC-B78A-874195F5E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399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3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10" grpId="0"/>
      <p:bldP spid="111" grpId="0"/>
      <p:bldP spid="112" grpId="0"/>
      <p:bldP spid="7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3283821" y="3256294"/>
            <a:ext cx="1348080" cy="976128"/>
            <a:chOff x="1759821" y="3256294"/>
            <a:chExt cx="1348080" cy="976128"/>
          </a:xfrm>
        </p:grpSpPr>
        <p:cxnSp>
          <p:nvCxnSpPr>
            <p:cNvPr id="16" name="Elbow Connector 15"/>
            <p:cNvCxnSpPr>
              <a:cxnSpLocks/>
              <a:stCxn id="13" idx="4"/>
              <a:endCxn id="123" idx="1"/>
            </p:cNvCxnSpPr>
            <p:nvPr/>
          </p:nvCxnSpPr>
          <p:spPr bwMode="auto">
            <a:xfrm rot="16200000" flipH="1">
              <a:off x="1955708" y="3080228"/>
              <a:ext cx="976128" cy="1328259"/>
            </a:xfrm>
            <a:prstGeom prst="bentConnector2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>
              <a:off x="1782438" y="3413550"/>
              <a:ext cx="7104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I [24-20]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59821" y="3944123"/>
              <a:ext cx="6319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I [11-7]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8930"/>
          </a:xfrm>
        </p:spPr>
        <p:txBody>
          <a:bodyPr>
            <a:normAutofit fontScale="90000"/>
          </a:bodyPr>
          <a:lstStyle/>
          <a:p>
            <a:r>
              <a:rPr lang="en-US" dirty="0"/>
              <a:t>Executing reg-</a:t>
            </a:r>
            <a:r>
              <a:rPr lang="en-US" dirty="0" err="1"/>
              <a:t>imm</a:t>
            </a:r>
            <a:r>
              <a:rPr lang="en-US" dirty="0"/>
              <a:t> (I-type) Arithmetic Instructions</a:t>
            </a:r>
          </a:p>
        </p:txBody>
      </p:sp>
      <p:sp>
        <p:nvSpPr>
          <p:cNvPr id="205" name="Content Placeholder 2"/>
          <p:cNvSpPr>
            <a:spLocks noGrp="1"/>
          </p:cNvSpPr>
          <p:nvPr>
            <p:ph idx="1"/>
          </p:nvPr>
        </p:nvSpPr>
        <p:spPr>
          <a:xfrm>
            <a:off x="838200" y="1041955"/>
            <a:ext cx="10515600" cy="4310051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Read an instruction from the instruction memory by the address in PC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The 1</a:t>
            </a:r>
            <a:r>
              <a:rPr lang="en-US" sz="1600" baseline="30000" dirty="0"/>
              <a:t>st</a:t>
            </a:r>
            <a:r>
              <a:rPr lang="en-US" sz="1600" dirty="0"/>
              <a:t> source register, specified by instruction field </a:t>
            </a:r>
            <a:r>
              <a:rPr lang="en-US" sz="1600" b="1" dirty="0">
                <a:solidFill>
                  <a:schemeClr val="accent1"/>
                </a:solidFill>
              </a:rPr>
              <a:t>rs1</a:t>
            </a:r>
            <a:r>
              <a:rPr lang="en-US" sz="1600" dirty="0"/>
              <a:t>, should be read from the register file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The signed immediate is extended (from 12 to 32 bits) and directly transferred to ALU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The ALU performs the desired operation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Its result is stored in the destination register, which is specified by field </a:t>
            </a:r>
            <a:r>
              <a:rPr lang="en-US" sz="1600" b="1" dirty="0" err="1">
                <a:solidFill>
                  <a:schemeClr val="accent1"/>
                </a:solidFill>
              </a:rPr>
              <a:t>rd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/>
              <a:t>of the instruction word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678671" y="2994625"/>
            <a:ext cx="1622694" cy="1386326"/>
            <a:chOff x="1738845" y="3229513"/>
            <a:chExt cx="1622694" cy="1386326"/>
          </a:xfrm>
        </p:grpSpPr>
        <p:grpSp>
          <p:nvGrpSpPr>
            <p:cNvPr id="130" name="Group 129"/>
            <p:cNvGrpSpPr/>
            <p:nvPr/>
          </p:nvGrpSpPr>
          <p:grpSpPr>
            <a:xfrm>
              <a:off x="1738845" y="3229513"/>
              <a:ext cx="1447262" cy="1386326"/>
              <a:chOff x="3124738" y="3598050"/>
              <a:chExt cx="1447262" cy="1386326"/>
            </a:xfrm>
          </p:grpSpPr>
          <p:sp>
            <p:nvSpPr>
              <p:cNvPr id="132" name="Rectangle 131"/>
              <p:cNvSpPr/>
              <p:nvPr/>
            </p:nvSpPr>
            <p:spPr bwMode="auto">
              <a:xfrm>
                <a:off x="3126744" y="3598050"/>
                <a:ext cx="1445256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3124738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+mj-lt"/>
                  </a:rPr>
                  <a:t>Read</a:t>
                </a:r>
              </a:p>
              <a:p>
                <a:r>
                  <a:rPr lang="en-US" sz="1100" dirty="0">
                    <a:latin typeface="+mj-lt"/>
                  </a:rPr>
                  <a:t>address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+mj-lt"/>
                  </a:rPr>
                  <a:t>Instruction [31-0]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448012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+mj-lt"/>
                  </a:rPr>
                  <a:t>Memory</a:t>
                </a:r>
              </a:p>
            </p:txBody>
          </p:sp>
        </p:grpSp>
        <p:cxnSp>
          <p:nvCxnSpPr>
            <p:cNvPr id="131" name="Straight Arrow Connector 130"/>
            <p:cNvCxnSpPr>
              <a:stCxn id="134" idx="3"/>
            </p:cNvCxnSpPr>
            <p:nvPr/>
          </p:nvCxnSpPr>
          <p:spPr bwMode="auto">
            <a:xfrm>
              <a:off x="3186107" y="3448160"/>
              <a:ext cx="17543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4631902" y="3005502"/>
            <a:ext cx="1552498" cy="1873251"/>
            <a:chOff x="4488424" y="3657632"/>
            <a:chExt cx="1552498" cy="1873251"/>
          </a:xfrm>
        </p:grpSpPr>
        <p:sp>
          <p:nvSpPr>
            <p:cNvPr id="117" name="Rectangle 116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490028" y="3657633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142771" y="3660836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141166" y="5220532"/>
              <a:ext cx="8429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Registers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490028" y="4132149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142771" y="4285847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488424" y="4669109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register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490028" y="509999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37353" y="2631170"/>
            <a:ext cx="739305" cy="393410"/>
            <a:chOff x="4262754" y="2858356"/>
            <a:chExt cx="739305" cy="393410"/>
          </a:xfrm>
        </p:grpSpPr>
        <p:sp>
          <p:nvSpPr>
            <p:cNvPr id="115" name="TextBox 114"/>
            <p:cNvSpPr txBox="1"/>
            <p:nvPr/>
          </p:nvSpPr>
          <p:spPr>
            <a:xfrm>
              <a:off x="4262754" y="2858356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16" name="Straight Connector 115"/>
            <p:cNvCxnSpPr>
              <a:stCxn id="115" idx="2"/>
              <a:endCxn id="125" idx="0"/>
            </p:cNvCxnSpPr>
            <p:nvPr/>
          </p:nvCxnSpPr>
          <p:spPr bwMode="auto">
            <a:xfrm flipH="1">
              <a:off x="4630545" y="3119966"/>
              <a:ext cx="1862" cy="131800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" name="Straight Arrow Connector 8"/>
          <p:cNvCxnSpPr>
            <a:stCxn id="119" idx="3"/>
            <a:endCxn id="111" idx="1"/>
          </p:cNvCxnSpPr>
          <p:nvPr/>
        </p:nvCxnSpPr>
        <p:spPr bwMode="auto">
          <a:xfrm>
            <a:off x="6184401" y="3224149"/>
            <a:ext cx="804451" cy="329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0" name="Group 9"/>
          <p:cNvGrpSpPr/>
          <p:nvPr/>
        </p:nvGrpSpPr>
        <p:grpSpPr>
          <a:xfrm>
            <a:off x="6978883" y="2909793"/>
            <a:ext cx="727535" cy="1439797"/>
            <a:chOff x="6728724" y="3121968"/>
            <a:chExt cx="727535" cy="1439797"/>
          </a:xfrm>
        </p:grpSpPr>
        <p:sp>
          <p:nvSpPr>
            <p:cNvPr id="109" name="Freeform 127"/>
            <p:cNvSpPr>
              <a:spLocks/>
            </p:cNvSpPr>
            <p:nvPr/>
          </p:nvSpPr>
          <p:spPr bwMode="auto">
            <a:xfrm>
              <a:off x="6728724" y="3121968"/>
              <a:ext cx="727535" cy="1439797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728724" y="3392722"/>
              <a:ext cx="36376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ALU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738693" y="3354980"/>
              <a:ext cx="15548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728724" y="4152246"/>
              <a:ext cx="15548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969760" y="3801019"/>
              <a:ext cx="481419" cy="26161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100" dirty="0">
                  <a:latin typeface="+mj-lt"/>
                </a:rPr>
                <a:t>Result</a:t>
              </a:r>
              <a:endParaRPr lang="en-US" sz="1100" b="1" dirty="0">
                <a:latin typeface="+mj-lt"/>
              </a:endParaRPr>
            </a:p>
          </p:txBody>
        </p:sp>
      </p:grpSp>
      <p:sp>
        <p:nvSpPr>
          <p:cNvPr id="13" name="Oval 12"/>
          <p:cNvSpPr/>
          <p:nvPr/>
        </p:nvSpPr>
        <p:spPr bwMode="auto">
          <a:xfrm>
            <a:off x="3267407" y="31838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15" name="Elbow Connector 14"/>
          <p:cNvCxnSpPr>
            <a:stCxn id="13" idx="4"/>
            <a:endCxn id="121" idx="1"/>
          </p:cNvCxnSpPr>
          <p:nvPr/>
        </p:nvCxnSpPr>
        <p:spPr bwMode="auto">
          <a:xfrm rot="16200000" flipH="1">
            <a:off x="3748990" y="2810947"/>
            <a:ext cx="439168" cy="1329863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3314302" y="294027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[19-15]</a:t>
            </a:r>
          </a:p>
        </p:txBody>
      </p:sp>
      <p:cxnSp>
        <p:nvCxnSpPr>
          <p:cNvPr id="14" name="Straight Arrow Connector 13"/>
          <p:cNvCxnSpPr>
            <a:stCxn id="13" idx="6"/>
            <a:endCxn id="118" idx="1"/>
          </p:cNvCxnSpPr>
          <p:nvPr/>
        </p:nvCxnSpPr>
        <p:spPr bwMode="auto">
          <a:xfrm>
            <a:off x="3339880" y="3220058"/>
            <a:ext cx="1293627" cy="8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0" name="Group 19"/>
          <p:cNvGrpSpPr/>
          <p:nvPr/>
        </p:nvGrpSpPr>
        <p:grpSpPr>
          <a:xfrm>
            <a:off x="7066593" y="4068256"/>
            <a:ext cx="580608" cy="532039"/>
            <a:chOff x="6598319" y="4283249"/>
            <a:chExt cx="580608" cy="532039"/>
          </a:xfrm>
        </p:grpSpPr>
        <p:sp>
          <p:nvSpPr>
            <p:cNvPr id="107" name="TextBox 106"/>
            <p:cNvSpPr txBox="1"/>
            <p:nvPr/>
          </p:nvSpPr>
          <p:spPr>
            <a:xfrm>
              <a:off x="6598319" y="4553678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08" name="Straight Connector 107"/>
            <p:cNvCxnSpPr/>
            <p:nvPr/>
          </p:nvCxnSpPr>
          <p:spPr bwMode="auto">
            <a:xfrm flipH="1">
              <a:off x="6967969" y="4283249"/>
              <a:ext cx="32" cy="272672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5" name="TextBox 34"/>
          <p:cNvSpPr txBox="1"/>
          <p:nvPr/>
        </p:nvSpPr>
        <p:spPr>
          <a:xfrm>
            <a:off x="7417637" y="4885770"/>
            <a:ext cx="9553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+mj-lt"/>
              </a:rPr>
              <a:t> </a:t>
            </a:r>
          </a:p>
        </p:txBody>
      </p:sp>
      <p:cxnSp>
        <p:nvCxnSpPr>
          <p:cNvPr id="32" name="sr2 -&gt; ALU"/>
          <p:cNvCxnSpPr>
            <a:stCxn id="122" idx="3"/>
            <a:endCxn id="112" idx="1"/>
          </p:cNvCxnSpPr>
          <p:nvPr/>
        </p:nvCxnSpPr>
        <p:spPr bwMode="auto">
          <a:xfrm>
            <a:off x="6184400" y="3849161"/>
            <a:ext cx="794482" cy="175549"/>
          </a:xfrm>
          <a:prstGeom prst="bentConnector3">
            <a:avLst>
              <a:gd name="adj1" fmla="val 6869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6" name="Rectangle 35" hidden="1"/>
          <p:cNvSpPr/>
          <p:nvPr/>
        </p:nvSpPr>
        <p:spPr bwMode="auto">
          <a:xfrm>
            <a:off x="1595718" y="2631171"/>
            <a:ext cx="6553200" cy="316899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dirty="0">
              <a:latin typeface="+mj-lt"/>
              <a:cs typeface="Arial" pitchFamily="34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1678671" y="2994625"/>
            <a:ext cx="1622694" cy="1386326"/>
            <a:chOff x="1738845" y="3229513"/>
            <a:chExt cx="1622694" cy="1386326"/>
          </a:xfrm>
        </p:grpSpPr>
        <p:grpSp>
          <p:nvGrpSpPr>
            <p:cNvPr id="78" name="Group 77"/>
            <p:cNvGrpSpPr/>
            <p:nvPr/>
          </p:nvGrpSpPr>
          <p:grpSpPr>
            <a:xfrm>
              <a:off x="1738845" y="3229513"/>
              <a:ext cx="1447262" cy="1386326"/>
              <a:chOff x="3124738" y="3598050"/>
              <a:chExt cx="1447262" cy="1386326"/>
            </a:xfrm>
          </p:grpSpPr>
          <p:sp>
            <p:nvSpPr>
              <p:cNvPr id="80" name="Rectangle 79"/>
              <p:cNvSpPr/>
              <p:nvPr/>
            </p:nvSpPr>
            <p:spPr bwMode="auto">
              <a:xfrm>
                <a:off x="3126744" y="3598050"/>
                <a:ext cx="1445256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3124738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+mj-lt"/>
                  </a:rPr>
                  <a:t>Read</a:t>
                </a:r>
              </a:p>
              <a:p>
                <a:r>
                  <a:rPr lang="en-US" sz="1100" dirty="0">
                    <a:latin typeface="+mj-lt"/>
                  </a:rPr>
                  <a:t>address</a:t>
                </a: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+mj-lt"/>
                  </a:rPr>
                  <a:t>Instruction [31-0]</a:t>
                </a: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3448012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+mj-lt"/>
                  </a:rPr>
                  <a:t>Memory</a:t>
                </a:r>
              </a:p>
            </p:txBody>
          </p:sp>
        </p:grpSp>
        <p:cxnSp>
          <p:nvCxnSpPr>
            <p:cNvPr id="79" name="Straight Arrow Connector 78"/>
            <p:cNvCxnSpPr>
              <a:stCxn id="82" idx="3"/>
            </p:cNvCxnSpPr>
            <p:nvPr/>
          </p:nvCxnSpPr>
          <p:spPr bwMode="auto">
            <a:xfrm>
              <a:off x="3186107" y="3448160"/>
              <a:ext cx="17543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sp>
        <p:nvSpPr>
          <p:cNvPr id="90" name="Rectangle 89"/>
          <p:cNvSpPr/>
          <p:nvPr/>
        </p:nvSpPr>
        <p:spPr bwMode="auto">
          <a:xfrm>
            <a:off x="4633506" y="3005502"/>
            <a:ext cx="1550894" cy="18706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633506" y="3005503"/>
            <a:ext cx="7280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+mj-lt"/>
              </a:rPr>
              <a:t>Read</a:t>
            </a:r>
          </a:p>
          <a:p>
            <a:r>
              <a:rPr lang="en-US" sz="1100" dirty="0">
                <a:latin typeface="+mj-lt"/>
              </a:rPr>
              <a:t>register </a:t>
            </a:r>
            <a:r>
              <a:rPr lang="en-US" sz="1100" b="1" dirty="0">
                <a:latin typeface="+mj-lt"/>
              </a:rPr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286250" y="3008706"/>
            <a:ext cx="8981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+mj-lt"/>
              </a:rPr>
              <a:t>Read</a:t>
            </a:r>
          </a:p>
          <a:p>
            <a:pPr algn="r"/>
            <a:r>
              <a:rPr lang="en-US" sz="1100" dirty="0">
                <a:latin typeface="+mj-lt"/>
              </a:rPr>
              <a:t>data </a:t>
            </a:r>
            <a:r>
              <a:rPr lang="en-US" sz="1100" b="1" dirty="0">
                <a:latin typeface="+mj-lt"/>
              </a:rPr>
              <a:t>1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284645" y="4568402"/>
            <a:ext cx="842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Registers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633506" y="3480019"/>
            <a:ext cx="7280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+mj-lt"/>
              </a:rPr>
              <a:t>Read</a:t>
            </a:r>
          </a:p>
          <a:p>
            <a:r>
              <a:rPr lang="en-US" sz="1100" dirty="0">
                <a:latin typeface="+mj-lt"/>
              </a:rPr>
              <a:t>register </a:t>
            </a:r>
            <a:r>
              <a:rPr lang="en-US" sz="1100" b="1" dirty="0">
                <a:latin typeface="+mj-lt"/>
              </a:rPr>
              <a:t>2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286250" y="3633717"/>
            <a:ext cx="8981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+mj-lt"/>
              </a:rPr>
              <a:t>Read</a:t>
            </a:r>
          </a:p>
          <a:p>
            <a:pPr algn="r"/>
            <a:r>
              <a:rPr lang="en-US" sz="1100" dirty="0">
                <a:latin typeface="+mj-lt"/>
              </a:rPr>
              <a:t>data </a:t>
            </a:r>
            <a:r>
              <a:rPr lang="en-US" sz="1100" b="1" dirty="0">
                <a:latin typeface="+mj-lt"/>
              </a:rPr>
              <a:t>2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631903" y="4016979"/>
            <a:ext cx="6238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+mj-lt"/>
              </a:rPr>
              <a:t>Write</a:t>
            </a:r>
          </a:p>
          <a:p>
            <a:r>
              <a:rPr lang="en-US" sz="1100" dirty="0">
                <a:latin typeface="+mj-lt"/>
              </a:rPr>
              <a:t>register</a:t>
            </a:r>
            <a:endParaRPr lang="en-US" sz="1100" b="1" dirty="0">
              <a:latin typeface="+mj-lt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633506" y="4447866"/>
            <a:ext cx="5068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+mj-lt"/>
              </a:rPr>
              <a:t>Write</a:t>
            </a:r>
          </a:p>
          <a:p>
            <a:r>
              <a:rPr lang="en-US" sz="1100" dirty="0">
                <a:latin typeface="+mj-lt"/>
              </a:rPr>
              <a:t>data</a:t>
            </a:r>
            <a:endParaRPr lang="en-US" sz="1100" b="1" dirty="0">
              <a:latin typeface="+mj-lt"/>
            </a:endParaRPr>
          </a:p>
        </p:txBody>
      </p:sp>
      <p:sp>
        <p:nvSpPr>
          <p:cNvPr id="98" name="Rectangle 97"/>
          <p:cNvSpPr/>
          <p:nvPr/>
        </p:nvSpPr>
        <p:spPr bwMode="auto">
          <a:xfrm>
            <a:off x="5338468" y="3014420"/>
            <a:ext cx="133350" cy="133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5037353" y="2631170"/>
            <a:ext cx="739305" cy="393410"/>
            <a:chOff x="4262754" y="2858356"/>
            <a:chExt cx="739305" cy="393410"/>
          </a:xfrm>
        </p:grpSpPr>
        <p:sp>
          <p:nvSpPr>
            <p:cNvPr id="100" name="TextBox 99"/>
            <p:cNvSpPr txBox="1"/>
            <p:nvPr/>
          </p:nvSpPr>
          <p:spPr>
            <a:xfrm>
              <a:off x="4262754" y="2858356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01" name="Straight Connector 100"/>
            <p:cNvCxnSpPr>
              <a:stCxn id="100" idx="2"/>
              <a:endCxn id="98" idx="0"/>
            </p:cNvCxnSpPr>
            <p:nvPr/>
          </p:nvCxnSpPr>
          <p:spPr bwMode="auto">
            <a:xfrm flipH="1">
              <a:off x="4630545" y="3119966"/>
              <a:ext cx="1862" cy="131800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43" name="Elbow Connector 142"/>
          <p:cNvCxnSpPr>
            <a:endCxn id="97" idx="1"/>
          </p:cNvCxnSpPr>
          <p:nvPr/>
        </p:nvCxnSpPr>
        <p:spPr bwMode="auto">
          <a:xfrm flipH="1">
            <a:off x="4633507" y="3735095"/>
            <a:ext cx="3069421" cy="928215"/>
          </a:xfrm>
          <a:prstGeom prst="bentConnector5">
            <a:avLst>
              <a:gd name="adj1" fmla="val -7448"/>
              <a:gd name="adj2" fmla="val 210059"/>
              <a:gd name="adj3" fmla="val 10744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44" name="Oval 143"/>
          <p:cNvSpPr/>
          <p:nvPr/>
        </p:nvSpPr>
        <p:spPr bwMode="auto">
          <a:xfrm>
            <a:off x="3267407" y="31838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145" name="Straight Arrow Connector 144"/>
          <p:cNvCxnSpPr>
            <a:stCxn id="144" idx="6"/>
            <a:endCxn id="91" idx="1"/>
          </p:cNvCxnSpPr>
          <p:nvPr/>
        </p:nvCxnSpPr>
        <p:spPr bwMode="auto">
          <a:xfrm>
            <a:off x="3339880" y="3220058"/>
            <a:ext cx="1293627" cy="8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46" name="Elbow Connector 145"/>
          <p:cNvCxnSpPr>
            <a:stCxn id="144" idx="4"/>
            <a:endCxn id="94" idx="1"/>
          </p:cNvCxnSpPr>
          <p:nvPr/>
        </p:nvCxnSpPr>
        <p:spPr bwMode="auto">
          <a:xfrm rot="16200000" flipH="1">
            <a:off x="3748990" y="2810947"/>
            <a:ext cx="439168" cy="1329863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51" name="Group 150"/>
          <p:cNvGrpSpPr/>
          <p:nvPr/>
        </p:nvGrpSpPr>
        <p:grpSpPr>
          <a:xfrm>
            <a:off x="7066593" y="4068256"/>
            <a:ext cx="580608" cy="532039"/>
            <a:chOff x="6598319" y="4283249"/>
            <a:chExt cx="580608" cy="532039"/>
          </a:xfrm>
        </p:grpSpPr>
        <p:sp>
          <p:nvSpPr>
            <p:cNvPr id="152" name="TextBox 151"/>
            <p:cNvSpPr txBox="1"/>
            <p:nvPr/>
          </p:nvSpPr>
          <p:spPr>
            <a:xfrm>
              <a:off x="6598319" y="4553678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53" name="Straight Connector 152"/>
            <p:cNvCxnSpPr/>
            <p:nvPr/>
          </p:nvCxnSpPr>
          <p:spPr bwMode="auto">
            <a:xfrm flipH="1">
              <a:off x="6967969" y="4283249"/>
              <a:ext cx="32" cy="272672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67" name="TextBox 166"/>
          <p:cNvSpPr txBox="1"/>
          <p:nvPr/>
        </p:nvSpPr>
        <p:spPr>
          <a:xfrm>
            <a:off x="7417637" y="4885770"/>
            <a:ext cx="9553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+mj-lt"/>
              </a:rPr>
              <a:t> 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3303645" y="3256293"/>
            <a:ext cx="3790725" cy="2095712"/>
            <a:chOff x="1779644" y="3256293"/>
            <a:chExt cx="3790725" cy="2095712"/>
          </a:xfrm>
        </p:grpSpPr>
        <p:cxnSp>
          <p:nvCxnSpPr>
            <p:cNvPr id="142" name="Elbow Connector 141"/>
            <p:cNvCxnSpPr>
              <a:stCxn id="95" idx="3"/>
              <a:endCxn id="162" idx="3"/>
            </p:cNvCxnSpPr>
            <p:nvPr/>
          </p:nvCxnSpPr>
          <p:spPr bwMode="auto">
            <a:xfrm flipV="1">
              <a:off x="4660400" y="3848031"/>
              <a:ext cx="454431" cy="1129"/>
            </a:xfrm>
            <a:prstGeom prst="bentConnector3">
              <a:avLst>
                <a:gd name="adj1" fmla="val 53440"/>
              </a:avLst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157" name="Rounded Rectangle 156"/>
            <p:cNvSpPr/>
            <p:nvPr/>
          </p:nvSpPr>
          <p:spPr bwMode="auto">
            <a:xfrm>
              <a:off x="3435075" y="5078121"/>
              <a:ext cx="953678" cy="27388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100" dirty="0">
                  <a:solidFill>
                    <a:srgbClr val="FF0000"/>
                  </a:solidFill>
                  <a:latin typeface="+mj-lt"/>
                  <a:cs typeface="Arial" pitchFamily="34" charset="0"/>
                </a:rPr>
                <a:t>Sign extend</a:t>
              </a:r>
            </a:p>
          </p:txBody>
        </p:sp>
        <p:cxnSp>
          <p:nvCxnSpPr>
            <p:cNvPr id="158" name="Elbow Connector 157"/>
            <p:cNvCxnSpPr>
              <a:stCxn id="144" idx="4"/>
              <a:endCxn id="157" idx="1"/>
            </p:cNvCxnSpPr>
            <p:nvPr/>
          </p:nvCxnSpPr>
          <p:spPr bwMode="auto">
            <a:xfrm rot="16200000" flipH="1">
              <a:off x="1627975" y="3407962"/>
              <a:ext cx="1958769" cy="1655432"/>
            </a:xfrm>
            <a:prstGeom prst="bentConnector2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159" name="TextBox 158"/>
            <p:cNvSpPr txBox="1"/>
            <p:nvPr/>
          </p:nvSpPr>
          <p:spPr>
            <a:xfrm>
              <a:off x="1782438" y="4940107"/>
              <a:ext cx="7104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+mj-lt"/>
                </a:rPr>
                <a:t>I [31-20]</a:t>
              </a:r>
            </a:p>
          </p:txBody>
        </p:sp>
        <p:grpSp>
          <p:nvGrpSpPr>
            <p:cNvPr id="160" name="Group 159"/>
            <p:cNvGrpSpPr/>
            <p:nvPr/>
          </p:nvGrpSpPr>
          <p:grpSpPr>
            <a:xfrm>
              <a:off x="5109743" y="3701948"/>
              <a:ext cx="180391" cy="643543"/>
              <a:chOff x="3390790" y="3586079"/>
              <a:chExt cx="180391" cy="643543"/>
            </a:xfrm>
          </p:grpSpPr>
          <p:sp>
            <p:nvSpPr>
              <p:cNvPr id="161" name="Trapezoid 160"/>
              <p:cNvSpPr/>
              <p:nvPr/>
            </p:nvSpPr>
            <p:spPr bwMode="auto">
              <a:xfrm rot="5400000">
                <a:off x="3159214" y="3817655"/>
                <a:ext cx="643543" cy="180391"/>
              </a:xfrm>
              <a:prstGeom prst="trapezoid">
                <a:avLst>
                  <a:gd name="adj" fmla="val 53513"/>
                </a:avLst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rgbClr val="FF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162" name="Rectangle 158"/>
              <p:cNvSpPr>
                <a:spLocks noChangeArrowheads="1"/>
              </p:cNvSpPr>
              <p:nvPr/>
            </p:nvSpPr>
            <p:spPr bwMode="auto">
              <a:xfrm flipH="1">
                <a:off x="3395878" y="3678301"/>
                <a:ext cx="85107" cy="10772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700" b="1" dirty="0">
                    <a:solidFill>
                      <a:srgbClr val="FF0000"/>
                    </a:solidFill>
                    <a:latin typeface="+mj-lt"/>
                  </a:rPr>
                  <a:t>0</a:t>
                </a:r>
                <a:endParaRPr lang="en-US" sz="700" dirty="0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163" name="Rectangle 159"/>
              <p:cNvSpPr>
                <a:spLocks noChangeArrowheads="1"/>
              </p:cNvSpPr>
              <p:nvPr/>
            </p:nvSpPr>
            <p:spPr bwMode="auto">
              <a:xfrm flipH="1">
                <a:off x="3395879" y="4095679"/>
                <a:ext cx="85106" cy="10772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7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164" name="Rectangle 160"/>
              <p:cNvSpPr>
                <a:spLocks noChangeArrowheads="1"/>
              </p:cNvSpPr>
              <p:nvPr/>
            </p:nvSpPr>
            <p:spPr bwMode="auto">
              <a:xfrm flipH="1">
                <a:off x="3452770" y="3821794"/>
                <a:ext cx="80150" cy="25853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US" sz="800" b="1" dirty="0">
                    <a:solidFill>
                      <a:srgbClr val="FF0000"/>
                    </a:solidFill>
                    <a:latin typeface="+mj-lt"/>
                  </a:rPr>
                  <a:t>m</a:t>
                </a:r>
              </a:p>
              <a:p>
                <a:pPr algn="ctr">
                  <a:lnSpc>
                    <a:spcPct val="70000"/>
                  </a:lnSpc>
                </a:pPr>
                <a:r>
                  <a:rPr lang="en-US" sz="800" b="1" dirty="0">
                    <a:solidFill>
                      <a:srgbClr val="FF0000"/>
                    </a:solidFill>
                    <a:latin typeface="+mj-lt"/>
                  </a:rPr>
                  <a:t>u</a:t>
                </a:r>
              </a:p>
              <a:p>
                <a:pPr algn="ctr">
                  <a:lnSpc>
                    <a:spcPct val="70000"/>
                  </a:lnSpc>
                </a:pPr>
                <a:r>
                  <a:rPr lang="en-US" sz="800" b="1" dirty="0">
                    <a:solidFill>
                      <a:srgbClr val="FF0000"/>
                    </a:solidFill>
                    <a:latin typeface="+mj-lt"/>
                  </a:rPr>
                  <a:t>x</a:t>
                </a:r>
                <a:endParaRPr lang="en-US" sz="500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cxnSp>
          <p:nvCxnSpPr>
            <p:cNvPr id="165" name="Straight Arrow Connector 164"/>
            <p:cNvCxnSpPr>
              <a:stCxn id="161" idx="0"/>
              <a:endCxn id="112" idx="1"/>
            </p:cNvCxnSpPr>
            <p:nvPr/>
          </p:nvCxnSpPr>
          <p:spPr bwMode="auto">
            <a:xfrm>
              <a:off x="5290134" y="4023720"/>
              <a:ext cx="164748" cy="989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166" name="Elbow Connector 165"/>
            <p:cNvCxnSpPr>
              <a:stCxn id="157" idx="3"/>
              <a:endCxn id="163" idx="3"/>
            </p:cNvCxnSpPr>
            <p:nvPr/>
          </p:nvCxnSpPr>
          <p:spPr bwMode="auto">
            <a:xfrm flipV="1">
              <a:off x="4388753" y="4265409"/>
              <a:ext cx="726079" cy="949654"/>
            </a:xfrm>
            <a:prstGeom prst="bentConnector3">
              <a:avLst>
                <a:gd name="adj1" fmla="val 77706"/>
              </a:avLst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168" name="TextBox 167"/>
            <p:cNvSpPr txBox="1"/>
            <p:nvPr/>
          </p:nvSpPr>
          <p:spPr>
            <a:xfrm>
              <a:off x="4981746" y="4578269"/>
              <a:ext cx="5886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ALUSrc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69" name="Straight Connector 168"/>
            <p:cNvCxnSpPr>
              <a:stCxn id="161" idx="3"/>
            </p:cNvCxnSpPr>
            <p:nvPr/>
          </p:nvCxnSpPr>
          <p:spPr bwMode="auto">
            <a:xfrm>
              <a:off x="5199938" y="4297225"/>
              <a:ext cx="0" cy="227189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23313-07CE-42F4-9763-485DC8D855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4"/>
            <a:ext cx="977900" cy="365125"/>
          </a:xfrm>
        </p:spPr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940F0-E59C-43DB-8E47-69AC07869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136" name="Table 135">
            <a:extLst>
              <a:ext uri="{FF2B5EF4-FFF2-40B4-BE49-F238E27FC236}">
                <a16:creationId xmlns:a16="http://schemas.microsoft.com/office/drawing/2014/main" id="{9F5F9F3C-366C-4BE5-99DB-80F4C5214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010421"/>
              </p:ext>
            </p:extLst>
          </p:nvPr>
        </p:nvGraphicFramePr>
        <p:xfrm>
          <a:off x="1267316" y="5905565"/>
          <a:ext cx="9216000" cy="86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977219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07651868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3583920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8501627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174565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1899457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5354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2759630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61208634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051824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502532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864235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3512073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0653689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465118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26320844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951075943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648219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6340267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2561125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022907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8575507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701668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1263395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4924068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5329055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8683597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7301156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9718839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59050626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1989654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9742329"/>
                    </a:ext>
                  </a:extLst>
                </a:gridCol>
              </a:tblGrid>
              <a:tr h="288000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funct7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rs2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rd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opcode</a:t>
                      </a:r>
                      <a:endParaRPr lang="ru-RU" sz="7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533433"/>
                  </a:ext>
                </a:extLst>
              </a:tr>
              <a:tr h="288000">
                <a:tc gridSpan="1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imm12[11:0]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latin typeface="Consolas" panose="020B0609020204030204" pitchFamily="49" charset="0"/>
                        </a:rPr>
                        <a:t>rd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opcode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09747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8701461"/>
                  </a:ext>
                </a:extLst>
              </a:tr>
            </a:tbl>
          </a:graphicData>
        </a:graphic>
      </p:graphicFrame>
      <p:sp>
        <p:nvSpPr>
          <p:cNvPr id="139" name="TextBox 138">
            <a:extLst>
              <a:ext uri="{FF2B5EF4-FFF2-40B4-BE49-F238E27FC236}">
                <a16:creationId xmlns:a16="http://schemas.microsoft.com/office/drawing/2014/main" id="{A41DACFC-301A-4AB0-A60E-8F5E6468C8EA}"/>
              </a:ext>
            </a:extLst>
          </p:cNvPr>
          <p:cNvSpPr txBox="1"/>
          <p:nvPr/>
        </p:nvSpPr>
        <p:spPr>
          <a:xfrm>
            <a:off x="838200" y="6123542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</a:rPr>
              <a:t>I</a:t>
            </a:r>
            <a:endParaRPr lang="ru-RU" dirty="0">
              <a:latin typeface="Consolas" panose="020B0609020204030204" pitchFamily="49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6108E7B-C39C-4B14-947F-043619A079F2}"/>
              </a:ext>
            </a:extLst>
          </p:cNvPr>
          <p:cNvSpPr txBox="1"/>
          <p:nvPr/>
        </p:nvSpPr>
        <p:spPr>
          <a:xfrm>
            <a:off x="838200" y="5816045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R</a:t>
            </a:r>
            <a:endParaRPr lang="ru-RU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83C5180-0965-43A0-8A73-860FA71F0BBB}"/>
              </a:ext>
            </a:extLst>
          </p:cNvPr>
          <p:cNvSpPr txBox="1"/>
          <p:nvPr/>
        </p:nvSpPr>
        <p:spPr>
          <a:xfrm>
            <a:off x="9418320" y="1565212"/>
            <a:ext cx="268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Consolas" panose="020B0609020204030204" pitchFamily="49" charset="0"/>
              </a:rPr>
              <a:t>rd</a:t>
            </a:r>
            <a:r>
              <a:rPr lang="en-US" dirty="0">
                <a:latin typeface="Consolas" panose="020B0609020204030204" pitchFamily="49" charset="0"/>
              </a:rPr>
              <a:t> = rs1 (op) imm12</a:t>
            </a:r>
            <a:endParaRPr lang="ru-RU" dirty="0">
              <a:latin typeface="Consolas" panose="020B0609020204030204" pitchFamily="49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E4004-0330-49E0-B56A-80E629AD2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703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39" grpId="0"/>
      <p:bldP spid="140" grpId="0"/>
      <p:bldP spid="1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roup 233">
            <a:extLst>
              <a:ext uri="{FF2B5EF4-FFF2-40B4-BE49-F238E27FC236}">
                <a16:creationId xmlns:a16="http://schemas.microsoft.com/office/drawing/2014/main" id="{01C62413-503E-4A76-A0F9-2366ED95B2F9}"/>
              </a:ext>
            </a:extLst>
          </p:cNvPr>
          <p:cNvGrpSpPr/>
          <p:nvPr/>
        </p:nvGrpSpPr>
        <p:grpSpPr>
          <a:xfrm>
            <a:off x="3303645" y="3256293"/>
            <a:ext cx="3335188" cy="2095712"/>
            <a:chOff x="3303645" y="3256293"/>
            <a:chExt cx="3335188" cy="2095712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59DEA96-0B82-4A98-985C-AAEF0023C49C}"/>
                </a:ext>
              </a:extLst>
            </p:cNvPr>
            <p:cNvSpPr txBox="1"/>
            <p:nvPr/>
          </p:nvSpPr>
          <p:spPr>
            <a:xfrm>
              <a:off x="3306439" y="4940108"/>
              <a:ext cx="7104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I [31-20]</a:t>
              </a:r>
            </a:p>
          </p:txBody>
        </p:sp>
        <p:sp>
          <p:nvSpPr>
            <p:cNvPr id="147" name="Rounded Rectangle 213">
              <a:extLst>
                <a:ext uri="{FF2B5EF4-FFF2-40B4-BE49-F238E27FC236}">
                  <a16:creationId xmlns:a16="http://schemas.microsoft.com/office/drawing/2014/main" id="{02C604EE-DC22-44BA-8B4F-7586B6647E21}"/>
                </a:ext>
              </a:extLst>
            </p:cNvPr>
            <p:cNvSpPr/>
            <p:nvPr/>
          </p:nvSpPr>
          <p:spPr bwMode="auto">
            <a:xfrm>
              <a:off x="4959075" y="5078121"/>
              <a:ext cx="953678" cy="27388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100" dirty="0">
                  <a:latin typeface="+mj-lt"/>
                  <a:cs typeface="Arial" pitchFamily="34" charset="0"/>
                </a:rPr>
                <a:t>Sign extend</a:t>
              </a:r>
            </a:p>
          </p:txBody>
        </p:sp>
        <p:cxnSp>
          <p:nvCxnSpPr>
            <p:cNvPr id="148" name="Elbow Connector 214">
              <a:extLst>
                <a:ext uri="{FF2B5EF4-FFF2-40B4-BE49-F238E27FC236}">
                  <a16:creationId xmlns:a16="http://schemas.microsoft.com/office/drawing/2014/main" id="{8F8DA1C0-0366-48AD-AEDC-F1D5C9B611BF}"/>
                </a:ext>
              </a:extLst>
            </p:cNvPr>
            <p:cNvCxnSpPr>
              <a:endCxn id="147" idx="1"/>
            </p:cNvCxnSpPr>
            <p:nvPr/>
          </p:nvCxnSpPr>
          <p:spPr bwMode="auto">
            <a:xfrm rot="16200000" flipH="1">
              <a:off x="3151976" y="3407962"/>
              <a:ext cx="1958769" cy="1655432"/>
            </a:xfrm>
            <a:prstGeom prst="bentConnector2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149" name="Elbow Connector 222">
              <a:extLst>
                <a:ext uri="{FF2B5EF4-FFF2-40B4-BE49-F238E27FC236}">
                  <a16:creationId xmlns:a16="http://schemas.microsoft.com/office/drawing/2014/main" id="{05A43713-B9DC-44DE-AAD9-68633D98D6E1}"/>
                </a:ext>
              </a:extLst>
            </p:cNvPr>
            <p:cNvCxnSpPr>
              <a:stCxn id="147" idx="3"/>
            </p:cNvCxnSpPr>
            <p:nvPr/>
          </p:nvCxnSpPr>
          <p:spPr bwMode="auto">
            <a:xfrm flipV="1">
              <a:off x="5912754" y="4265409"/>
              <a:ext cx="726079" cy="949654"/>
            </a:xfrm>
            <a:prstGeom prst="bentConnector3">
              <a:avLst>
                <a:gd name="adj1" fmla="val 77986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5370"/>
          </a:xfrm>
        </p:spPr>
        <p:txBody>
          <a:bodyPr>
            <a:normAutofit fontScale="90000"/>
          </a:bodyPr>
          <a:lstStyle/>
          <a:p>
            <a:r>
              <a:rPr lang="en-US" dirty="0"/>
              <a:t>Executing S-type Store Instructions</a:t>
            </a:r>
          </a:p>
        </p:txBody>
      </p:sp>
      <p:sp>
        <p:nvSpPr>
          <p:cNvPr id="190" name="Content Placeholder 2"/>
          <p:cNvSpPr>
            <a:spLocks noGrp="1"/>
          </p:cNvSpPr>
          <p:nvPr>
            <p:ph idx="1"/>
          </p:nvPr>
        </p:nvSpPr>
        <p:spPr>
          <a:xfrm>
            <a:off x="838200" y="1002228"/>
            <a:ext cx="10515600" cy="4952105"/>
          </a:xfrm>
        </p:spPr>
        <p:txBody>
          <a:bodyPr/>
          <a:lstStyle/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Read an instruction from the instruction memory by the address in PC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The 1</a:t>
            </a:r>
            <a:r>
              <a:rPr lang="en-US" sz="1600" baseline="30000" dirty="0"/>
              <a:t>st</a:t>
            </a:r>
            <a:r>
              <a:rPr lang="en-US" sz="1600" dirty="0"/>
              <a:t> source register (base address), instruction field </a:t>
            </a:r>
            <a:r>
              <a:rPr lang="en-US" sz="1600" b="1" dirty="0">
                <a:solidFill>
                  <a:schemeClr val="accent1"/>
                </a:solidFill>
              </a:rPr>
              <a:t>rs1</a:t>
            </a:r>
            <a:r>
              <a:rPr lang="en-US" sz="1600" dirty="0"/>
              <a:t>, is read from the register file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The 2</a:t>
            </a:r>
            <a:r>
              <a:rPr lang="en-US" sz="1600" baseline="30000" dirty="0"/>
              <a:t>nd</a:t>
            </a:r>
            <a:r>
              <a:rPr lang="en-US" sz="1600" dirty="0"/>
              <a:t> source register (written value), instruction filed </a:t>
            </a:r>
            <a:r>
              <a:rPr lang="en-US" sz="1600" b="1" dirty="0">
                <a:solidFill>
                  <a:schemeClr val="accent1"/>
                </a:solidFill>
              </a:rPr>
              <a:t>rs2</a:t>
            </a:r>
            <a:r>
              <a:rPr lang="en-US" sz="1600" dirty="0"/>
              <a:t>, is read from the register file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The signed displacement is extended (from 12 to 32 bits) and directly transferred to ALU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The ALU calculates the effective address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The value is written into the memory by the effective address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678671" y="2994626"/>
            <a:ext cx="1622694" cy="1386326"/>
            <a:chOff x="1738845" y="3229513"/>
            <a:chExt cx="1622694" cy="1386326"/>
          </a:xfrm>
        </p:grpSpPr>
        <p:grpSp>
          <p:nvGrpSpPr>
            <p:cNvPr id="130" name="Group 129"/>
            <p:cNvGrpSpPr/>
            <p:nvPr/>
          </p:nvGrpSpPr>
          <p:grpSpPr>
            <a:xfrm>
              <a:off x="1738845" y="3229513"/>
              <a:ext cx="1447262" cy="1386326"/>
              <a:chOff x="3124738" y="3598050"/>
              <a:chExt cx="1447262" cy="1386326"/>
            </a:xfrm>
          </p:grpSpPr>
          <p:sp>
            <p:nvSpPr>
              <p:cNvPr id="132" name="Rectangle 131"/>
              <p:cNvSpPr/>
              <p:nvPr/>
            </p:nvSpPr>
            <p:spPr bwMode="auto">
              <a:xfrm>
                <a:off x="3126744" y="3598050"/>
                <a:ext cx="1445256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3124738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+mj-lt"/>
                  </a:rPr>
                  <a:t>Read</a:t>
                </a:r>
              </a:p>
              <a:p>
                <a:r>
                  <a:rPr lang="en-US" sz="1100" dirty="0">
                    <a:latin typeface="+mj-lt"/>
                  </a:rPr>
                  <a:t>address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+mj-lt"/>
                  </a:rPr>
                  <a:t>Instruction [31-0]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448012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+mj-lt"/>
                  </a:rPr>
                  <a:t>Memory</a:t>
                </a:r>
              </a:p>
            </p:txBody>
          </p:sp>
        </p:grpSp>
        <p:cxnSp>
          <p:nvCxnSpPr>
            <p:cNvPr id="131" name="Straight Arrow Connector 130"/>
            <p:cNvCxnSpPr>
              <a:cxnSpLocks/>
              <a:stCxn id="134" idx="3"/>
            </p:cNvCxnSpPr>
            <p:nvPr/>
          </p:nvCxnSpPr>
          <p:spPr bwMode="auto">
            <a:xfrm>
              <a:off x="3186107" y="3448160"/>
              <a:ext cx="17543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6" name="Group 5"/>
          <p:cNvGrpSpPr/>
          <p:nvPr/>
        </p:nvGrpSpPr>
        <p:grpSpPr>
          <a:xfrm>
            <a:off x="4075405" y="3973094"/>
            <a:ext cx="85107" cy="525100"/>
            <a:chOff x="3395878" y="3678301"/>
            <a:chExt cx="85107" cy="525100"/>
          </a:xfrm>
        </p:grpSpPr>
        <p:sp>
          <p:nvSpPr>
            <p:cNvPr id="127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endParaRPr lang="en-US" sz="7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28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endParaRPr lang="en-US" sz="700" b="1" dirty="0">
                <a:solidFill>
                  <a:srgbClr val="000000"/>
                </a:solidFill>
                <a:latin typeface="+mj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631902" y="3005502"/>
            <a:ext cx="1552498" cy="1873251"/>
            <a:chOff x="4488424" y="3657632"/>
            <a:chExt cx="1552498" cy="1873251"/>
          </a:xfrm>
        </p:grpSpPr>
        <p:sp>
          <p:nvSpPr>
            <p:cNvPr id="117" name="Rectangle 116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490028" y="3657633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142771" y="3660836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141166" y="5220532"/>
              <a:ext cx="8429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Registers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490028" y="4132149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142771" y="4285847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488424" y="4669109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register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490028" y="509999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37352" y="2631171"/>
            <a:ext cx="739305" cy="393410"/>
            <a:chOff x="4262754" y="2858356"/>
            <a:chExt cx="739305" cy="393410"/>
          </a:xfrm>
        </p:grpSpPr>
        <p:sp>
          <p:nvSpPr>
            <p:cNvPr id="115" name="TextBox 114"/>
            <p:cNvSpPr txBox="1"/>
            <p:nvPr/>
          </p:nvSpPr>
          <p:spPr>
            <a:xfrm>
              <a:off x="4262754" y="2858356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16" name="Straight Connector 115"/>
            <p:cNvCxnSpPr>
              <a:cxnSpLocks/>
              <a:stCxn id="115" idx="2"/>
              <a:endCxn id="125" idx="0"/>
            </p:cNvCxnSpPr>
            <p:nvPr/>
          </p:nvCxnSpPr>
          <p:spPr bwMode="auto">
            <a:xfrm flipH="1">
              <a:off x="4630545" y="3119966"/>
              <a:ext cx="1862" cy="131800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" name="Straight Arrow Connector 8"/>
          <p:cNvCxnSpPr>
            <a:cxnSpLocks/>
            <a:stCxn id="119" idx="3"/>
            <a:endCxn id="111" idx="1"/>
          </p:cNvCxnSpPr>
          <p:nvPr/>
        </p:nvCxnSpPr>
        <p:spPr bwMode="auto">
          <a:xfrm flipV="1">
            <a:off x="6184400" y="3220432"/>
            <a:ext cx="794482" cy="371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0" name="Group 9"/>
          <p:cNvGrpSpPr/>
          <p:nvPr/>
        </p:nvGrpSpPr>
        <p:grpSpPr>
          <a:xfrm>
            <a:off x="6978882" y="2938195"/>
            <a:ext cx="727543" cy="1439797"/>
            <a:chOff x="6728724" y="3150370"/>
            <a:chExt cx="727543" cy="1439797"/>
          </a:xfrm>
        </p:grpSpPr>
        <p:sp>
          <p:nvSpPr>
            <p:cNvPr id="109" name="Freeform 127"/>
            <p:cNvSpPr>
              <a:spLocks/>
            </p:cNvSpPr>
            <p:nvPr/>
          </p:nvSpPr>
          <p:spPr bwMode="auto">
            <a:xfrm>
              <a:off x="6728732" y="3150370"/>
              <a:ext cx="727535" cy="1439797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728724" y="3392722"/>
              <a:ext cx="36376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ALU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728724" y="3347968"/>
              <a:ext cx="15548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728724" y="4185803"/>
              <a:ext cx="15548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969760" y="3801019"/>
              <a:ext cx="481419" cy="26161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100" dirty="0">
                  <a:latin typeface="+mj-lt"/>
                </a:rPr>
                <a:t>Result</a:t>
              </a:r>
              <a:endParaRPr lang="en-US" sz="1100" b="1" dirty="0">
                <a:latin typeface="+mj-lt"/>
              </a:endParaRPr>
            </a:p>
          </p:txBody>
        </p:sp>
      </p:grpSp>
      <p:cxnSp>
        <p:nvCxnSpPr>
          <p:cNvPr id="11" name="Elbow Connector 10"/>
          <p:cNvCxnSpPr>
            <a:cxnSpLocks/>
            <a:stCxn id="122" idx="3"/>
            <a:endCxn id="104" idx="3"/>
          </p:cNvCxnSpPr>
          <p:nvPr/>
        </p:nvCxnSpPr>
        <p:spPr bwMode="auto">
          <a:xfrm flipV="1">
            <a:off x="6184400" y="3848032"/>
            <a:ext cx="454431" cy="1129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2" name="Elbow Connector 11"/>
          <p:cNvCxnSpPr>
            <a:cxnSpLocks/>
            <a:stCxn id="113" idx="3"/>
            <a:endCxn id="124" idx="1"/>
          </p:cNvCxnSpPr>
          <p:nvPr/>
        </p:nvCxnSpPr>
        <p:spPr bwMode="auto">
          <a:xfrm flipH="1">
            <a:off x="4633506" y="3719649"/>
            <a:ext cx="3067831" cy="943661"/>
          </a:xfrm>
          <a:prstGeom prst="bentConnector5">
            <a:avLst>
              <a:gd name="adj1" fmla="val -7976"/>
              <a:gd name="adj2" fmla="val 205127"/>
              <a:gd name="adj3" fmla="val 107452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267407" y="3183823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cxnSpLocks/>
            <a:stCxn id="13" idx="6"/>
            <a:endCxn id="118" idx="1"/>
          </p:cNvCxnSpPr>
          <p:nvPr/>
        </p:nvCxnSpPr>
        <p:spPr bwMode="auto">
          <a:xfrm>
            <a:off x="3339879" y="3220059"/>
            <a:ext cx="1293627" cy="8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5" name="Elbow Connector 14"/>
          <p:cNvCxnSpPr>
            <a:cxnSpLocks/>
            <a:stCxn id="13" idx="4"/>
            <a:endCxn id="121" idx="1"/>
          </p:cNvCxnSpPr>
          <p:nvPr/>
        </p:nvCxnSpPr>
        <p:spPr bwMode="auto">
          <a:xfrm rot="16200000" flipH="1">
            <a:off x="3748990" y="2810947"/>
            <a:ext cx="439168" cy="1329863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3314302" y="294027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[19-15]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6438" y="341355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[24-20]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066593" y="4068256"/>
            <a:ext cx="580608" cy="532039"/>
            <a:chOff x="6598319" y="4283249"/>
            <a:chExt cx="580608" cy="532039"/>
          </a:xfrm>
        </p:grpSpPr>
        <p:sp>
          <p:nvSpPr>
            <p:cNvPr id="107" name="TextBox 106"/>
            <p:cNvSpPr txBox="1"/>
            <p:nvPr/>
          </p:nvSpPr>
          <p:spPr>
            <a:xfrm>
              <a:off x="6598319" y="4553678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08" name="Straight Connector 107"/>
            <p:cNvCxnSpPr/>
            <p:nvPr/>
          </p:nvCxnSpPr>
          <p:spPr bwMode="auto">
            <a:xfrm flipH="1">
              <a:off x="6967969" y="4283249"/>
              <a:ext cx="32" cy="272672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3" name="Straight Arrow Connector 22"/>
          <p:cNvCxnSpPr>
            <a:cxnSpLocks/>
            <a:endCxn id="123" idx="1"/>
          </p:cNvCxnSpPr>
          <p:nvPr/>
        </p:nvCxnSpPr>
        <p:spPr bwMode="auto">
          <a:xfrm>
            <a:off x="3314302" y="4232423"/>
            <a:ext cx="1317600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7" name="Group 26"/>
          <p:cNvGrpSpPr/>
          <p:nvPr/>
        </p:nvGrpSpPr>
        <p:grpSpPr>
          <a:xfrm>
            <a:off x="6633743" y="3732833"/>
            <a:ext cx="180391" cy="643543"/>
            <a:chOff x="3390790" y="3616963"/>
            <a:chExt cx="180391" cy="643543"/>
          </a:xfrm>
        </p:grpSpPr>
        <p:sp>
          <p:nvSpPr>
            <p:cNvPr id="103" name="Trapezoid 102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4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  <a:endParaRPr lang="en-US" sz="7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05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106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cxnSp>
        <p:nvCxnSpPr>
          <p:cNvPr id="28" name="Straight Arrow Connector 27"/>
          <p:cNvCxnSpPr>
            <a:cxnSpLocks/>
            <a:stCxn id="103" idx="0"/>
            <a:endCxn id="112" idx="1"/>
          </p:cNvCxnSpPr>
          <p:nvPr/>
        </p:nvCxnSpPr>
        <p:spPr bwMode="auto">
          <a:xfrm>
            <a:off x="6814134" y="4054605"/>
            <a:ext cx="164748" cy="366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7417636" y="4885770"/>
            <a:ext cx="9553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+mj-lt"/>
              </a:rPr>
              <a:t> 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505746" y="4578270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ALUSrc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76" name="Straight Connector 75"/>
          <p:cNvCxnSpPr>
            <a:cxnSpLocks/>
            <a:stCxn id="103" idx="3"/>
          </p:cNvCxnSpPr>
          <p:nvPr/>
        </p:nvCxnSpPr>
        <p:spPr bwMode="auto">
          <a:xfrm>
            <a:off x="6723938" y="4328110"/>
            <a:ext cx="0" cy="227189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19" name="Group 318"/>
          <p:cNvGrpSpPr/>
          <p:nvPr/>
        </p:nvGrpSpPr>
        <p:grpSpPr>
          <a:xfrm>
            <a:off x="7909118" y="3028047"/>
            <a:ext cx="1816009" cy="1386326"/>
            <a:chOff x="6385117" y="3028047"/>
            <a:chExt cx="1816009" cy="1386326"/>
          </a:xfrm>
        </p:grpSpPr>
        <p:sp>
          <p:nvSpPr>
            <p:cNvPr id="305" name="Rectangle 304"/>
            <p:cNvSpPr/>
            <p:nvPr/>
          </p:nvSpPr>
          <p:spPr bwMode="auto">
            <a:xfrm>
              <a:off x="6755870" y="3028047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solidFill>
                  <a:srgbClr val="FF0000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7380420" y="4104172"/>
              <a:ext cx="8027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  <a:latin typeface="+mj-lt"/>
                </a:rPr>
                <a:t>Memory</a:t>
              </a:r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6755870" y="3505305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+mj-lt"/>
                </a:rPr>
                <a:t>Write</a:t>
              </a:r>
            </a:p>
            <a:p>
              <a:r>
                <a:rPr lang="en-US" sz="1100" dirty="0">
                  <a:solidFill>
                    <a:srgbClr val="FF0000"/>
                  </a:solidFill>
                  <a:latin typeface="+mj-lt"/>
                </a:rPr>
                <a:t>address</a:t>
              </a:r>
            </a:p>
          </p:txBody>
        </p:sp>
        <p:cxnSp>
          <p:nvCxnSpPr>
            <p:cNvPr id="309" name="Straight Arrow Connector 308"/>
            <p:cNvCxnSpPr>
              <a:stCxn id="313" idx="6"/>
              <a:endCxn id="307" idx="1"/>
            </p:cNvCxnSpPr>
            <p:nvPr/>
          </p:nvCxnSpPr>
          <p:spPr bwMode="auto">
            <a:xfrm flipV="1">
              <a:off x="6457589" y="3720749"/>
              <a:ext cx="298281" cy="1646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313" name="Oval 312"/>
            <p:cNvSpPr/>
            <p:nvPr/>
          </p:nvSpPr>
          <p:spPr bwMode="auto">
            <a:xfrm>
              <a:off x="6385117" y="3686159"/>
              <a:ext cx="72472" cy="72472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314" name="Group 313"/>
          <p:cNvGrpSpPr/>
          <p:nvPr/>
        </p:nvGrpSpPr>
        <p:grpSpPr>
          <a:xfrm>
            <a:off x="8597685" y="2631171"/>
            <a:ext cx="811441" cy="396877"/>
            <a:chOff x="4224400" y="2858356"/>
            <a:chExt cx="811441" cy="396877"/>
          </a:xfrm>
        </p:grpSpPr>
        <p:sp>
          <p:nvSpPr>
            <p:cNvPr id="315" name="TextBox 314"/>
            <p:cNvSpPr txBox="1"/>
            <p:nvPr/>
          </p:nvSpPr>
          <p:spPr>
            <a:xfrm>
              <a:off x="4224400" y="2858356"/>
              <a:ext cx="811441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MemWrite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316" name="Straight Connector 315"/>
            <p:cNvCxnSpPr>
              <a:stCxn id="315" idx="2"/>
              <a:endCxn id="305" idx="0"/>
            </p:cNvCxnSpPr>
            <p:nvPr/>
          </p:nvCxnSpPr>
          <p:spPr bwMode="auto">
            <a:xfrm flipH="1">
              <a:off x="4629214" y="3119966"/>
              <a:ext cx="907" cy="135267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0" name="Group 319"/>
          <p:cNvGrpSpPr/>
          <p:nvPr/>
        </p:nvGrpSpPr>
        <p:grpSpPr>
          <a:xfrm>
            <a:off x="6286971" y="3815889"/>
            <a:ext cx="2497763" cy="1131436"/>
            <a:chOff x="4762970" y="3815889"/>
            <a:chExt cx="2497763" cy="1131436"/>
          </a:xfrm>
        </p:grpSpPr>
        <p:sp>
          <p:nvSpPr>
            <p:cNvPr id="310" name="Oval 309"/>
            <p:cNvSpPr/>
            <p:nvPr/>
          </p:nvSpPr>
          <p:spPr bwMode="auto">
            <a:xfrm>
              <a:off x="4762970" y="3815889"/>
              <a:ext cx="72472" cy="72472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311" name="Elbow Connector 310"/>
            <p:cNvCxnSpPr>
              <a:stCxn id="310" idx="4"/>
            </p:cNvCxnSpPr>
            <p:nvPr/>
          </p:nvCxnSpPr>
          <p:spPr bwMode="auto">
            <a:xfrm rot="16200000" flipH="1">
              <a:off x="4816939" y="3870628"/>
              <a:ext cx="1058964" cy="1094430"/>
            </a:xfrm>
            <a:prstGeom prst="bentConnector2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</p:cxnSp>
        <p:cxnSp>
          <p:nvCxnSpPr>
            <p:cNvPr id="312" name="Elbow Connector 311"/>
            <p:cNvCxnSpPr>
              <a:endCxn id="308" idx="1"/>
            </p:cNvCxnSpPr>
            <p:nvPr/>
          </p:nvCxnSpPr>
          <p:spPr bwMode="auto">
            <a:xfrm rot="10800000" flipH="1">
              <a:off x="5893635" y="4199047"/>
              <a:ext cx="860227" cy="748278"/>
            </a:xfrm>
            <a:prstGeom prst="bentConnector3">
              <a:avLst>
                <a:gd name="adj1" fmla="val 33661"/>
              </a:avLst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308" name="TextBox 307"/>
            <p:cNvSpPr txBox="1"/>
            <p:nvPr/>
          </p:nvSpPr>
          <p:spPr>
            <a:xfrm>
              <a:off x="6753863" y="3983603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+mj-lt"/>
                </a:rPr>
                <a:t>Write</a:t>
              </a:r>
            </a:p>
            <a:p>
              <a:r>
                <a:rPr lang="en-US" sz="1100" dirty="0">
                  <a:solidFill>
                    <a:srgbClr val="FF0000"/>
                  </a:solidFill>
                  <a:latin typeface="+mj-lt"/>
                </a:rPr>
                <a:t>data</a:t>
              </a:r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4DC760-A3DB-4EB4-9B33-DC32B1D299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7429"/>
            <a:ext cx="977900" cy="365125"/>
          </a:xfrm>
        </p:spPr>
        <p:txBody>
          <a:bodyPr/>
          <a:lstStyle/>
          <a:p>
            <a:r>
              <a:rPr lang="en-US"/>
              <a:t>01.11.2020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3FA3B-34EB-496F-A5D2-936A2EA0B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8</a:t>
            </a:fld>
            <a:endParaRPr lang="ru-RU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B42C809-8D43-4579-822A-A5D162E97D3A}"/>
              </a:ext>
            </a:extLst>
          </p:cNvPr>
          <p:cNvSpPr txBox="1"/>
          <p:nvPr/>
        </p:nvSpPr>
        <p:spPr>
          <a:xfrm>
            <a:off x="3283821" y="3934599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[11-7]</a:t>
            </a:r>
          </a:p>
        </p:txBody>
      </p:sp>
      <p:graphicFrame>
        <p:nvGraphicFramePr>
          <p:cNvPr id="136" name="Table 135">
            <a:extLst>
              <a:ext uri="{FF2B5EF4-FFF2-40B4-BE49-F238E27FC236}">
                <a16:creationId xmlns:a16="http://schemas.microsoft.com/office/drawing/2014/main" id="{BA1F3700-5F0A-43B3-A175-FB9EDB2EE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676477"/>
              </p:ext>
            </p:extLst>
          </p:nvPr>
        </p:nvGraphicFramePr>
        <p:xfrm>
          <a:off x="1168657" y="5746235"/>
          <a:ext cx="9216000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977219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07651868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3583920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8501627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174565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1899457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5354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2759630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61208634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051824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502532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864235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3512073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0653689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465118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26320844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951075943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648219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6340267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2561125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022907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8575507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701668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1263395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4924068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5329055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8683597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7301156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9718839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59050626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1989654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9742329"/>
                    </a:ext>
                  </a:extLst>
                </a:gridCol>
              </a:tblGrid>
              <a:tr h="288000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funct7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rs2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rd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opcode</a:t>
                      </a:r>
                      <a:endParaRPr lang="ru-RU" sz="7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533433"/>
                  </a:ext>
                </a:extLst>
              </a:tr>
              <a:tr h="288000">
                <a:tc gridSpan="1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imm12[11:0]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rd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opcode</a:t>
                      </a:r>
                      <a:endParaRPr lang="ru-RU" sz="11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097479"/>
                  </a:ext>
                </a:extLst>
              </a:tr>
              <a:tr h="288000">
                <a:tc gridSpan="7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offset12[11:5]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rs2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offset12[4:0]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opcode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50696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8701461"/>
                  </a:ext>
                </a:extLst>
              </a:tr>
            </a:tbl>
          </a:graphicData>
        </a:graphic>
      </p:graphicFrame>
      <p:sp>
        <p:nvSpPr>
          <p:cNvPr id="137" name="TextBox 136">
            <a:extLst>
              <a:ext uri="{FF2B5EF4-FFF2-40B4-BE49-F238E27FC236}">
                <a16:creationId xmlns:a16="http://schemas.microsoft.com/office/drawing/2014/main" id="{3DAFA98F-3F75-468E-80CD-B0BB3FACD0E5}"/>
              </a:ext>
            </a:extLst>
          </p:cNvPr>
          <p:cNvSpPr txBox="1"/>
          <p:nvPr/>
        </p:nvSpPr>
        <p:spPr>
          <a:xfrm>
            <a:off x="754062" y="5978603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endParaRPr lang="ru-RU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1451285-3F43-49AE-9E5C-11FCA55E3F34}"/>
              </a:ext>
            </a:extLst>
          </p:cNvPr>
          <p:cNvSpPr txBox="1"/>
          <p:nvPr/>
        </p:nvSpPr>
        <p:spPr>
          <a:xfrm>
            <a:off x="754062" y="5671106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R</a:t>
            </a:r>
            <a:endParaRPr lang="ru-RU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4A10351-BAD6-4C53-9AD0-C1808CC4EED1}"/>
              </a:ext>
            </a:extLst>
          </p:cNvPr>
          <p:cNvSpPr txBox="1"/>
          <p:nvPr/>
        </p:nvSpPr>
        <p:spPr>
          <a:xfrm>
            <a:off x="754062" y="6261830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</a:rPr>
              <a:t>S</a:t>
            </a:r>
            <a:endParaRPr lang="ru-RU" dirty="0">
              <a:latin typeface="Consolas" panose="020B0609020204030204" pitchFamily="49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3669DA8-CC75-4999-9964-F50F07683FD3}"/>
              </a:ext>
            </a:extLst>
          </p:cNvPr>
          <p:cNvSpPr txBox="1"/>
          <p:nvPr/>
        </p:nvSpPr>
        <p:spPr>
          <a:xfrm>
            <a:off x="9002499" y="1565212"/>
            <a:ext cx="3098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</a:rPr>
              <a:t>mem[rs1+offset] = rs2</a:t>
            </a:r>
            <a:endParaRPr lang="ru-RU" dirty="0">
              <a:latin typeface="Consolas" panose="020B0609020204030204" pitchFamily="49" charset="0"/>
            </a:endParaRPr>
          </a:p>
        </p:txBody>
      </p: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67061089-695F-4344-AFFD-2B54D2A2D45A}"/>
              </a:ext>
            </a:extLst>
          </p:cNvPr>
          <p:cNvGrpSpPr/>
          <p:nvPr/>
        </p:nvGrpSpPr>
        <p:grpSpPr>
          <a:xfrm>
            <a:off x="3295489" y="3391047"/>
            <a:ext cx="3343343" cy="2327814"/>
            <a:chOff x="3295489" y="3391047"/>
            <a:chExt cx="3343343" cy="2327814"/>
          </a:xfrm>
        </p:grpSpPr>
        <p:sp>
          <p:nvSpPr>
            <p:cNvPr id="24" name="Rounded Rectangle 23"/>
            <p:cNvSpPr/>
            <p:nvPr/>
          </p:nvSpPr>
          <p:spPr bwMode="auto">
            <a:xfrm>
              <a:off x="4959075" y="5078121"/>
              <a:ext cx="953678" cy="43088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100" dirty="0">
                  <a:solidFill>
                    <a:srgbClr val="FF0000"/>
                  </a:solidFill>
                  <a:latin typeface="+mj-lt"/>
                  <a:cs typeface="Arial" pitchFamily="34" charset="0"/>
                </a:rPr>
                <a:t>Sign extend</a:t>
              </a:r>
            </a:p>
          </p:txBody>
        </p:sp>
        <p:cxnSp>
          <p:nvCxnSpPr>
            <p:cNvPr id="25" name="Elbow Connector 24"/>
            <p:cNvCxnSpPr>
              <a:cxnSpLocks/>
            </p:cNvCxnSpPr>
            <p:nvPr/>
          </p:nvCxnSpPr>
          <p:spPr bwMode="auto">
            <a:xfrm rot="16200000" flipH="1">
              <a:off x="3113267" y="3581966"/>
              <a:ext cx="2037270" cy="1655432"/>
            </a:xfrm>
            <a:prstGeom prst="bentConnector2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>
              <a:off x="3295489" y="5184130"/>
              <a:ext cx="7104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I [31-20]</a:t>
              </a:r>
            </a:p>
          </p:txBody>
        </p:sp>
        <p:cxnSp>
          <p:nvCxnSpPr>
            <p:cNvPr id="29" name="Elbow Connector 28"/>
            <p:cNvCxnSpPr>
              <a:cxnSpLocks/>
              <a:stCxn id="24" idx="3"/>
              <a:endCxn id="105" idx="3"/>
            </p:cNvCxnSpPr>
            <p:nvPr/>
          </p:nvCxnSpPr>
          <p:spPr bwMode="auto">
            <a:xfrm flipV="1">
              <a:off x="5912753" y="4265410"/>
              <a:ext cx="726079" cy="1028155"/>
            </a:xfrm>
            <a:prstGeom prst="bentConnector3">
              <a:avLst>
                <a:gd name="adj1" fmla="val 50000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521F2343-9D34-420B-B551-D9BE461D7019}"/>
                </a:ext>
              </a:extLst>
            </p:cNvPr>
            <p:cNvSpPr/>
            <p:nvPr/>
          </p:nvSpPr>
          <p:spPr bwMode="auto">
            <a:xfrm>
              <a:off x="4088040" y="4199611"/>
              <a:ext cx="72472" cy="72472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143" name="Elbow Connector 24">
              <a:extLst>
                <a:ext uri="{FF2B5EF4-FFF2-40B4-BE49-F238E27FC236}">
                  <a16:creationId xmlns:a16="http://schemas.microsoft.com/office/drawing/2014/main" id="{7CC1384B-BED8-4C90-A8CC-CE6A10E50472}"/>
                </a:ext>
              </a:extLst>
            </p:cNvPr>
            <p:cNvCxnSpPr>
              <a:cxnSpLocks/>
              <a:stCxn id="142" idx="4"/>
            </p:cNvCxnSpPr>
            <p:nvPr/>
          </p:nvCxnSpPr>
          <p:spPr bwMode="auto">
            <a:xfrm rot="16200000" flipH="1">
              <a:off x="4083123" y="4313235"/>
              <a:ext cx="919222" cy="836917"/>
            </a:xfrm>
            <a:prstGeom prst="bentConnector3">
              <a:avLst>
                <a:gd name="adj1" fmla="val 100429"/>
              </a:avLst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D73DC4AB-91FF-4096-BD2C-1EEB58B3EA0A}"/>
                </a:ext>
              </a:extLst>
            </p:cNvPr>
            <p:cNvCxnSpPr>
              <a:cxnSpLocks/>
              <a:stCxn id="24" idx="2"/>
            </p:cNvCxnSpPr>
            <p:nvPr/>
          </p:nvCxnSpPr>
          <p:spPr bwMode="auto">
            <a:xfrm>
              <a:off x="5435914" y="5509008"/>
              <a:ext cx="0" cy="162098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DE5B25D-5A3D-40ED-AA16-20265433DFEC}"/>
                </a:ext>
              </a:extLst>
            </p:cNvPr>
            <p:cNvSpPr txBox="1"/>
            <p:nvPr/>
          </p:nvSpPr>
          <p:spPr>
            <a:xfrm>
              <a:off x="5376749" y="5457251"/>
              <a:ext cx="6062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ImmSel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</p:grp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820504A4-97AB-4D93-86A6-28D064E01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507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8" grpId="0"/>
      <p:bldP spid="140" grpId="0"/>
      <p:bldP spid="1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2" name="Straight Arrow Connector 221"/>
          <p:cNvCxnSpPr>
            <a:cxnSpLocks/>
            <a:stCxn id="218" idx="0"/>
            <a:endCxn id="197" idx="1"/>
          </p:cNvCxnSpPr>
          <p:nvPr/>
        </p:nvCxnSpPr>
        <p:spPr bwMode="auto">
          <a:xfrm flipV="1">
            <a:off x="6814134" y="4053900"/>
            <a:ext cx="164748" cy="705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25" name="TextBox 324">
            <a:extLst>
              <a:ext uri="{FF2B5EF4-FFF2-40B4-BE49-F238E27FC236}">
                <a16:creationId xmlns:a16="http://schemas.microsoft.com/office/drawing/2014/main" id="{32B20ACD-94DC-4B1F-8B4D-9DBA2869C415}"/>
              </a:ext>
            </a:extLst>
          </p:cNvPr>
          <p:cNvSpPr txBox="1"/>
          <p:nvPr/>
        </p:nvSpPr>
        <p:spPr>
          <a:xfrm>
            <a:off x="5376749" y="5457251"/>
            <a:ext cx="6062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ImmSel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203" name="Elbow Connector 202"/>
          <p:cNvCxnSpPr>
            <a:stCxn id="201" idx="4"/>
            <a:endCxn id="184" idx="1"/>
          </p:cNvCxnSpPr>
          <p:nvPr/>
        </p:nvCxnSpPr>
        <p:spPr bwMode="auto">
          <a:xfrm rot="16200000" flipH="1">
            <a:off x="3748990" y="2810947"/>
            <a:ext cx="439168" cy="1329863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3113"/>
          </a:xfrm>
        </p:spPr>
        <p:txBody>
          <a:bodyPr>
            <a:normAutofit fontScale="90000"/>
          </a:bodyPr>
          <a:lstStyle/>
          <a:p>
            <a:r>
              <a:rPr lang="en-US" dirty="0"/>
              <a:t>Executing I-type Load Instructions</a:t>
            </a:r>
          </a:p>
        </p:txBody>
      </p:sp>
      <p:sp>
        <p:nvSpPr>
          <p:cNvPr id="136" name="Content Placeholder 2"/>
          <p:cNvSpPr>
            <a:spLocks noGrp="1"/>
          </p:cNvSpPr>
          <p:nvPr>
            <p:ph idx="1"/>
          </p:nvPr>
        </p:nvSpPr>
        <p:spPr>
          <a:xfrm>
            <a:off x="838200" y="1005091"/>
            <a:ext cx="10515600" cy="4949242"/>
          </a:xfrm>
        </p:spPr>
        <p:txBody>
          <a:bodyPr/>
          <a:lstStyle/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Read an instruction from the instruction memory by the address in PC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The 1</a:t>
            </a:r>
            <a:r>
              <a:rPr lang="en-US" sz="1600" baseline="30000" dirty="0"/>
              <a:t>st</a:t>
            </a:r>
            <a:r>
              <a:rPr lang="en-US" sz="1600" dirty="0"/>
              <a:t> source register (base address), instruction field </a:t>
            </a:r>
            <a:r>
              <a:rPr lang="en-US" sz="1600" b="1" dirty="0">
                <a:solidFill>
                  <a:schemeClr val="accent1"/>
                </a:solidFill>
              </a:rPr>
              <a:t>rs1</a:t>
            </a:r>
            <a:r>
              <a:rPr lang="en-US" sz="1600" dirty="0"/>
              <a:t>, is read from the register file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The signed displacement is extended (from 12 to 32 bits) and directly transferred to ALU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The ALU calculates the effective address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The value is read from the memory by the effective address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r>
              <a:rPr lang="en-US" sz="1600" dirty="0"/>
              <a:t>The result is written in the destination register specified by field </a:t>
            </a:r>
            <a:r>
              <a:rPr lang="en-US" sz="1600" b="1" dirty="0" err="1">
                <a:solidFill>
                  <a:schemeClr val="accent1"/>
                </a:solidFill>
              </a:rPr>
              <a:t>rd</a:t>
            </a:r>
            <a:endParaRPr lang="en-US" sz="1600" dirty="0"/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endParaRPr lang="en-US" sz="1600" dirty="0"/>
          </a:p>
        </p:txBody>
      </p:sp>
      <p:grpSp>
        <p:nvGrpSpPr>
          <p:cNvPr id="5" name="Group 4"/>
          <p:cNvGrpSpPr/>
          <p:nvPr/>
        </p:nvGrpSpPr>
        <p:grpSpPr>
          <a:xfrm>
            <a:off x="1678671" y="2994625"/>
            <a:ext cx="1622694" cy="1386326"/>
            <a:chOff x="1738845" y="3229513"/>
            <a:chExt cx="1622694" cy="1386326"/>
          </a:xfrm>
        </p:grpSpPr>
        <p:grpSp>
          <p:nvGrpSpPr>
            <p:cNvPr id="130" name="Group 129"/>
            <p:cNvGrpSpPr/>
            <p:nvPr/>
          </p:nvGrpSpPr>
          <p:grpSpPr>
            <a:xfrm>
              <a:off x="1738845" y="3229513"/>
              <a:ext cx="1447262" cy="1386326"/>
              <a:chOff x="3124738" y="3598050"/>
              <a:chExt cx="1447262" cy="1386326"/>
            </a:xfrm>
          </p:grpSpPr>
          <p:sp>
            <p:nvSpPr>
              <p:cNvPr id="132" name="Rectangle 131"/>
              <p:cNvSpPr/>
              <p:nvPr/>
            </p:nvSpPr>
            <p:spPr bwMode="auto">
              <a:xfrm>
                <a:off x="3126744" y="3598050"/>
                <a:ext cx="1445256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3124738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+mj-lt"/>
                  </a:rPr>
                  <a:t>Read</a:t>
                </a:r>
              </a:p>
              <a:p>
                <a:r>
                  <a:rPr lang="en-US" sz="1100" dirty="0">
                    <a:latin typeface="+mj-lt"/>
                  </a:rPr>
                  <a:t>address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+mj-lt"/>
                  </a:rPr>
                  <a:t>Instruction [31-0]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448012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+mj-lt"/>
                  </a:rPr>
                  <a:t>Memory</a:t>
                </a:r>
              </a:p>
            </p:txBody>
          </p:sp>
        </p:grpSp>
        <p:cxnSp>
          <p:nvCxnSpPr>
            <p:cNvPr id="131" name="Straight Arrow Connector 130"/>
            <p:cNvCxnSpPr>
              <a:stCxn id="134" idx="3"/>
            </p:cNvCxnSpPr>
            <p:nvPr/>
          </p:nvCxnSpPr>
          <p:spPr bwMode="auto">
            <a:xfrm>
              <a:off x="3186107" y="3448160"/>
              <a:ext cx="17543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4631902" y="3005502"/>
            <a:ext cx="1552498" cy="1873251"/>
            <a:chOff x="4488424" y="3657632"/>
            <a:chExt cx="1552498" cy="1873251"/>
          </a:xfrm>
        </p:grpSpPr>
        <p:sp>
          <p:nvSpPr>
            <p:cNvPr id="117" name="Rectangle 116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490028" y="3657633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142771" y="3660836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141166" y="5220532"/>
              <a:ext cx="8429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Registers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490028" y="4132149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142771" y="4285847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488424" y="4669109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register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490028" y="509999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37353" y="2631170"/>
            <a:ext cx="739305" cy="393410"/>
            <a:chOff x="4262754" y="2858356"/>
            <a:chExt cx="739305" cy="393410"/>
          </a:xfrm>
        </p:grpSpPr>
        <p:sp>
          <p:nvSpPr>
            <p:cNvPr id="115" name="TextBox 114"/>
            <p:cNvSpPr txBox="1"/>
            <p:nvPr/>
          </p:nvSpPr>
          <p:spPr>
            <a:xfrm>
              <a:off x="4262754" y="2858356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16" name="Straight Connector 115"/>
            <p:cNvCxnSpPr>
              <a:stCxn id="115" idx="2"/>
              <a:endCxn id="125" idx="0"/>
            </p:cNvCxnSpPr>
            <p:nvPr/>
          </p:nvCxnSpPr>
          <p:spPr bwMode="auto">
            <a:xfrm flipH="1">
              <a:off x="4630545" y="3119966"/>
              <a:ext cx="1862" cy="131800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1" name="Elbow Connector 10"/>
          <p:cNvCxnSpPr>
            <a:stCxn id="122" idx="3"/>
            <a:endCxn id="104" idx="3"/>
          </p:cNvCxnSpPr>
          <p:nvPr/>
        </p:nvCxnSpPr>
        <p:spPr bwMode="auto">
          <a:xfrm flipV="1">
            <a:off x="6184401" y="3848032"/>
            <a:ext cx="454431" cy="1129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267407" y="31838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13" idx="6"/>
            <a:endCxn id="118" idx="1"/>
          </p:cNvCxnSpPr>
          <p:nvPr/>
        </p:nvCxnSpPr>
        <p:spPr bwMode="auto">
          <a:xfrm>
            <a:off x="3339880" y="3220058"/>
            <a:ext cx="1293627" cy="8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5" name="Elbow Connector 14"/>
          <p:cNvCxnSpPr>
            <a:stCxn id="13" idx="4"/>
            <a:endCxn id="121" idx="1"/>
          </p:cNvCxnSpPr>
          <p:nvPr/>
        </p:nvCxnSpPr>
        <p:spPr bwMode="auto">
          <a:xfrm rot="16200000" flipH="1">
            <a:off x="3748990" y="2810947"/>
            <a:ext cx="439168" cy="1329863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3314302" y="294027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[19-15]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6438" y="341355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[24-20]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066593" y="4068256"/>
            <a:ext cx="580608" cy="532039"/>
            <a:chOff x="6598319" y="4283249"/>
            <a:chExt cx="580608" cy="532039"/>
          </a:xfrm>
        </p:grpSpPr>
        <p:sp>
          <p:nvSpPr>
            <p:cNvPr id="107" name="TextBox 106"/>
            <p:cNvSpPr txBox="1"/>
            <p:nvPr/>
          </p:nvSpPr>
          <p:spPr>
            <a:xfrm>
              <a:off x="6598319" y="4553678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08" name="Straight Connector 107"/>
            <p:cNvCxnSpPr/>
            <p:nvPr/>
          </p:nvCxnSpPr>
          <p:spPr bwMode="auto">
            <a:xfrm flipH="1">
              <a:off x="6967969" y="4283249"/>
              <a:ext cx="32" cy="272672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" name="Group 26"/>
          <p:cNvGrpSpPr/>
          <p:nvPr/>
        </p:nvGrpSpPr>
        <p:grpSpPr>
          <a:xfrm>
            <a:off x="6633744" y="3732833"/>
            <a:ext cx="180391" cy="643543"/>
            <a:chOff x="3390790" y="3616963"/>
            <a:chExt cx="180391" cy="643543"/>
          </a:xfrm>
        </p:grpSpPr>
        <p:sp>
          <p:nvSpPr>
            <p:cNvPr id="103" name="Trapezoid 102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4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  <a:endParaRPr lang="en-US" sz="7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05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106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277864" y="3028048"/>
            <a:ext cx="1447263" cy="1386443"/>
            <a:chOff x="3124737" y="3598050"/>
            <a:chExt cx="1447263" cy="1386443"/>
          </a:xfrm>
        </p:grpSpPr>
        <p:sp>
          <p:nvSpPr>
            <p:cNvPr id="97" name="Rectangle 96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751294" y="4674175"/>
              <a:ext cx="8027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Memory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126744" y="4073403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address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124737" y="455360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</a:p>
          </p:txBody>
        </p:sp>
      </p:grpSp>
      <p:cxnSp>
        <p:nvCxnSpPr>
          <p:cNvPr id="33" name="Straight Arrow Connector 32"/>
          <p:cNvCxnSpPr>
            <a:endCxn id="101" idx="1"/>
          </p:cNvCxnSpPr>
          <p:nvPr/>
        </p:nvCxnSpPr>
        <p:spPr bwMode="auto">
          <a:xfrm flipV="1">
            <a:off x="7701338" y="3718844"/>
            <a:ext cx="578533" cy="80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4" name="Oval 33"/>
          <p:cNvSpPr/>
          <p:nvPr/>
        </p:nvSpPr>
        <p:spPr bwMode="auto">
          <a:xfrm>
            <a:off x="6286970" y="381588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17637" y="4885770"/>
            <a:ext cx="9553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+mj-lt"/>
              </a:rPr>
              <a:t> </a:t>
            </a:r>
          </a:p>
        </p:txBody>
      </p:sp>
      <p:cxnSp>
        <p:nvCxnSpPr>
          <p:cNvPr id="36" name="Elbow Connector 35"/>
          <p:cNvCxnSpPr>
            <a:stCxn id="34" idx="4"/>
            <a:endCxn id="35" idx="1"/>
          </p:cNvCxnSpPr>
          <p:nvPr/>
        </p:nvCxnSpPr>
        <p:spPr bwMode="auto">
          <a:xfrm rot="16200000" flipH="1">
            <a:off x="6340939" y="3870628"/>
            <a:ext cx="1058964" cy="1094430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37" name="Elbow Connector 36"/>
          <p:cNvCxnSpPr>
            <a:stCxn id="35" idx="1"/>
            <a:endCxn id="102" idx="1"/>
          </p:cNvCxnSpPr>
          <p:nvPr/>
        </p:nvCxnSpPr>
        <p:spPr bwMode="auto">
          <a:xfrm rot="10800000" flipH="1">
            <a:off x="7417636" y="4199047"/>
            <a:ext cx="860227" cy="748278"/>
          </a:xfrm>
          <a:prstGeom prst="bentConnector3">
            <a:avLst>
              <a:gd name="adj1" fmla="val 3366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8" name="Oval 37"/>
          <p:cNvSpPr/>
          <p:nvPr/>
        </p:nvSpPr>
        <p:spPr bwMode="auto">
          <a:xfrm>
            <a:off x="7901497" y="368615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39" name="Elbow Connector 38"/>
          <p:cNvCxnSpPr>
            <a:stCxn id="38" idx="4"/>
            <a:endCxn id="124" idx="1"/>
          </p:cNvCxnSpPr>
          <p:nvPr/>
        </p:nvCxnSpPr>
        <p:spPr bwMode="auto">
          <a:xfrm rot="5400000">
            <a:off x="5833281" y="2558858"/>
            <a:ext cx="904678" cy="3304227"/>
          </a:xfrm>
          <a:prstGeom prst="bentConnector4">
            <a:avLst>
              <a:gd name="adj1" fmla="val 213289"/>
              <a:gd name="adj2" fmla="val 10691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75" name="TextBox 74"/>
          <p:cNvSpPr txBox="1"/>
          <p:nvPr/>
        </p:nvSpPr>
        <p:spPr>
          <a:xfrm>
            <a:off x="6505747" y="4589699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ALUSrc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76" name="Straight Connector 75"/>
          <p:cNvCxnSpPr>
            <a:stCxn id="103" idx="3"/>
          </p:cNvCxnSpPr>
          <p:nvPr/>
        </p:nvCxnSpPr>
        <p:spPr bwMode="auto">
          <a:xfrm>
            <a:off x="6723938" y="4328110"/>
            <a:ext cx="0" cy="24507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63" name="Group 62"/>
          <p:cNvGrpSpPr/>
          <p:nvPr/>
        </p:nvGrpSpPr>
        <p:grpSpPr>
          <a:xfrm>
            <a:off x="8597685" y="2631171"/>
            <a:ext cx="811441" cy="396877"/>
            <a:chOff x="4224400" y="2858356"/>
            <a:chExt cx="811441" cy="396877"/>
          </a:xfrm>
        </p:grpSpPr>
        <p:sp>
          <p:nvSpPr>
            <p:cNvPr id="73" name="TextBox 72"/>
            <p:cNvSpPr txBox="1"/>
            <p:nvPr/>
          </p:nvSpPr>
          <p:spPr>
            <a:xfrm>
              <a:off x="4224400" y="2858356"/>
              <a:ext cx="811441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MemWrite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74" name="Straight Connector 73"/>
            <p:cNvCxnSpPr>
              <a:stCxn id="73" idx="2"/>
              <a:endCxn id="97" idx="0"/>
            </p:cNvCxnSpPr>
            <p:nvPr/>
          </p:nvCxnSpPr>
          <p:spPr bwMode="auto">
            <a:xfrm flipH="1">
              <a:off x="4629214" y="3119966"/>
              <a:ext cx="907" cy="135267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7" name="Group 166"/>
          <p:cNvGrpSpPr/>
          <p:nvPr/>
        </p:nvGrpSpPr>
        <p:grpSpPr>
          <a:xfrm>
            <a:off x="1678671" y="2994625"/>
            <a:ext cx="1622694" cy="1386326"/>
            <a:chOff x="1738845" y="3229513"/>
            <a:chExt cx="1622694" cy="1386326"/>
          </a:xfrm>
        </p:grpSpPr>
        <p:grpSp>
          <p:nvGrpSpPr>
            <p:cNvPr id="168" name="Group 167"/>
            <p:cNvGrpSpPr/>
            <p:nvPr/>
          </p:nvGrpSpPr>
          <p:grpSpPr>
            <a:xfrm>
              <a:off x="1738845" y="3229513"/>
              <a:ext cx="1447262" cy="1386326"/>
              <a:chOff x="3124738" y="3598050"/>
              <a:chExt cx="1447262" cy="1386326"/>
            </a:xfrm>
          </p:grpSpPr>
          <p:sp>
            <p:nvSpPr>
              <p:cNvPr id="170" name="Rectangle 169"/>
              <p:cNvSpPr/>
              <p:nvPr/>
            </p:nvSpPr>
            <p:spPr bwMode="auto">
              <a:xfrm>
                <a:off x="3126744" y="3598050"/>
                <a:ext cx="1445256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>
                <a:off x="3124738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+mj-lt"/>
                  </a:rPr>
                  <a:t>Read</a:t>
                </a:r>
              </a:p>
              <a:p>
                <a:r>
                  <a:rPr lang="en-US" sz="1100" dirty="0">
                    <a:latin typeface="+mj-lt"/>
                  </a:rPr>
                  <a:t>address</a:t>
                </a:r>
              </a:p>
            </p:txBody>
          </p:sp>
          <p:sp>
            <p:nvSpPr>
              <p:cNvPr id="172" name="TextBox 171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+mj-lt"/>
                  </a:rPr>
                  <a:t>Instruction [31-0]</a:t>
                </a:r>
              </a:p>
            </p:txBody>
          </p:sp>
          <p:sp>
            <p:nvSpPr>
              <p:cNvPr id="173" name="TextBox 172"/>
              <p:cNvSpPr txBox="1"/>
              <p:nvPr/>
            </p:nvSpPr>
            <p:spPr>
              <a:xfrm>
                <a:off x="3448012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+mj-lt"/>
                  </a:rPr>
                  <a:t>Memory</a:t>
                </a:r>
              </a:p>
            </p:txBody>
          </p:sp>
        </p:grpSp>
        <p:cxnSp>
          <p:nvCxnSpPr>
            <p:cNvPr id="169" name="Straight Arrow Connector 168"/>
            <p:cNvCxnSpPr>
              <a:stCxn id="172" idx="3"/>
            </p:cNvCxnSpPr>
            <p:nvPr/>
          </p:nvCxnSpPr>
          <p:spPr bwMode="auto">
            <a:xfrm>
              <a:off x="3186107" y="3448160"/>
              <a:ext cx="17543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179" name="Group 178"/>
          <p:cNvGrpSpPr/>
          <p:nvPr/>
        </p:nvGrpSpPr>
        <p:grpSpPr>
          <a:xfrm>
            <a:off x="4631902" y="3005502"/>
            <a:ext cx="1552498" cy="1873251"/>
            <a:chOff x="4488424" y="3657632"/>
            <a:chExt cx="1552498" cy="1873251"/>
          </a:xfrm>
        </p:grpSpPr>
        <p:sp>
          <p:nvSpPr>
            <p:cNvPr id="180" name="Rectangle 179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4490028" y="3657633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142771" y="3660836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5141166" y="5220532"/>
              <a:ext cx="8429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Registers</a:t>
              </a: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4490028" y="4132149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5142771" y="4285847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4488424" y="4669109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register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4490028" y="509999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5037353" y="2631170"/>
            <a:ext cx="739305" cy="393410"/>
            <a:chOff x="4262754" y="2858356"/>
            <a:chExt cx="739305" cy="393410"/>
          </a:xfrm>
        </p:grpSpPr>
        <p:sp>
          <p:nvSpPr>
            <p:cNvPr id="190" name="TextBox 189"/>
            <p:cNvSpPr txBox="1"/>
            <p:nvPr/>
          </p:nvSpPr>
          <p:spPr>
            <a:xfrm>
              <a:off x="4262754" y="2858356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91" name="Straight Connector 190"/>
            <p:cNvCxnSpPr>
              <a:stCxn id="190" idx="2"/>
              <a:endCxn id="188" idx="0"/>
            </p:cNvCxnSpPr>
            <p:nvPr/>
          </p:nvCxnSpPr>
          <p:spPr bwMode="auto">
            <a:xfrm flipH="1">
              <a:off x="4630545" y="3119966"/>
              <a:ext cx="1862" cy="131800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92" name="Straight Arrow Connector 191"/>
          <p:cNvCxnSpPr>
            <a:stCxn id="182" idx="3"/>
            <a:endCxn id="196" idx="1"/>
          </p:cNvCxnSpPr>
          <p:nvPr/>
        </p:nvCxnSpPr>
        <p:spPr bwMode="auto">
          <a:xfrm>
            <a:off x="6184400" y="3224150"/>
            <a:ext cx="794482" cy="430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93" name="Group 192"/>
          <p:cNvGrpSpPr/>
          <p:nvPr/>
        </p:nvGrpSpPr>
        <p:grpSpPr>
          <a:xfrm>
            <a:off x="6978883" y="2909793"/>
            <a:ext cx="727535" cy="1439797"/>
            <a:chOff x="6728724" y="3121968"/>
            <a:chExt cx="727535" cy="1439797"/>
          </a:xfrm>
        </p:grpSpPr>
        <p:sp>
          <p:nvSpPr>
            <p:cNvPr id="194" name="Freeform 127"/>
            <p:cNvSpPr>
              <a:spLocks/>
            </p:cNvSpPr>
            <p:nvPr/>
          </p:nvSpPr>
          <p:spPr bwMode="auto">
            <a:xfrm>
              <a:off x="6728724" y="3121968"/>
              <a:ext cx="727535" cy="1439797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6728724" y="3392722"/>
              <a:ext cx="36376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ALU</a:t>
              </a: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6728724" y="3355995"/>
              <a:ext cx="15548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728724" y="4181436"/>
              <a:ext cx="15548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6969760" y="3801019"/>
              <a:ext cx="481419" cy="26161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100" dirty="0">
                  <a:latin typeface="+mj-lt"/>
                </a:rPr>
                <a:t>Result</a:t>
              </a:r>
              <a:endParaRPr lang="en-US" sz="1100" b="1" dirty="0">
                <a:latin typeface="+mj-lt"/>
              </a:endParaRPr>
            </a:p>
          </p:txBody>
        </p:sp>
      </p:grpSp>
      <p:cxnSp>
        <p:nvCxnSpPr>
          <p:cNvPr id="199" name="Elbow Connector 198"/>
          <p:cNvCxnSpPr>
            <a:stCxn id="185" idx="3"/>
            <a:endCxn id="219" idx="3"/>
          </p:cNvCxnSpPr>
          <p:nvPr/>
        </p:nvCxnSpPr>
        <p:spPr bwMode="auto">
          <a:xfrm flipV="1">
            <a:off x="6184401" y="3848032"/>
            <a:ext cx="454431" cy="1129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01" name="Oval 200"/>
          <p:cNvSpPr/>
          <p:nvPr/>
        </p:nvSpPr>
        <p:spPr bwMode="auto">
          <a:xfrm>
            <a:off x="3267407" y="31838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02" name="Straight Arrow Connector 201"/>
          <p:cNvCxnSpPr>
            <a:stCxn id="201" idx="6"/>
            <a:endCxn id="181" idx="1"/>
          </p:cNvCxnSpPr>
          <p:nvPr/>
        </p:nvCxnSpPr>
        <p:spPr bwMode="auto">
          <a:xfrm>
            <a:off x="3339880" y="3220058"/>
            <a:ext cx="1293627" cy="8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08" name="Group 207"/>
          <p:cNvGrpSpPr/>
          <p:nvPr/>
        </p:nvGrpSpPr>
        <p:grpSpPr>
          <a:xfrm>
            <a:off x="7066593" y="4068256"/>
            <a:ext cx="580608" cy="532039"/>
            <a:chOff x="6598319" y="4283249"/>
            <a:chExt cx="580608" cy="532039"/>
          </a:xfrm>
        </p:grpSpPr>
        <p:sp>
          <p:nvSpPr>
            <p:cNvPr id="209" name="TextBox 208"/>
            <p:cNvSpPr txBox="1"/>
            <p:nvPr/>
          </p:nvSpPr>
          <p:spPr>
            <a:xfrm>
              <a:off x="6598319" y="4553678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10" name="Straight Connector 209"/>
            <p:cNvCxnSpPr/>
            <p:nvPr/>
          </p:nvCxnSpPr>
          <p:spPr bwMode="auto">
            <a:xfrm flipH="1">
              <a:off x="6967969" y="4283249"/>
              <a:ext cx="32" cy="272672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7" name="Group 216"/>
          <p:cNvGrpSpPr/>
          <p:nvPr/>
        </p:nvGrpSpPr>
        <p:grpSpPr>
          <a:xfrm>
            <a:off x="6633744" y="3732833"/>
            <a:ext cx="180391" cy="643543"/>
            <a:chOff x="3390790" y="3616963"/>
            <a:chExt cx="180391" cy="643543"/>
          </a:xfrm>
        </p:grpSpPr>
        <p:sp>
          <p:nvSpPr>
            <p:cNvPr id="218" name="Trapezoid 217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19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  <a:endParaRPr lang="en-US" sz="7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220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221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sp>
        <p:nvSpPr>
          <p:cNvPr id="225" name="Rectangle 224"/>
          <p:cNvSpPr/>
          <p:nvPr/>
        </p:nvSpPr>
        <p:spPr bwMode="auto">
          <a:xfrm>
            <a:off x="8279870" y="3028047"/>
            <a:ext cx="1445256" cy="1386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8904421" y="4104173"/>
            <a:ext cx="802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Memory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8279871" y="3503401"/>
            <a:ext cx="6238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+mj-lt"/>
              </a:rPr>
              <a:t>Write</a:t>
            </a:r>
          </a:p>
          <a:p>
            <a:r>
              <a:rPr lang="en-US" sz="1100" dirty="0">
                <a:latin typeface="+mj-lt"/>
              </a:rPr>
              <a:t>address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8277863" y="3983604"/>
            <a:ext cx="5068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+mj-lt"/>
              </a:rPr>
              <a:t>Write</a:t>
            </a:r>
          </a:p>
          <a:p>
            <a:r>
              <a:rPr lang="en-US" sz="1100" dirty="0">
                <a:latin typeface="+mj-lt"/>
              </a:rPr>
              <a:t>data</a:t>
            </a:r>
          </a:p>
        </p:txBody>
      </p:sp>
      <p:cxnSp>
        <p:nvCxnSpPr>
          <p:cNvPr id="237" name="Straight Arrow Connector 236"/>
          <p:cNvCxnSpPr>
            <a:stCxn id="198" idx="3"/>
            <a:endCxn id="229" idx="1"/>
          </p:cNvCxnSpPr>
          <p:nvPr/>
        </p:nvCxnSpPr>
        <p:spPr bwMode="auto">
          <a:xfrm flipV="1">
            <a:off x="7701338" y="3718844"/>
            <a:ext cx="578533" cy="80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38" name="Oval 237"/>
          <p:cNvSpPr/>
          <p:nvPr/>
        </p:nvSpPr>
        <p:spPr bwMode="auto">
          <a:xfrm>
            <a:off x="6286970" y="381588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7417637" y="4885770"/>
            <a:ext cx="9553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+mj-lt"/>
              </a:rPr>
              <a:t> </a:t>
            </a:r>
          </a:p>
        </p:txBody>
      </p:sp>
      <p:cxnSp>
        <p:nvCxnSpPr>
          <p:cNvPr id="240" name="Elbow Connector 239"/>
          <p:cNvCxnSpPr>
            <a:stCxn id="238" idx="4"/>
            <a:endCxn id="239" idx="1"/>
          </p:cNvCxnSpPr>
          <p:nvPr/>
        </p:nvCxnSpPr>
        <p:spPr bwMode="auto">
          <a:xfrm rot="16200000" flipH="1">
            <a:off x="6340939" y="3870628"/>
            <a:ext cx="1058964" cy="1094430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241" name="Elbow Connector 240"/>
          <p:cNvCxnSpPr>
            <a:stCxn id="239" idx="1"/>
            <a:endCxn id="230" idx="1"/>
          </p:cNvCxnSpPr>
          <p:nvPr/>
        </p:nvCxnSpPr>
        <p:spPr bwMode="auto">
          <a:xfrm rot="10800000" flipH="1">
            <a:off x="7417636" y="4199047"/>
            <a:ext cx="860227" cy="748278"/>
          </a:xfrm>
          <a:prstGeom prst="bentConnector3">
            <a:avLst>
              <a:gd name="adj1" fmla="val 3366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42" name="Group 41"/>
          <p:cNvGrpSpPr/>
          <p:nvPr/>
        </p:nvGrpSpPr>
        <p:grpSpPr>
          <a:xfrm>
            <a:off x="7901497" y="3028047"/>
            <a:ext cx="1000256" cy="730584"/>
            <a:chOff x="6377497" y="3028047"/>
            <a:chExt cx="1000256" cy="730584"/>
          </a:xfrm>
        </p:grpSpPr>
        <p:sp>
          <p:nvSpPr>
            <p:cNvPr id="226" name="TextBox 225"/>
            <p:cNvSpPr txBox="1"/>
            <p:nvPr/>
          </p:nvSpPr>
          <p:spPr>
            <a:xfrm>
              <a:off x="6753864" y="3028047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+mj-lt"/>
                </a:rPr>
                <a:t>Read</a:t>
              </a:r>
            </a:p>
            <a:p>
              <a:r>
                <a:rPr lang="en-US" sz="1100" dirty="0">
                  <a:solidFill>
                    <a:srgbClr val="FF0000"/>
                  </a:solidFill>
                  <a:latin typeface="+mj-lt"/>
                </a:rPr>
                <a:t>address</a:t>
              </a:r>
            </a:p>
          </p:txBody>
        </p:sp>
        <p:sp>
          <p:nvSpPr>
            <p:cNvPr id="242" name="Oval 241"/>
            <p:cNvSpPr/>
            <p:nvPr/>
          </p:nvSpPr>
          <p:spPr bwMode="auto">
            <a:xfrm>
              <a:off x="6377497" y="3686159"/>
              <a:ext cx="72472" cy="72472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244" name="Elbow Connector 243"/>
            <p:cNvCxnSpPr>
              <a:stCxn id="242" idx="0"/>
              <a:endCxn id="226" idx="1"/>
            </p:cNvCxnSpPr>
            <p:nvPr/>
          </p:nvCxnSpPr>
          <p:spPr bwMode="auto">
            <a:xfrm rot="5400000" flipH="1" flipV="1">
              <a:off x="6362464" y="3294760"/>
              <a:ext cx="442668" cy="340131"/>
            </a:xfrm>
            <a:prstGeom prst="bentConnector2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sp>
        <p:nvSpPr>
          <p:cNvPr id="245" name="TextBox 244"/>
          <p:cNvSpPr txBox="1"/>
          <p:nvPr/>
        </p:nvSpPr>
        <p:spPr>
          <a:xfrm>
            <a:off x="6505747" y="4589699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ALUSrc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246" name="Straight Connector 245"/>
          <p:cNvCxnSpPr>
            <a:stCxn id="218" idx="3"/>
          </p:cNvCxnSpPr>
          <p:nvPr/>
        </p:nvCxnSpPr>
        <p:spPr bwMode="auto">
          <a:xfrm>
            <a:off x="6723938" y="4328110"/>
            <a:ext cx="0" cy="24507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47" name="Group 246"/>
          <p:cNvGrpSpPr/>
          <p:nvPr/>
        </p:nvGrpSpPr>
        <p:grpSpPr>
          <a:xfrm>
            <a:off x="8597685" y="2631171"/>
            <a:ext cx="811441" cy="396877"/>
            <a:chOff x="4224400" y="2858356"/>
            <a:chExt cx="811441" cy="396877"/>
          </a:xfrm>
        </p:grpSpPr>
        <p:sp>
          <p:nvSpPr>
            <p:cNvPr id="248" name="TextBox 247"/>
            <p:cNvSpPr txBox="1"/>
            <p:nvPr/>
          </p:nvSpPr>
          <p:spPr>
            <a:xfrm>
              <a:off x="4224400" y="2858356"/>
              <a:ext cx="811441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MemWrite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249" name="Straight Connector 248"/>
            <p:cNvCxnSpPr>
              <a:stCxn id="248" idx="2"/>
              <a:endCxn id="225" idx="0"/>
            </p:cNvCxnSpPr>
            <p:nvPr/>
          </p:nvCxnSpPr>
          <p:spPr bwMode="auto">
            <a:xfrm flipH="1">
              <a:off x="4629214" y="3119966"/>
              <a:ext cx="907" cy="135267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4" name="Group 43"/>
          <p:cNvGrpSpPr/>
          <p:nvPr/>
        </p:nvGrpSpPr>
        <p:grpSpPr>
          <a:xfrm>
            <a:off x="4633507" y="2621745"/>
            <a:ext cx="5956547" cy="2041565"/>
            <a:chOff x="3109506" y="2621744"/>
            <a:chExt cx="5956547" cy="2041565"/>
          </a:xfrm>
        </p:grpSpPr>
        <p:sp>
          <p:nvSpPr>
            <p:cNvPr id="227" name="TextBox 226"/>
            <p:cNvSpPr txBox="1"/>
            <p:nvPr/>
          </p:nvSpPr>
          <p:spPr>
            <a:xfrm>
              <a:off x="7302975" y="3031250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rgbClr val="FF0000"/>
                  </a:solidFill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solidFill>
                    <a:srgbClr val="FF0000"/>
                  </a:solidFill>
                  <a:latin typeface="+mj-lt"/>
                </a:rPr>
                <a:t>data</a:t>
              </a: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3109506" y="2621744"/>
              <a:ext cx="5956547" cy="2041565"/>
              <a:chOff x="3109506" y="2621744"/>
              <a:chExt cx="5956547" cy="2041565"/>
            </a:xfrm>
          </p:grpSpPr>
          <p:cxnSp>
            <p:nvCxnSpPr>
              <p:cNvPr id="200" name="Elbow Connector 199"/>
              <p:cNvCxnSpPr>
                <a:stCxn id="233" idx="0"/>
                <a:endCxn id="187" idx="1"/>
              </p:cNvCxnSpPr>
              <p:nvPr/>
            </p:nvCxnSpPr>
            <p:spPr bwMode="auto">
              <a:xfrm flipH="1">
                <a:off x="3109506" y="3453128"/>
                <a:ext cx="5615445" cy="1210181"/>
              </a:xfrm>
              <a:prstGeom prst="bentConnector5">
                <a:avLst>
                  <a:gd name="adj1" fmla="val -4071"/>
                  <a:gd name="adj2" fmla="val 184609"/>
                  <a:gd name="adj3" fmla="val 104071"/>
                </a:avLst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cxnSp>
            <p:nvCxnSpPr>
              <p:cNvPr id="231" name="Straight Arrow Connector 230"/>
              <p:cNvCxnSpPr>
                <a:stCxn id="227" idx="3"/>
                <a:endCxn id="234" idx="3"/>
              </p:cNvCxnSpPr>
              <p:nvPr/>
            </p:nvCxnSpPr>
            <p:spPr bwMode="auto">
              <a:xfrm flipV="1">
                <a:off x="8201126" y="3246555"/>
                <a:ext cx="348522" cy="139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232" name="Group 231"/>
              <p:cNvGrpSpPr/>
              <p:nvPr/>
            </p:nvGrpSpPr>
            <p:grpSpPr>
              <a:xfrm>
                <a:off x="8544560" y="3131356"/>
                <a:ext cx="180391" cy="643543"/>
                <a:chOff x="3390790" y="3616963"/>
                <a:chExt cx="180391" cy="643543"/>
              </a:xfrm>
            </p:grpSpPr>
            <p:sp>
              <p:nvSpPr>
                <p:cNvPr id="233" name="Trapezoid 232"/>
                <p:cNvSpPr/>
                <p:nvPr/>
              </p:nvSpPr>
              <p:spPr bwMode="auto">
                <a:xfrm rot="5400000">
                  <a:off x="3159214" y="3848539"/>
                  <a:ext cx="643543" cy="180391"/>
                </a:xfrm>
                <a:prstGeom prst="trapezoid">
                  <a:avLst>
                    <a:gd name="adj" fmla="val 53513"/>
                  </a:avLst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>
                  <a:solidFill>
                    <a:srgbClr val="FF00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  <p:sp>
              <p:nvSpPr>
                <p:cNvPr id="234" name="Rectangle 158"/>
                <p:cNvSpPr>
                  <a:spLocks noChangeArrowheads="1"/>
                </p:cNvSpPr>
                <p:nvPr/>
              </p:nvSpPr>
              <p:spPr bwMode="auto">
                <a:xfrm flipH="1">
                  <a:off x="3395878" y="3678301"/>
                  <a:ext cx="85107" cy="10772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dirty="0">
                      <a:solidFill>
                        <a:srgbClr val="FF0000"/>
                      </a:solidFill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235" name="Rectangle 159"/>
                <p:cNvSpPr>
                  <a:spLocks noChangeArrowheads="1"/>
                </p:cNvSpPr>
                <p:nvPr/>
              </p:nvSpPr>
              <p:spPr bwMode="auto">
                <a:xfrm flipH="1">
                  <a:off x="3395879" y="4095679"/>
                  <a:ext cx="85106" cy="10772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700" b="1" dirty="0">
                      <a:solidFill>
                        <a:srgbClr val="FF0000"/>
                      </a:solidFill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236" name="Rectangle 160"/>
                <p:cNvSpPr>
                  <a:spLocks noChangeArrowheads="1"/>
                </p:cNvSpPr>
                <p:nvPr/>
              </p:nvSpPr>
              <p:spPr bwMode="auto">
                <a:xfrm flipH="1">
                  <a:off x="3452770" y="3821794"/>
                  <a:ext cx="80150" cy="25853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FF0000"/>
                      </a:solidFill>
                      <a:latin typeface="+mj-lt"/>
                    </a:rPr>
                    <a:t>m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FF0000"/>
                      </a:solidFill>
                      <a:latin typeface="+mj-lt"/>
                    </a:rPr>
                    <a:t>u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en-US" sz="800" b="1" dirty="0">
                      <a:solidFill>
                        <a:srgbClr val="FF0000"/>
                      </a:solidFill>
                      <a:latin typeface="+mj-lt"/>
                    </a:rPr>
                    <a:t>x</a:t>
                  </a:r>
                  <a:endParaRPr lang="en-US" sz="5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p:grpSp>
          <p:cxnSp>
            <p:nvCxnSpPr>
              <p:cNvPr id="243" name="Elbow Connector 242"/>
              <p:cNvCxnSpPr>
                <a:stCxn id="242" idx="4"/>
                <a:endCxn id="235" idx="3"/>
              </p:cNvCxnSpPr>
              <p:nvPr/>
            </p:nvCxnSpPr>
            <p:spPr bwMode="auto">
              <a:xfrm rot="5400000" flipH="1" flipV="1">
                <a:off x="7434342" y="2643324"/>
                <a:ext cx="94698" cy="2135916"/>
              </a:xfrm>
              <a:prstGeom prst="bentConnector4">
                <a:avLst>
                  <a:gd name="adj1" fmla="val -1239181"/>
                  <a:gd name="adj2" fmla="val 91518"/>
                </a:avLst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  <p:grpSp>
            <p:nvGrpSpPr>
              <p:cNvPr id="252" name="Group 251"/>
              <p:cNvGrpSpPr/>
              <p:nvPr/>
            </p:nvGrpSpPr>
            <p:grpSpPr>
              <a:xfrm>
                <a:off x="8208125" y="2621744"/>
                <a:ext cx="857928" cy="568038"/>
                <a:chOff x="4191631" y="2696431"/>
                <a:chExt cx="857928" cy="568038"/>
              </a:xfrm>
            </p:grpSpPr>
            <p:sp>
              <p:nvSpPr>
                <p:cNvPr id="253" name="TextBox 252"/>
                <p:cNvSpPr txBox="1"/>
                <p:nvPr/>
              </p:nvSpPr>
              <p:spPr>
                <a:xfrm>
                  <a:off x="4191631" y="2696431"/>
                  <a:ext cx="857928" cy="2616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1100" dirty="0" err="1">
                      <a:solidFill>
                        <a:schemeClr val="accent1"/>
                      </a:solidFill>
                      <a:latin typeface="+mj-lt"/>
                    </a:rPr>
                    <a:t>MemToReg</a:t>
                  </a:r>
                  <a:endParaRPr lang="en-US" sz="11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cxnSp>
              <p:nvCxnSpPr>
                <p:cNvPr id="254" name="Straight Connector 253"/>
                <p:cNvCxnSpPr>
                  <a:stCxn id="253" idx="2"/>
                  <a:endCxn id="233" idx="1"/>
                </p:cNvCxnSpPr>
                <p:nvPr/>
              </p:nvCxnSpPr>
              <p:spPr bwMode="auto">
                <a:xfrm flipH="1">
                  <a:off x="4618261" y="2958041"/>
                  <a:ext cx="2334" cy="306428"/>
                </a:xfrm>
                <a:prstGeom prst="line">
                  <a:avLst/>
                </a:prstGeom>
                <a:solidFill>
                  <a:schemeClr val="bg1"/>
                </a:solidFill>
                <a:ln w="63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2B9322-C386-4F35-A340-5235F37BB6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977900" cy="365125"/>
          </a:xfrm>
        </p:spPr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29DE6-9904-4B41-96D8-7A56A7DC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9</a:t>
            </a:fld>
            <a:endParaRPr lang="ru-RU"/>
          </a:p>
        </p:txBody>
      </p:sp>
      <p:cxnSp>
        <p:nvCxnSpPr>
          <p:cNvPr id="310" name="Elbow Connector 108">
            <a:extLst>
              <a:ext uri="{FF2B5EF4-FFF2-40B4-BE49-F238E27FC236}">
                <a16:creationId xmlns:a16="http://schemas.microsoft.com/office/drawing/2014/main" id="{27BC11E0-5824-418B-AE26-D6D2A348DC86}"/>
              </a:ext>
            </a:extLst>
          </p:cNvPr>
          <p:cNvCxnSpPr/>
          <p:nvPr/>
        </p:nvCxnSpPr>
        <p:spPr bwMode="auto">
          <a:xfrm rot="16200000" flipH="1">
            <a:off x="3479708" y="3070704"/>
            <a:ext cx="976128" cy="1328259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11" name="TextBox 310">
            <a:extLst>
              <a:ext uri="{FF2B5EF4-FFF2-40B4-BE49-F238E27FC236}">
                <a16:creationId xmlns:a16="http://schemas.microsoft.com/office/drawing/2014/main" id="{D3FC3130-9C8F-41D7-838B-5DB430601AD3}"/>
              </a:ext>
            </a:extLst>
          </p:cNvPr>
          <p:cNvSpPr txBox="1"/>
          <p:nvPr/>
        </p:nvSpPr>
        <p:spPr>
          <a:xfrm>
            <a:off x="3283821" y="3934599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[11-7]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C31F6A86-726C-42F7-98D7-D08255CA4777}"/>
              </a:ext>
            </a:extLst>
          </p:cNvPr>
          <p:cNvSpPr txBox="1"/>
          <p:nvPr/>
        </p:nvSpPr>
        <p:spPr>
          <a:xfrm>
            <a:off x="9002499" y="1565212"/>
            <a:ext cx="3098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Consolas" panose="020B0609020204030204" pitchFamily="49" charset="0"/>
              </a:rPr>
              <a:t>rd</a:t>
            </a:r>
            <a:r>
              <a:rPr lang="en-US" dirty="0">
                <a:latin typeface="Consolas" panose="020B0609020204030204" pitchFamily="49" charset="0"/>
              </a:rPr>
              <a:t> = mem[rs1+offset]</a:t>
            </a:r>
            <a:endParaRPr lang="ru-RU" dirty="0">
              <a:latin typeface="Consolas" panose="020B0609020204030204" pitchFamily="49" charset="0"/>
            </a:endParaRPr>
          </a:p>
        </p:txBody>
      </p:sp>
      <p:graphicFrame>
        <p:nvGraphicFramePr>
          <p:cNvPr id="313" name="Table 312">
            <a:extLst>
              <a:ext uri="{FF2B5EF4-FFF2-40B4-BE49-F238E27FC236}">
                <a16:creationId xmlns:a16="http://schemas.microsoft.com/office/drawing/2014/main" id="{28AE6293-2393-4520-B108-80A5474CD4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982778"/>
              </p:ext>
            </p:extLst>
          </p:nvPr>
        </p:nvGraphicFramePr>
        <p:xfrm>
          <a:off x="1168657" y="5746235"/>
          <a:ext cx="9216000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977219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07651868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3583920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8501627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174565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1899457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5354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2759630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61208634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051824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502532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864235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3512073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0653689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465118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26320844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951075943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648219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6340267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2561125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022907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8575507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701668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1263395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4924068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5329055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8683597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7301156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9718839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59050626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1989654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9742329"/>
                    </a:ext>
                  </a:extLst>
                </a:gridCol>
              </a:tblGrid>
              <a:tr h="288000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funct7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rs2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rd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opcode</a:t>
                      </a:r>
                      <a:endParaRPr lang="ru-RU" sz="7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533433"/>
                  </a:ext>
                </a:extLst>
              </a:tr>
              <a:tr h="288000">
                <a:tc gridSpan="1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imm12[11:0]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rd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opcode</a:t>
                      </a:r>
                      <a:endParaRPr lang="ru-RU" sz="11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097479"/>
                  </a:ext>
                </a:extLst>
              </a:tr>
              <a:tr h="288000">
                <a:tc gridSpan="7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offset12[11:5]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rs2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offset12[4:0]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opcode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50696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8701461"/>
                  </a:ext>
                </a:extLst>
              </a:tr>
            </a:tbl>
          </a:graphicData>
        </a:graphic>
      </p:graphicFrame>
      <p:sp>
        <p:nvSpPr>
          <p:cNvPr id="314" name="TextBox 313">
            <a:extLst>
              <a:ext uri="{FF2B5EF4-FFF2-40B4-BE49-F238E27FC236}">
                <a16:creationId xmlns:a16="http://schemas.microsoft.com/office/drawing/2014/main" id="{2E415CB7-DA4E-47A7-98F0-B376F40254A1}"/>
              </a:ext>
            </a:extLst>
          </p:cNvPr>
          <p:cNvSpPr txBox="1"/>
          <p:nvPr/>
        </p:nvSpPr>
        <p:spPr>
          <a:xfrm>
            <a:off x="754062" y="5978603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</a:rPr>
              <a:t>I</a:t>
            </a:r>
            <a:endParaRPr lang="ru-RU" dirty="0">
              <a:latin typeface="Consolas" panose="020B0609020204030204" pitchFamily="49" charset="0"/>
            </a:endParaRP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936CF6C3-1E80-461C-93F2-6695A9B2524E}"/>
              </a:ext>
            </a:extLst>
          </p:cNvPr>
          <p:cNvSpPr txBox="1"/>
          <p:nvPr/>
        </p:nvSpPr>
        <p:spPr>
          <a:xfrm>
            <a:off x="754062" y="5671106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R</a:t>
            </a:r>
            <a:endParaRPr lang="ru-RU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05DAA1BB-DCD0-45D5-9F3F-C709192B7D8E}"/>
              </a:ext>
            </a:extLst>
          </p:cNvPr>
          <p:cNvSpPr txBox="1"/>
          <p:nvPr/>
        </p:nvSpPr>
        <p:spPr>
          <a:xfrm>
            <a:off x="754062" y="6261830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S</a:t>
            </a:r>
            <a:endParaRPr lang="ru-RU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18" name="Rounded Rectangle 23">
            <a:extLst>
              <a:ext uri="{FF2B5EF4-FFF2-40B4-BE49-F238E27FC236}">
                <a16:creationId xmlns:a16="http://schemas.microsoft.com/office/drawing/2014/main" id="{BCA12420-4018-4FEC-AE69-F4D8E868CB8F}"/>
              </a:ext>
            </a:extLst>
          </p:cNvPr>
          <p:cNvSpPr/>
          <p:nvPr/>
        </p:nvSpPr>
        <p:spPr bwMode="auto">
          <a:xfrm>
            <a:off x="4959075" y="5078121"/>
            <a:ext cx="953678" cy="43088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>
                <a:latin typeface="+mj-lt"/>
                <a:cs typeface="Arial" pitchFamily="34" charset="0"/>
              </a:rPr>
              <a:t>Sign extend</a:t>
            </a:r>
          </a:p>
        </p:txBody>
      </p:sp>
      <p:cxnSp>
        <p:nvCxnSpPr>
          <p:cNvPr id="319" name="Elbow Connector 24">
            <a:extLst>
              <a:ext uri="{FF2B5EF4-FFF2-40B4-BE49-F238E27FC236}">
                <a16:creationId xmlns:a16="http://schemas.microsoft.com/office/drawing/2014/main" id="{85B067DD-C104-4C52-8D95-21F727CE52DD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113267" y="3581966"/>
            <a:ext cx="2037270" cy="1655432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20" name="TextBox 319">
            <a:extLst>
              <a:ext uri="{FF2B5EF4-FFF2-40B4-BE49-F238E27FC236}">
                <a16:creationId xmlns:a16="http://schemas.microsoft.com/office/drawing/2014/main" id="{CB1315B6-6974-4FB3-8AF5-BA6EDCBA523C}"/>
              </a:ext>
            </a:extLst>
          </p:cNvPr>
          <p:cNvSpPr txBox="1"/>
          <p:nvPr/>
        </p:nvSpPr>
        <p:spPr>
          <a:xfrm>
            <a:off x="3295489" y="5184130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[31-20]</a:t>
            </a:r>
          </a:p>
        </p:txBody>
      </p:sp>
      <p:cxnSp>
        <p:nvCxnSpPr>
          <p:cNvPr id="321" name="Elbow Connector 28">
            <a:extLst>
              <a:ext uri="{FF2B5EF4-FFF2-40B4-BE49-F238E27FC236}">
                <a16:creationId xmlns:a16="http://schemas.microsoft.com/office/drawing/2014/main" id="{15171BE3-1D48-4163-9F11-18783F701105}"/>
              </a:ext>
            </a:extLst>
          </p:cNvPr>
          <p:cNvCxnSpPr>
            <a:cxnSpLocks/>
            <a:stCxn id="318" idx="3"/>
          </p:cNvCxnSpPr>
          <p:nvPr/>
        </p:nvCxnSpPr>
        <p:spPr bwMode="auto">
          <a:xfrm flipV="1">
            <a:off x="5912753" y="4265410"/>
            <a:ext cx="726079" cy="102815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22" name="Oval 321">
            <a:extLst>
              <a:ext uri="{FF2B5EF4-FFF2-40B4-BE49-F238E27FC236}">
                <a16:creationId xmlns:a16="http://schemas.microsoft.com/office/drawing/2014/main" id="{E564A56F-EF5B-4023-A0BF-239EB86FA427}"/>
              </a:ext>
            </a:extLst>
          </p:cNvPr>
          <p:cNvSpPr/>
          <p:nvPr/>
        </p:nvSpPr>
        <p:spPr bwMode="auto">
          <a:xfrm>
            <a:off x="4088040" y="4199611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323" name="Elbow Connector 24">
            <a:extLst>
              <a:ext uri="{FF2B5EF4-FFF2-40B4-BE49-F238E27FC236}">
                <a16:creationId xmlns:a16="http://schemas.microsoft.com/office/drawing/2014/main" id="{26319C2F-6AB3-4B58-8402-D1FCD0E18B05}"/>
              </a:ext>
            </a:extLst>
          </p:cNvPr>
          <p:cNvCxnSpPr>
            <a:cxnSpLocks/>
            <a:stCxn id="322" idx="4"/>
          </p:cNvCxnSpPr>
          <p:nvPr/>
        </p:nvCxnSpPr>
        <p:spPr bwMode="auto">
          <a:xfrm rot="16200000" flipH="1">
            <a:off x="4083123" y="4313235"/>
            <a:ext cx="919222" cy="836917"/>
          </a:xfrm>
          <a:prstGeom prst="bentConnector3">
            <a:avLst>
              <a:gd name="adj1" fmla="val 100429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324" name="Straight Connector 323">
            <a:extLst>
              <a:ext uri="{FF2B5EF4-FFF2-40B4-BE49-F238E27FC236}">
                <a16:creationId xmlns:a16="http://schemas.microsoft.com/office/drawing/2014/main" id="{55E5379E-227C-45DD-B07D-B15039ABE234}"/>
              </a:ext>
            </a:extLst>
          </p:cNvPr>
          <p:cNvCxnSpPr>
            <a:cxnSpLocks/>
            <a:stCxn id="318" idx="2"/>
          </p:cNvCxnSpPr>
          <p:nvPr/>
        </p:nvCxnSpPr>
        <p:spPr bwMode="auto">
          <a:xfrm>
            <a:off x="5435914" y="5509008"/>
            <a:ext cx="0" cy="162098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5180A-0775-4651-B57B-01AB8EB35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560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" grpId="0"/>
      <p:bldP spid="314" grpId="0"/>
      <p:bldP spid="315" grpId="0"/>
      <p:bldP spid="3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9750"/>
          </a:xfrm>
        </p:spPr>
        <p:txBody>
          <a:bodyPr>
            <a:normAutofit fontScale="90000"/>
          </a:bodyPr>
          <a:lstStyle/>
          <a:p>
            <a:r>
              <a:rPr lang="en-US" dirty="0"/>
              <a:t>Executing S-type Branch Instructions (1)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428750"/>
            <a:ext cx="10515600" cy="4525583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Read an instruction from the instruction memory by the address in PC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The source registers, specified by fields </a:t>
            </a:r>
            <a:r>
              <a:rPr lang="en-US" sz="1600" b="1" dirty="0">
                <a:solidFill>
                  <a:schemeClr val="accent1"/>
                </a:solidFill>
              </a:rPr>
              <a:t>rs1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/>
              <a:t>and </a:t>
            </a:r>
            <a:r>
              <a:rPr lang="en-US" sz="1600" b="1" dirty="0">
                <a:solidFill>
                  <a:schemeClr val="accent1"/>
                </a:solidFill>
              </a:rPr>
              <a:t>rs2</a:t>
            </a:r>
            <a:r>
              <a:rPr lang="en-US" sz="1600" dirty="0"/>
              <a:t>, are be read from the register file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The signed offset is extended (from 12 to 32 bits) and shifted left by 1 (converted from half words to bytes)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The address of the instruction after the branch is calculated (= PC + 4)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The target address of the branch is calculated as (PC + (offset &lt;&lt; 1))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The ALU compares the source operands (does subtraction) and generate the condition code (==, &gt;, &lt;, etc.)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600" dirty="0"/>
              <a:t>The PC is update by the address of the instruction after the branch or by the target address depending on the branch </a:t>
            </a:r>
            <a:r>
              <a:rPr lang="en-US" sz="1600" dirty="0" err="1"/>
              <a:t>opcode</a:t>
            </a:r>
            <a:r>
              <a:rPr lang="en-US" sz="1600" dirty="0"/>
              <a:t> and the condition code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</a:pP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997217" y="4605134"/>
            <a:ext cx="23166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beq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x3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-0x0040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PC =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662518" y="5474942"/>
            <a:ext cx="3074894" cy="507122"/>
            <a:chOff x="3991091" y="4363319"/>
            <a:chExt cx="1385936" cy="507122"/>
          </a:xfrm>
        </p:grpSpPr>
        <p:sp>
          <p:nvSpPr>
            <p:cNvPr id="8" name="TextBox 7"/>
            <p:cNvSpPr txBox="1"/>
            <p:nvPr/>
          </p:nvSpPr>
          <p:spPr>
            <a:xfrm>
              <a:off x="4458173" y="4531887"/>
              <a:ext cx="4389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</a:rPr>
                <a:t>condition</a:t>
              </a:r>
            </a:p>
          </p:txBody>
        </p:sp>
        <p:sp>
          <p:nvSpPr>
            <p:cNvPr id="9" name="Left Brace 8"/>
            <p:cNvSpPr/>
            <p:nvPr/>
          </p:nvSpPr>
          <p:spPr bwMode="auto">
            <a:xfrm rot="16200000" flipV="1">
              <a:off x="4589929" y="3764481"/>
              <a:ext cx="188259" cy="1385936"/>
            </a:xfrm>
            <a:prstGeom prst="leftBrace">
              <a:avLst>
                <a:gd name="adj1" fmla="val 30595"/>
                <a:gd name="adj2" fmla="val 50000"/>
              </a:avLst>
            </a:prstGeom>
            <a:solidFill>
              <a:schemeClr val="bg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042212" y="5474942"/>
            <a:ext cx="3074894" cy="507122"/>
            <a:chOff x="3991091" y="4363319"/>
            <a:chExt cx="1385936" cy="507122"/>
          </a:xfrm>
        </p:grpSpPr>
        <p:sp>
          <p:nvSpPr>
            <p:cNvPr id="11" name="TextBox 10"/>
            <p:cNvSpPr txBox="1"/>
            <p:nvPr/>
          </p:nvSpPr>
          <p:spPr>
            <a:xfrm>
              <a:off x="4367888" y="4531887"/>
              <a:ext cx="6195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</a:rPr>
                <a:t>target address</a:t>
              </a:r>
            </a:p>
          </p:txBody>
        </p:sp>
        <p:sp>
          <p:nvSpPr>
            <p:cNvPr id="12" name="Left Brace 11"/>
            <p:cNvSpPr/>
            <p:nvPr/>
          </p:nvSpPr>
          <p:spPr bwMode="auto">
            <a:xfrm rot="16200000" flipV="1">
              <a:off x="4589929" y="3764481"/>
              <a:ext cx="188259" cy="1385936"/>
            </a:xfrm>
            <a:prstGeom prst="leftBrace">
              <a:avLst>
                <a:gd name="adj1" fmla="val 30595"/>
                <a:gd name="adj2" fmla="val 50000"/>
              </a:avLst>
            </a:prstGeom>
            <a:solidFill>
              <a:schemeClr val="bg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710142" y="4234677"/>
            <a:ext cx="1775297" cy="816436"/>
            <a:chOff x="3793818" y="4228219"/>
            <a:chExt cx="1775297" cy="816436"/>
          </a:xfrm>
        </p:grpSpPr>
        <p:sp>
          <p:nvSpPr>
            <p:cNvPr id="14" name="TextBox 13"/>
            <p:cNvSpPr txBox="1"/>
            <p:nvPr/>
          </p:nvSpPr>
          <p:spPr>
            <a:xfrm>
              <a:off x="3793818" y="4228219"/>
              <a:ext cx="17752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>
                  <a:latin typeface="+mj-lt"/>
                </a:rPr>
                <a:t>address of the next instruction</a:t>
              </a:r>
            </a:p>
          </p:txBody>
        </p:sp>
        <p:sp>
          <p:nvSpPr>
            <p:cNvPr id="15" name="Left Brace 14"/>
            <p:cNvSpPr/>
            <p:nvPr/>
          </p:nvSpPr>
          <p:spPr bwMode="auto">
            <a:xfrm rot="5400000">
              <a:off x="4857574" y="4525202"/>
              <a:ext cx="188260" cy="850646"/>
            </a:xfrm>
            <a:prstGeom prst="leftBrace">
              <a:avLst>
                <a:gd name="adj1" fmla="val 30595"/>
                <a:gd name="adj2" fmla="val 72086"/>
              </a:avLst>
            </a:prstGeom>
            <a:solidFill>
              <a:schemeClr val="bg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5747570" y="5108183"/>
            <a:ext cx="35183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? (    PC   + (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-0x0040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&lt;&lt; 1))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096785" y="5105908"/>
            <a:ext cx="1306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(PC + 4)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36687" y="5106099"/>
            <a:ext cx="31021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((Reg[</a:t>
            </a:r>
            <a:r>
              <a:rPr lang="en-US" sz="1600" dirty="0">
                <a:solidFill>
                  <a:srgbClr val="0071C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x3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– Reg[</a:t>
            </a: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x2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 </a:t>
            </a:r>
            <a:r>
              <a:rPr lang="en-US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 0</a:t>
            </a:r>
            <a:r>
              <a:rPr lang="en-US" sz="160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441149" y="4264132"/>
            <a:ext cx="2124281" cy="846129"/>
            <a:chOff x="3274916" y="4384297"/>
            <a:chExt cx="2124281" cy="846129"/>
          </a:xfrm>
        </p:grpSpPr>
        <p:sp>
          <p:nvSpPr>
            <p:cNvPr id="23" name="TextBox 22"/>
            <p:cNvSpPr txBox="1"/>
            <p:nvPr/>
          </p:nvSpPr>
          <p:spPr>
            <a:xfrm>
              <a:off x="3475782" y="4384297"/>
              <a:ext cx="19234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depends on the branch </a:t>
              </a:r>
              <a:r>
                <a:rPr lang="en-US" sz="1600" dirty="0" err="1">
                  <a:latin typeface="+mj-lt"/>
                </a:rPr>
                <a:t>opcode</a:t>
              </a:r>
              <a:endParaRPr lang="en-US" sz="1600" dirty="0">
                <a:latin typeface="+mj-lt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 bwMode="auto">
            <a:xfrm flipH="1">
              <a:off x="3274916" y="4923871"/>
              <a:ext cx="237744" cy="306555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99322E-3A96-42B0-B557-9BFC6DC55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7AC5D-2D4E-4BA3-8533-C0809D18B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10</a:t>
            </a:fld>
            <a:endParaRPr lang="ru-RU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9771151-071C-4224-B48D-9B9D0A568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273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1" name="Elbow Connector 28">
            <a:extLst>
              <a:ext uri="{FF2B5EF4-FFF2-40B4-BE49-F238E27FC236}">
                <a16:creationId xmlns:a16="http://schemas.microsoft.com/office/drawing/2014/main" id="{B8C88D8E-6FEB-4F74-9027-EBCAA627B068}"/>
              </a:ext>
            </a:extLst>
          </p:cNvPr>
          <p:cNvCxnSpPr>
            <a:cxnSpLocks/>
            <a:stCxn id="198" idx="3"/>
          </p:cNvCxnSpPr>
          <p:nvPr/>
        </p:nvCxnSpPr>
        <p:spPr bwMode="auto">
          <a:xfrm flipV="1">
            <a:off x="5912753" y="4265410"/>
            <a:ext cx="726079" cy="102815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8694"/>
          </a:xfrm>
        </p:spPr>
        <p:txBody>
          <a:bodyPr>
            <a:normAutofit fontScale="90000"/>
          </a:bodyPr>
          <a:lstStyle/>
          <a:p>
            <a:r>
              <a:rPr lang="en-US" dirty="0"/>
              <a:t>Executing S-type Branch Instructions (2)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678671" y="2994625"/>
            <a:ext cx="1622694" cy="1386326"/>
            <a:chOff x="1738845" y="3229513"/>
            <a:chExt cx="1622694" cy="1386326"/>
          </a:xfrm>
        </p:grpSpPr>
        <p:grpSp>
          <p:nvGrpSpPr>
            <p:cNvPr id="130" name="Group 129"/>
            <p:cNvGrpSpPr/>
            <p:nvPr/>
          </p:nvGrpSpPr>
          <p:grpSpPr>
            <a:xfrm>
              <a:off x="1738845" y="3229513"/>
              <a:ext cx="1447262" cy="1386326"/>
              <a:chOff x="3124738" y="3598050"/>
              <a:chExt cx="1447262" cy="1386326"/>
            </a:xfrm>
          </p:grpSpPr>
          <p:sp>
            <p:nvSpPr>
              <p:cNvPr id="132" name="Rectangle 131"/>
              <p:cNvSpPr/>
              <p:nvPr/>
            </p:nvSpPr>
            <p:spPr bwMode="auto">
              <a:xfrm>
                <a:off x="3126744" y="3598050"/>
                <a:ext cx="1445256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3124738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+mj-lt"/>
                  </a:rPr>
                  <a:t>Read</a:t>
                </a:r>
              </a:p>
              <a:p>
                <a:r>
                  <a:rPr lang="en-US" sz="1100" dirty="0">
                    <a:latin typeface="+mj-lt"/>
                  </a:rPr>
                  <a:t>address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+mj-lt"/>
                  </a:rPr>
                  <a:t>Instruction [31-0]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448012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+mj-lt"/>
                  </a:rPr>
                  <a:t>Memory</a:t>
                </a:r>
              </a:p>
            </p:txBody>
          </p:sp>
        </p:grpSp>
        <p:cxnSp>
          <p:nvCxnSpPr>
            <p:cNvPr id="131" name="Straight Arrow Connector 130"/>
            <p:cNvCxnSpPr>
              <a:stCxn id="134" idx="3"/>
            </p:cNvCxnSpPr>
            <p:nvPr/>
          </p:nvCxnSpPr>
          <p:spPr bwMode="auto">
            <a:xfrm>
              <a:off x="3186107" y="3448160"/>
              <a:ext cx="17543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4631902" y="3005502"/>
            <a:ext cx="1552498" cy="1873251"/>
            <a:chOff x="4488424" y="3657632"/>
            <a:chExt cx="1552498" cy="1873251"/>
          </a:xfrm>
        </p:grpSpPr>
        <p:sp>
          <p:nvSpPr>
            <p:cNvPr id="117" name="Rectangle 116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490028" y="3657633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142771" y="3660836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141166" y="5220532"/>
              <a:ext cx="8429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Registers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490028" y="4132149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142771" y="4285847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488424" y="4669109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register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490028" y="509999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37353" y="2631170"/>
            <a:ext cx="739305" cy="393410"/>
            <a:chOff x="4262754" y="2858356"/>
            <a:chExt cx="739305" cy="393410"/>
          </a:xfrm>
        </p:grpSpPr>
        <p:sp>
          <p:nvSpPr>
            <p:cNvPr id="115" name="TextBox 114"/>
            <p:cNvSpPr txBox="1"/>
            <p:nvPr/>
          </p:nvSpPr>
          <p:spPr>
            <a:xfrm>
              <a:off x="4262754" y="2858356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16" name="Straight Connector 115"/>
            <p:cNvCxnSpPr>
              <a:stCxn id="115" idx="2"/>
              <a:endCxn id="125" idx="0"/>
            </p:cNvCxnSpPr>
            <p:nvPr/>
          </p:nvCxnSpPr>
          <p:spPr bwMode="auto">
            <a:xfrm flipH="1">
              <a:off x="4630545" y="3119966"/>
              <a:ext cx="1862" cy="131800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" name="Straight Arrow Connector 8"/>
          <p:cNvCxnSpPr>
            <a:stCxn id="119" idx="3"/>
            <a:endCxn id="111" idx="1"/>
          </p:cNvCxnSpPr>
          <p:nvPr/>
        </p:nvCxnSpPr>
        <p:spPr bwMode="auto">
          <a:xfrm flipV="1">
            <a:off x="6184401" y="3220415"/>
            <a:ext cx="785405" cy="373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09" name="Freeform 127"/>
          <p:cNvSpPr>
            <a:spLocks/>
          </p:cNvSpPr>
          <p:nvPr/>
        </p:nvSpPr>
        <p:spPr bwMode="auto">
          <a:xfrm>
            <a:off x="6978883" y="2909793"/>
            <a:ext cx="727535" cy="1439797"/>
          </a:xfrm>
          <a:custGeom>
            <a:avLst/>
            <a:gdLst>
              <a:gd name="T0" fmla="*/ 0 w 210"/>
              <a:gd name="T1" fmla="*/ 0 h 413"/>
              <a:gd name="T2" fmla="*/ 0 w 210"/>
              <a:gd name="T3" fmla="*/ 167 h 413"/>
              <a:gd name="T4" fmla="*/ 91 w 210"/>
              <a:gd name="T5" fmla="*/ 207 h 413"/>
              <a:gd name="T6" fmla="*/ 0 w 210"/>
              <a:gd name="T7" fmla="*/ 245 h 413"/>
              <a:gd name="T8" fmla="*/ 0 w 210"/>
              <a:gd name="T9" fmla="*/ 412 h 413"/>
              <a:gd name="T10" fmla="*/ 284 w 210"/>
              <a:gd name="T11" fmla="*/ 286 h 413"/>
              <a:gd name="T12" fmla="*/ 284 w 210"/>
              <a:gd name="T13" fmla="*/ 127 h 413"/>
              <a:gd name="T14" fmla="*/ 0 w 210"/>
              <a:gd name="T15" fmla="*/ 0 h 413"/>
              <a:gd name="T16" fmla="*/ 0 w 210"/>
              <a:gd name="T17" fmla="*/ 0 h 41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0"/>
              <a:gd name="T28" fmla="*/ 0 h 413"/>
              <a:gd name="T29" fmla="*/ 210 w 210"/>
              <a:gd name="T30" fmla="*/ 413 h 41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0" h="413">
                <a:moveTo>
                  <a:pt x="0" y="0"/>
                </a:moveTo>
                <a:lnTo>
                  <a:pt x="0" y="167"/>
                </a:lnTo>
                <a:lnTo>
                  <a:pt x="67" y="207"/>
                </a:lnTo>
                <a:lnTo>
                  <a:pt x="0" y="245"/>
                </a:lnTo>
                <a:lnTo>
                  <a:pt x="0" y="412"/>
                </a:lnTo>
                <a:lnTo>
                  <a:pt x="209" y="286"/>
                </a:lnTo>
                <a:lnTo>
                  <a:pt x="209" y="127"/>
                </a:lnTo>
                <a:lnTo>
                  <a:pt x="0" y="0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978883" y="3180546"/>
            <a:ext cx="36376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ALU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969805" y="3135777"/>
            <a:ext cx="155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+mj-lt"/>
              </a:rPr>
              <a:t> 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978022" y="3960180"/>
            <a:ext cx="155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+mj-lt"/>
              </a:rPr>
              <a:t> 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219919" y="3588843"/>
            <a:ext cx="481419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>
                <a:latin typeface="+mj-lt"/>
              </a:rPr>
              <a:t>Result</a:t>
            </a:r>
            <a:endParaRPr lang="en-US" sz="1100" b="1" dirty="0">
              <a:latin typeface="+mj-lt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7342649" y="3345073"/>
            <a:ext cx="35868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000" b="1" dirty="0">
                <a:solidFill>
                  <a:srgbClr val="FF0000"/>
                </a:solidFill>
                <a:latin typeface="+mj-lt"/>
              </a:rPr>
              <a:t>Zero</a:t>
            </a:r>
          </a:p>
        </p:txBody>
      </p:sp>
      <p:cxnSp>
        <p:nvCxnSpPr>
          <p:cNvPr id="11" name="Elbow Connector 10"/>
          <p:cNvCxnSpPr>
            <a:stCxn id="122" idx="3"/>
            <a:endCxn id="104" idx="3"/>
          </p:cNvCxnSpPr>
          <p:nvPr/>
        </p:nvCxnSpPr>
        <p:spPr bwMode="auto">
          <a:xfrm flipV="1">
            <a:off x="6184401" y="3848032"/>
            <a:ext cx="454431" cy="1129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2" name="Elbow Connector 11"/>
          <p:cNvCxnSpPr>
            <a:stCxn id="93" idx="0"/>
            <a:endCxn id="124" idx="1"/>
          </p:cNvCxnSpPr>
          <p:nvPr/>
        </p:nvCxnSpPr>
        <p:spPr bwMode="auto">
          <a:xfrm flipH="1">
            <a:off x="4633507" y="3453129"/>
            <a:ext cx="5615445" cy="1210181"/>
          </a:xfrm>
          <a:prstGeom prst="bentConnector5">
            <a:avLst>
              <a:gd name="adj1" fmla="val -4071"/>
              <a:gd name="adj2" fmla="val 184609"/>
              <a:gd name="adj3" fmla="val 10407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267407" y="31838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13" idx="6"/>
            <a:endCxn id="118" idx="1"/>
          </p:cNvCxnSpPr>
          <p:nvPr/>
        </p:nvCxnSpPr>
        <p:spPr bwMode="auto">
          <a:xfrm>
            <a:off x="3339880" y="3220058"/>
            <a:ext cx="1293627" cy="8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5" name="Elbow Connector 14"/>
          <p:cNvCxnSpPr>
            <a:stCxn id="13" idx="4"/>
            <a:endCxn id="121" idx="1"/>
          </p:cNvCxnSpPr>
          <p:nvPr/>
        </p:nvCxnSpPr>
        <p:spPr bwMode="auto">
          <a:xfrm rot="16200000" flipH="1">
            <a:off x="3748990" y="2810947"/>
            <a:ext cx="439168" cy="1329863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3314302" y="294027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[19-15]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6438" y="341355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[24-20]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066593" y="4068256"/>
            <a:ext cx="580608" cy="532039"/>
            <a:chOff x="6598319" y="4283249"/>
            <a:chExt cx="580608" cy="532039"/>
          </a:xfrm>
        </p:grpSpPr>
        <p:sp>
          <p:nvSpPr>
            <p:cNvPr id="107" name="TextBox 106"/>
            <p:cNvSpPr txBox="1"/>
            <p:nvPr/>
          </p:nvSpPr>
          <p:spPr>
            <a:xfrm>
              <a:off x="6598319" y="4553678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08" name="Straight Connector 107"/>
            <p:cNvCxnSpPr/>
            <p:nvPr/>
          </p:nvCxnSpPr>
          <p:spPr bwMode="auto">
            <a:xfrm flipH="1">
              <a:off x="6967969" y="4283249"/>
              <a:ext cx="32" cy="272672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" name="Group 26"/>
          <p:cNvGrpSpPr/>
          <p:nvPr/>
        </p:nvGrpSpPr>
        <p:grpSpPr>
          <a:xfrm>
            <a:off x="6633744" y="3732833"/>
            <a:ext cx="180391" cy="643543"/>
            <a:chOff x="3390790" y="3616963"/>
            <a:chExt cx="180391" cy="643543"/>
          </a:xfrm>
        </p:grpSpPr>
        <p:sp>
          <p:nvSpPr>
            <p:cNvPr id="103" name="Trapezoid 102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4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  <a:endParaRPr lang="en-US" sz="7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05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106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cxnSp>
        <p:nvCxnSpPr>
          <p:cNvPr id="28" name="Straight Arrow Connector 27"/>
          <p:cNvCxnSpPr>
            <a:stCxn id="103" idx="0"/>
            <a:endCxn id="112" idx="1"/>
          </p:cNvCxnSpPr>
          <p:nvPr/>
        </p:nvCxnSpPr>
        <p:spPr bwMode="auto">
          <a:xfrm flipV="1">
            <a:off x="6814134" y="4044818"/>
            <a:ext cx="163888" cy="978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30" name="Group 29"/>
          <p:cNvGrpSpPr/>
          <p:nvPr/>
        </p:nvGrpSpPr>
        <p:grpSpPr>
          <a:xfrm>
            <a:off x="8277864" y="3028048"/>
            <a:ext cx="1447263" cy="1386443"/>
            <a:chOff x="3124737" y="3598050"/>
            <a:chExt cx="1447263" cy="1386443"/>
          </a:xfrm>
        </p:grpSpPr>
        <p:sp>
          <p:nvSpPr>
            <p:cNvPr id="97" name="Rectangle 96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124738" y="3598050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address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673849" y="3601253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751294" y="4674175"/>
              <a:ext cx="8027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Memory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126744" y="4073403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address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124737" y="455360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</a:p>
          </p:txBody>
        </p:sp>
      </p:grpSp>
      <p:cxnSp>
        <p:nvCxnSpPr>
          <p:cNvPr id="31" name="Straight Arrow Connector 30"/>
          <p:cNvCxnSpPr>
            <a:stCxn id="99" idx="3"/>
            <a:endCxn id="94" idx="3"/>
          </p:cNvCxnSpPr>
          <p:nvPr/>
        </p:nvCxnSpPr>
        <p:spPr bwMode="auto">
          <a:xfrm flipV="1">
            <a:off x="9725126" y="3246556"/>
            <a:ext cx="348522" cy="13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32" name="Group 31"/>
          <p:cNvGrpSpPr/>
          <p:nvPr/>
        </p:nvGrpSpPr>
        <p:grpSpPr>
          <a:xfrm>
            <a:off x="10068561" y="3131357"/>
            <a:ext cx="180391" cy="643543"/>
            <a:chOff x="3390790" y="3616963"/>
            <a:chExt cx="180391" cy="643543"/>
          </a:xfrm>
        </p:grpSpPr>
        <p:sp>
          <p:nvSpPr>
            <p:cNvPr id="93" name="Trapezoid 92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4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95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</a:p>
          </p:txBody>
        </p:sp>
        <p:sp>
          <p:nvSpPr>
            <p:cNvPr id="96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cxnSp>
        <p:nvCxnSpPr>
          <p:cNvPr id="33" name="Straight Arrow Connector 32"/>
          <p:cNvCxnSpPr>
            <a:stCxn id="113" idx="3"/>
            <a:endCxn id="101" idx="1"/>
          </p:cNvCxnSpPr>
          <p:nvPr/>
        </p:nvCxnSpPr>
        <p:spPr bwMode="auto">
          <a:xfrm flipV="1">
            <a:off x="7701338" y="3718844"/>
            <a:ext cx="578533" cy="80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4" name="Oval 33"/>
          <p:cNvSpPr/>
          <p:nvPr/>
        </p:nvSpPr>
        <p:spPr bwMode="auto">
          <a:xfrm>
            <a:off x="6286970" y="381588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17637" y="4885770"/>
            <a:ext cx="9553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+mj-lt"/>
              </a:rPr>
              <a:t> </a:t>
            </a:r>
          </a:p>
        </p:txBody>
      </p:sp>
      <p:cxnSp>
        <p:nvCxnSpPr>
          <p:cNvPr id="36" name="Elbow Connector 35"/>
          <p:cNvCxnSpPr>
            <a:stCxn id="34" idx="4"/>
            <a:endCxn id="35" idx="1"/>
          </p:cNvCxnSpPr>
          <p:nvPr/>
        </p:nvCxnSpPr>
        <p:spPr bwMode="auto">
          <a:xfrm rot="16200000" flipH="1">
            <a:off x="6340939" y="3870628"/>
            <a:ext cx="1058964" cy="1094430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37" name="Elbow Connector 36"/>
          <p:cNvCxnSpPr>
            <a:stCxn id="35" idx="1"/>
            <a:endCxn id="102" idx="1"/>
          </p:cNvCxnSpPr>
          <p:nvPr/>
        </p:nvCxnSpPr>
        <p:spPr bwMode="auto">
          <a:xfrm rot="10800000" flipH="1">
            <a:off x="7417636" y="4199047"/>
            <a:ext cx="860227" cy="748278"/>
          </a:xfrm>
          <a:prstGeom prst="bentConnector3">
            <a:avLst>
              <a:gd name="adj1" fmla="val 3366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8" name="Oval 37"/>
          <p:cNvSpPr/>
          <p:nvPr/>
        </p:nvSpPr>
        <p:spPr bwMode="auto">
          <a:xfrm>
            <a:off x="7901497" y="368615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39" name="Elbow Connector 38"/>
          <p:cNvCxnSpPr>
            <a:stCxn id="38" idx="4"/>
            <a:endCxn id="95" idx="3"/>
          </p:cNvCxnSpPr>
          <p:nvPr/>
        </p:nvCxnSpPr>
        <p:spPr bwMode="auto">
          <a:xfrm rot="5400000" flipH="1" flipV="1">
            <a:off x="8958342" y="2643324"/>
            <a:ext cx="94698" cy="2135916"/>
          </a:xfrm>
          <a:prstGeom prst="bentConnector4">
            <a:avLst>
              <a:gd name="adj1" fmla="val -1239181"/>
              <a:gd name="adj2" fmla="val 9151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42" name="Straight Arrow Connector 41"/>
          <p:cNvCxnSpPr>
            <a:stCxn id="41" idx="6"/>
            <a:endCxn id="105" idx="3"/>
          </p:cNvCxnSpPr>
          <p:nvPr/>
        </p:nvCxnSpPr>
        <p:spPr bwMode="auto">
          <a:xfrm>
            <a:off x="6506638" y="4264599"/>
            <a:ext cx="132194" cy="81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DEAF9156-E699-4EB8-8EB1-D8C77243212C}"/>
              </a:ext>
            </a:extLst>
          </p:cNvPr>
          <p:cNvGrpSpPr/>
          <p:nvPr/>
        </p:nvGrpSpPr>
        <p:grpSpPr>
          <a:xfrm>
            <a:off x="6434167" y="2563241"/>
            <a:ext cx="946937" cy="1737594"/>
            <a:chOff x="6434167" y="2563241"/>
            <a:chExt cx="946937" cy="1737594"/>
          </a:xfrm>
        </p:grpSpPr>
        <p:sp>
          <p:nvSpPr>
            <p:cNvPr id="40" name="Rounded Rectangle 39"/>
            <p:cNvSpPr/>
            <p:nvPr/>
          </p:nvSpPr>
          <p:spPr bwMode="auto">
            <a:xfrm>
              <a:off x="6662952" y="2563241"/>
              <a:ext cx="476839" cy="27388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100" dirty="0">
                  <a:solidFill>
                    <a:srgbClr val="FF0000"/>
                  </a:solidFill>
                  <a:latin typeface="+mj-lt"/>
                  <a:cs typeface="Arial" pitchFamily="34" charset="0"/>
                </a:rPr>
                <a:t>&lt;&lt; 1</a:t>
              </a: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6434167" y="4228363"/>
              <a:ext cx="72472" cy="72472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43" name="Elbow Connector 42"/>
            <p:cNvCxnSpPr>
              <a:stCxn id="41" idx="0"/>
              <a:endCxn id="40" idx="1"/>
            </p:cNvCxnSpPr>
            <p:nvPr/>
          </p:nvCxnSpPr>
          <p:spPr bwMode="auto">
            <a:xfrm rot="5400000" flipH="1" flipV="1">
              <a:off x="5802587" y="3367999"/>
              <a:ext cx="1528180" cy="192549"/>
            </a:xfrm>
            <a:prstGeom prst="bentConnector2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45" name="Straight Arrow Connector 44"/>
            <p:cNvCxnSpPr>
              <a:stCxn id="40" idx="3"/>
            </p:cNvCxnSpPr>
            <p:nvPr/>
          </p:nvCxnSpPr>
          <p:spPr bwMode="auto">
            <a:xfrm flipV="1">
              <a:off x="7139791" y="2699396"/>
              <a:ext cx="241313" cy="787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cxnSp>
        <p:nvCxnSpPr>
          <p:cNvPr id="61" name="Elbow Connector 60"/>
          <p:cNvCxnSpPr>
            <a:stCxn id="38" idx="0"/>
            <a:endCxn id="98" idx="1"/>
          </p:cNvCxnSpPr>
          <p:nvPr/>
        </p:nvCxnSpPr>
        <p:spPr bwMode="auto">
          <a:xfrm rot="5400000" flipH="1" flipV="1">
            <a:off x="7886464" y="3294761"/>
            <a:ext cx="442668" cy="340131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75" name="TextBox 74"/>
          <p:cNvSpPr txBox="1"/>
          <p:nvPr/>
        </p:nvSpPr>
        <p:spPr>
          <a:xfrm>
            <a:off x="6505747" y="4589699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ALUSrc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76" name="Straight Connector 75"/>
          <p:cNvCxnSpPr>
            <a:stCxn id="103" idx="3"/>
          </p:cNvCxnSpPr>
          <p:nvPr/>
        </p:nvCxnSpPr>
        <p:spPr bwMode="auto">
          <a:xfrm>
            <a:off x="6723938" y="4328110"/>
            <a:ext cx="0" cy="24507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63" name="Group 62"/>
          <p:cNvGrpSpPr/>
          <p:nvPr/>
        </p:nvGrpSpPr>
        <p:grpSpPr>
          <a:xfrm>
            <a:off x="8597685" y="2631171"/>
            <a:ext cx="811441" cy="396877"/>
            <a:chOff x="4224400" y="2858356"/>
            <a:chExt cx="811441" cy="396877"/>
          </a:xfrm>
        </p:grpSpPr>
        <p:sp>
          <p:nvSpPr>
            <p:cNvPr id="73" name="TextBox 72"/>
            <p:cNvSpPr txBox="1"/>
            <p:nvPr/>
          </p:nvSpPr>
          <p:spPr>
            <a:xfrm>
              <a:off x="4224400" y="2858356"/>
              <a:ext cx="811441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MemWrite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74" name="Straight Connector 73"/>
            <p:cNvCxnSpPr>
              <a:stCxn id="73" idx="2"/>
              <a:endCxn id="97" idx="0"/>
            </p:cNvCxnSpPr>
            <p:nvPr/>
          </p:nvCxnSpPr>
          <p:spPr bwMode="auto">
            <a:xfrm flipH="1">
              <a:off x="4629214" y="3119966"/>
              <a:ext cx="907" cy="135267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6" name="Group 65"/>
          <p:cNvGrpSpPr/>
          <p:nvPr/>
        </p:nvGrpSpPr>
        <p:grpSpPr>
          <a:xfrm>
            <a:off x="9732125" y="2621744"/>
            <a:ext cx="857928" cy="568038"/>
            <a:chOff x="4191631" y="2696431"/>
            <a:chExt cx="857928" cy="568038"/>
          </a:xfrm>
        </p:grpSpPr>
        <p:sp>
          <p:nvSpPr>
            <p:cNvPr id="67" name="TextBox 66"/>
            <p:cNvSpPr txBox="1"/>
            <p:nvPr/>
          </p:nvSpPr>
          <p:spPr>
            <a:xfrm>
              <a:off x="4191631" y="2696431"/>
              <a:ext cx="857928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MemToReg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68" name="Straight Connector 67"/>
            <p:cNvCxnSpPr>
              <a:stCxn id="67" idx="2"/>
              <a:endCxn id="93" idx="1"/>
            </p:cNvCxnSpPr>
            <p:nvPr/>
          </p:nvCxnSpPr>
          <p:spPr bwMode="auto">
            <a:xfrm flipH="1">
              <a:off x="4618261" y="2958041"/>
              <a:ext cx="2334" cy="306428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10F45406-9E45-4B72-9ECF-0452DCEEDFEF}"/>
              </a:ext>
            </a:extLst>
          </p:cNvPr>
          <p:cNvGrpSpPr/>
          <p:nvPr/>
        </p:nvGrpSpPr>
        <p:grpSpPr>
          <a:xfrm>
            <a:off x="3212992" y="1741267"/>
            <a:ext cx="5004456" cy="721202"/>
            <a:chOff x="3212992" y="1741267"/>
            <a:chExt cx="5004456" cy="721202"/>
          </a:xfrm>
        </p:grpSpPr>
        <p:cxnSp>
          <p:nvCxnSpPr>
            <p:cNvPr id="59" name="Elbow Connector 58"/>
            <p:cNvCxnSpPr>
              <a:cxnSpLocks/>
              <a:stCxn id="87" idx="3"/>
            </p:cNvCxnSpPr>
            <p:nvPr/>
          </p:nvCxnSpPr>
          <p:spPr bwMode="auto">
            <a:xfrm>
              <a:off x="3212992" y="1834488"/>
              <a:ext cx="4821993" cy="5341"/>
            </a:xfrm>
            <a:prstGeom prst="bentConnector3">
              <a:avLst>
                <a:gd name="adj1" fmla="val 50000"/>
              </a:avLst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grpSp>
          <p:nvGrpSpPr>
            <p:cNvPr id="55" name="Group 54"/>
            <p:cNvGrpSpPr/>
            <p:nvPr/>
          </p:nvGrpSpPr>
          <p:grpSpPr>
            <a:xfrm>
              <a:off x="8037057" y="1741267"/>
              <a:ext cx="180391" cy="721202"/>
              <a:chOff x="3382827" y="3469178"/>
              <a:chExt cx="180391" cy="643543"/>
            </a:xfrm>
          </p:grpSpPr>
          <p:sp>
            <p:nvSpPr>
              <p:cNvPr id="77" name="Trapezoid 76"/>
              <p:cNvSpPr/>
              <p:nvPr/>
            </p:nvSpPr>
            <p:spPr bwMode="auto">
              <a:xfrm rot="5400000">
                <a:off x="3151251" y="3700754"/>
                <a:ext cx="643543" cy="180391"/>
              </a:xfrm>
              <a:prstGeom prst="trapezoid">
                <a:avLst>
                  <a:gd name="adj" fmla="val 53513"/>
                </a:avLst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rgbClr val="FF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78" name="Rectangle 158"/>
              <p:cNvSpPr>
                <a:spLocks noChangeArrowheads="1"/>
              </p:cNvSpPr>
              <p:nvPr/>
            </p:nvSpPr>
            <p:spPr bwMode="auto">
              <a:xfrm flipH="1">
                <a:off x="3387913" y="3530515"/>
                <a:ext cx="85107" cy="9612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700" b="1" dirty="0">
                    <a:solidFill>
                      <a:srgbClr val="FF0000"/>
                    </a:solidFill>
                    <a:latin typeface="+mj-lt"/>
                  </a:rPr>
                  <a:t>0</a:t>
                </a:r>
                <a:endParaRPr lang="en-US" sz="700" dirty="0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79" name="Rectangle 159"/>
              <p:cNvSpPr>
                <a:spLocks noChangeArrowheads="1"/>
              </p:cNvSpPr>
              <p:nvPr/>
            </p:nvSpPr>
            <p:spPr bwMode="auto">
              <a:xfrm flipH="1">
                <a:off x="3387914" y="3947893"/>
                <a:ext cx="85106" cy="9612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7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</a:p>
            </p:txBody>
          </p:sp>
          <p:sp>
            <p:nvSpPr>
              <p:cNvPr id="80" name="Rectangle 160"/>
              <p:cNvSpPr>
                <a:spLocks noChangeArrowheads="1"/>
              </p:cNvSpPr>
              <p:nvPr/>
            </p:nvSpPr>
            <p:spPr bwMode="auto">
              <a:xfrm flipH="1">
                <a:off x="3444805" y="3674008"/>
                <a:ext cx="80150" cy="23069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US" sz="800" b="1" dirty="0">
                    <a:solidFill>
                      <a:srgbClr val="FF0000"/>
                    </a:solidFill>
                    <a:latin typeface="+mj-lt"/>
                  </a:rPr>
                  <a:t>m</a:t>
                </a:r>
              </a:p>
              <a:p>
                <a:pPr algn="ctr">
                  <a:lnSpc>
                    <a:spcPct val="70000"/>
                  </a:lnSpc>
                </a:pPr>
                <a:r>
                  <a:rPr lang="en-US" sz="800" b="1" dirty="0">
                    <a:solidFill>
                      <a:srgbClr val="FF0000"/>
                    </a:solidFill>
                    <a:latin typeface="+mj-lt"/>
                  </a:rPr>
                  <a:t>u</a:t>
                </a:r>
              </a:p>
              <a:p>
                <a:pPr algn="ctr">
                  <a:lnSpc>
                    <a:spcPct val="70000"/>
                  </a:lnSpc>
                </a:pPr>
                <a:r>
                  <a:rPr lang="en-US" sz="800" b="1" dirty="0">
                    <a:solidFill>
                      <a:srgbClr val="FF0000"/>
                    </a:solidFill>
                    <a:latin typeface="+mj-lt"/>
                  </a:rPr>
                  <a:t>x</a:t>
                </a:r>
                <a:endParaRPr lang="en-US" sz="500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7868663" y="2404272"/>
            <a:ext cx="505267" cy="443656"/>
            <a:chOff x="6678801" y="4121917"/>
            <a:chExt cx="505267" cy="443656"/>
          </a:xfrm>
        </p:grpSpPr>
        <p:sp>
          <p:nvSpPr>
            <p:cNvPr id="71" name="TextBox 70"/>
            <p:cNvSpPr txBox="1"/>
            <p:nvPr/>
          </p:nvSpPr>
          <p:spPr>
            <a:xfrm>
              <a:off x="6678801" y="4303963"/>
              <a:ext cx="5052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PCSrc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 bwMode="auto">
            <a:xfrm>
              <a:off x="6941721" y="4121917"/>
              <a:ext cx="0" cy="179461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43" name="Elbow Connector 142"/>
          <p:cNvCxnSpPr>
            <a:cxnSpLocks/>
            <a:stCxn id="87" idx="3"/>
            <a:endCxn id="83" idx="0"/>
          </p:cNvCxnSpPr>
          <p:nvPr/>
        </p:nvCxnSpPr>
        <p:spPr bwMode="auto">
          <a:xfrm flipH="1">
            <a:off x="2007158" y="1834488"/>
            <a:ext cx="1205832" cy="58476"/>
          </a:xfrm>
          <a:prstGeom prst="bentConnector4">
            <a:avLst>
              <a:gd name="adj1" fmla="val -18958"/>
              <a:gd name="adj2" fmla="val -770229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8AB667BC-207C-4815-BDCC-3887DDA705E1}"/>
              </a:ext>
            </a:extLst>
          </p:cNvPr>
          <p:cNvGrpSpPr/>
          <p:nvPr/>
        </p:nvGrpSpPr>
        <p:grpSpPr>
          <a:xfrm>
            <a:off x="1805571" y="1461056"/>
            <a:ext cx="1412675" cy="1533569"/>
            <a:chOff x="1805571" y="1461056"/>
            <a:chExt cx="1412675" cy="1533569"/>
          </a:xfrm>
        </p:grpSpPr>
        <p:grpSp>
          <p:nvGrpSpPr>
            <p:cNvPr id="46" name="Group 45"/>
            <p:cNvGrpSpPr/>
            <p:nvPr/>
          </p:nvGrpSpPr>
          <p:grpSpPr>
            <a:xfrm>
              <a:off x="2851587" y="1461056"/>
              <a:ext cx="366659" cy="725622"/>
              <a:chOff x="5025641" y="2833531"/>
              <a:chExt cx="664554" cy="1315160"/>
            </a:xfrm>
          </p:grpSpPr>
          <p:sp>
            <p:nvSpPr>
              <p:cNvPr id="85" name="Freeform 127"/>
              <p:cNvSpPr>
                <a:spLocks/>
              </p:cNvSpPr>
              <p:nvPr/>
            </p:nvSpPr>
            <p:spPr bwMode="auto">
              <a:xfrm>
                <a:off x="5025641" y="2833531"/>
                <a:ext cx="664554" cy="1315160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5188824" y="3352627"/>
                <a:ext cx="496610" cy="3068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00" dirty="0">
                    <a:latin typeface="+mj-lt"/>
                  </a:rPr>
                  <a:t>Add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5525189" y="3356956"/>
                <a:ext cx="155484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5041701" y="3722988"/>
                <a:ext cx="155484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1805571" y="1892964"/>
              <a:ext cx="388497" cy="625620"/>
              <a:chOff x="155044" y="1514471"/>
              <a:chExt cx="388497" cy="625620"/>
            </a:xfrm>
          </p:grpSpPr>
          <p:grpSp>
            <p:nvGrpSpPr>
              <p:cNvPr id="81" name="Group 80"/>
              <p:cNvGrpSpPr/>
              <p:nvPr/>
            </p:nvGrpSpPr>
            <p:grpSpPr>
              <a:xfrm>
                <a:off x="169720" y="1514471"/>
                <a:ext cx="373821" cy="625620"/>
                <a:chOff x="2979708" y="2694759"/>
                <a:chExt cx="492339" cy="823968"/>
              </a:xfrm>
            </p:grpSpPr>
            <p:sp>
              <p:nvSpPr>
                <p:cNvPr id="83" name="Rectangle 82"/>
                <p:cNvSpPr/>
                <p:nvPr/>
              </p:nvSpPr>
              <p:spPr bwMode="auto">
                <a:xfrm>
                  <a:off x="2991378" y="2694759"/>
                  <a:ext cx="468998" cy="82396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2979708" y="2872568"/>
                  <a:ext cx="492339" cy="4053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82" name="Isosceles Triangle 81"/>
              <p:cNvSpPr/>
              <p:nvPr/>
            </p:nvSpPr>
            <p:spPr bwMode="auto">
              <a:xfrm rot="19800000">
                <a:off x="155044" y="1973506"/>
                <a:ext cx="89552" cy="77200"/>
              </a:xfrm>
              <a:prstGeom prst="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48" name="Straight Arrow Connector 47"/>
            <p:cNvCxnSpPr>
              <a:stCxn id="83" idx="2"/>
              <a:endCxn id="49" idx="0"/>
            </p:cNvCxnSpPr>
            <p:nvPr/>
          </p:nvCxnSpPr>
          <p:spPr bwMode="auto">
            <a:xfrm flipH="1">
              <a:off x="2006819" y="2518584"/>
              <a:ext cx="340" cy="180451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Oval 48"/>
            <p:cNvSpPr/>
            <p:nvPr/>
          </p:nvSpPr>
          <p:spPr bwMode="auto">
            <a:xfrm>
              <a:off x="1970583" y="2699035"/>
              <a:ext cx="72472" cy="72472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50" name="Elbow Connector 49"/>
            <p:cNvCxnSpPr>
              <a:stCxn id="49" idx="6"/>
              <a:endCxn id="88" idx="1"/>
            </p:cNvCxnSpPr>
            <p:nvPr/>
          </p:nvCxnSpPr>
          <p:spPr bwMode="auto">
            <a:xfrm flipV="1">
              <a:off x="2043055" y="2036441"/>
              <a:ext cx="817393" cy="698830"/>
            </a:xfrm>
            <a:prstGeom prst="bentConnector3">
              <a:avLst>
                <a:gd name="adj1" fmla="val 65848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stCxn id="49" idx="4"/>
              <a:endCxn id="133" idx="0"/>
            </p:cNvCxnSpPr>
            <p:nvPr/>
          </p:nvCxnSpPr>
          <p:spPr bwMode="auto">
            <a:xfrm flipH="1">
              <a:off x="1990617" y="2771507"/>
              <a:ext cx="16202" cy="223118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2376196" y="1472029"/>
              <a:ext cx="276037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latin typeface="+mj-lt"/>
                </a:rPr>
                <a:t>4</a:t>
              </a:r>
            </a:p>
          </p:txBody>
        </p:sp>
        <p:cxnSp>
          <p:nvCxnSpPr>
            <p:cNvPr id="53" name="Straight Arrow Connector 52"/>
            <p:cNvCxnSpPr>
              <a:cxnSpLocks/>
            </p:cNvCxnSpPr>
            <p:nvPr/>
          </p:nvCxnSpPr>
          <p:spPr bwMode="auto">
            <a:xfrm>
              <a:off x="2611439" y="1619354"/>
              <a:ext cx="240146" cy="4724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cxnSp>
        <p:nvCxnSpPr>
          <p:cNvPr id="60" name="Elbow Connector 59"/>
          <p:cNvCxnSpPr>
            <a:stCxn id="77" idx="0"/>
            <a:endCxn id="83" idx="0"/>
          </p:cNvCxnSpPr>
          <p:nvPr/>
        </p:nvCxnSpPr>
        <p:spPr bwMode="auto">
          <a:xfrm flipH="1" flipV="1">
            <a:off x="2007158" y="1892964"/>
            <a:ext cx="6210291" cy="208905"/>
          </a:xfrm>
          <a:prstGeom prst="bentConnector4">
            <a:avLst>
              <a:gd name="adj1" fmla="val -2268"/>
              <a:gd name="adj2" fmla="val 340741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188" name="Group 187"/>
          <p:cNvGrpSpPr/>
          <p:nvPr/>
        </p:nvGrpSpPr>
        <p:grpSpPr>
          <a:xfrm>
            <a:off x="8293961" y="1180347"/>
            <a:ext cx="2459810" cy="1362570"/>
            <a:chOff x="2826343" y="3983724"/>
            <a:chExt cx="2459810" cy="1362570"/>
          </a:xfrm>
        </p:grpSpPr>
        <p:sp>
          <p:nvSpPr>
            <p:cNvPr id="189" name="TextBox 188"/>
            <p:cNvSpPr txBox="1"/>
            <p:nvPr/>
          </p:nvSpPr>
          <p:spPr>
            <a:xfrm>
              <a:off x="3512915" y="3983724"/>
              <a:ext cx="17732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The branch may or may not be taken, depending on the ALU’s Condition Code output (Zero here)</a:t>
              </a:r>
            </a:p>
          </p:txBody>
        </p:sp>
        <p:cxnSp>
          <p:nvCxnSpPr>
            <p:cNvPr id="190" name="Straight Arrow Connector 189"/>
            <p:cNvCxnSpPr>
              <a:cxnSpLocks/>
            </p:cNvCxnSpPr>
            <p:nvPr/>
          </p:nvCxnSpPr>
          <p:spPr bwMode="auto">
            <a:xfrm flipH="1">
              <a:off x="2826343" y="4830058"/>
              <a:ext cx="759106" cy="516236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C8AB7A-4A0B-4FB6-B033-782668CB6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4"/>
            <a:ext cx="977900" cy="365125"/>
          </a:xfrm>
        </p:spPr>
        <p:txBody>
          <a:bodyPr/>
          <a:lstStyle/>
          <a:p>
            <a:r>
              <a:rPr lang="en-US"/>
              <a:t>01.11.2020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AEADF-2078-4526-ABD0-5C805E9D1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191" name="Table 190">
            <a:extLst>
              <a:ext uri="{FF2B5EF4-FFF2-40B4-BE49-F238E27FC236}">
                <a16:creationId xmlns:a16="http://schemas.microsoft.com/office/drawing/2014/main" id="{6F0E4ADC-18EF-46FE-B3C0-66C7CEB139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955911"/>
              </p:ext>
            </p:extLst>
          </p:nvPr>
        </p:nvGraphicFramePr>
        <p:xfrm>
          <a:off x="1168657" y="5746235"/>
          <a:ext cx="9216000" cy="11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977219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07651868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3583920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8501627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174565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1899457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5354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72759630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61208634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051824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502532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864235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3512073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0653689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96465118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26320844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951075943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648219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6340267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2561125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0229071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8575507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7016680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12633956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849240688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85329055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8683597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073011564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9718839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259050626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41989654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089742329"/>
                    </a:ext>
                  </a:extLst>
                </a:gridCol>
              </a:tblGrid>
              <a:tr h="288000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funct7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rs2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rd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opcode</a:t>
                      </a:r>
                      <a:endParaRPr lang="ru-RU" sz="7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533433"/>
                  </a:ext>
                </a:extLst>
              </a:tr>
              <a:tr h="288000">
                <a:tc gridSpan="1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imm12[11:0]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rd</a:t>
                      </a:r>
                      <a:endParaRPr lang="ru-RU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opcode</a:t>
                      </a:r>
                      <a:endParaRPr lang="ru-RU" sz="11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097479"/>
                  </a:ext>
                </a:extLst>
              </a:tr>
              <a:tr h="288000">
                <a:tc gridSpan="7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offset12[11:5]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rs2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rs1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onsolas" panose="020B0609020204030204" pitchFamily="49" charset="0"/>
                        </a:rPr>
                        <a:t>funct3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offset12[4:0]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</a:rPr>
                        <a:t>opcode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50696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  <a:endParaRPr lang="ru-RU" sz="7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8701461"/>
                  </a:ext>
                </a:extLst>
              </a:tr>
            </a:tbl>
          </a:graphicData>
        </a:graphic>
      </p:graphicFrame>
      <p:sp>
        <p:nvSpPr>
          <p:cNvPr id="192" name="TextBox 191">
            <a:extLst>
              <a:ext uri="{FF2B5EF4-FFF2-40B4-BE49-F238E27FC236}">
                <a16:creationId xmlns:a16="http://schemas.microsoft.com/office/drawing/2014/main" id="{28885D7E-950F-462D-AA4D-91AE8167E1E3}"/>
              </a:ext>
            </a:extLst>
          </p:cNvPr>
          <p:cNvSpPr txBox="1"/>
          <p:nvPr/>
        </p:nvSpPr>
        <p:spPr>
          <a:xfrm>
            <a:off x="754062" y="5978603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endParaRPr lang="ru-RU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496A45BA-29D8-422A-BF47-92F62EF9306E}"/>
              </a:ext>
            </a:extLst>
          </p:cNvPr>
          <p:cNvSpPr txBox="1"/>
          <p:nvPr/>
        </p:nvSpPr>
        <p:spPr>
          <a:xfrm>
            <a:off x="754062" y="5671106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R</a:t>
            </a:r>
            <a:endParaRPr lang="ru-RU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9A654CD-DE99-4B1F-9CAB-CACD4D5CDD3F}"/>
              </a:ext>
            </a:extLst>
          </p:cNvPr>
          <p:cNvSpPr txBox="1"/>
          <p:nvPr/>
        </p:nvSpPr>
        <p:spPr>
          <a:xfrm>
            <a:off x="754062" y="6261830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</a:rPr>
              <a:t>S</a:t>
            </a:r>
            <a:endParaRPr lang="ru-RU" dirty="0">
              <a:latin typeface="Consolas" panose="020B0609020204030204" pitchFamily="49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1869993A-E26B-4A80-888F-FBA7CC9EC4A3}"/>
              </a:ext>
            </a:extLst>
          </p:cNvPr>
          <p:cNvSpPr txBox="1"/>
          <p:nvPr/>
        </p:nvSpPr>
        <p:spPr>
          <a:xfrm>
            <a:off x="5376749" y="5457251"/>
            <a:ext cx="6062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ImmSel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196" name="Elbow Connector 108">
            <a:extLst>
              <a:ext uri="{FF2B5EF4-FFF2-40B4-BE49-F238E27FC236}">
                <a16:creationId xmlns:a16="http://schemas.microsoft.com/office/drawing/2014/main" id="{9295896C-E872-4BD8-AA5B-413D81B43736}"/>
              </a:ext>
            </a:extLst>
          </p:cNvPr>
          <p:cNvCxnSpPr/>
          <p:nvPr/>
        </p:nvCxnSpPr>
        <p:spPr bwMode="auto">
          <a:xfrm rot="16200000" flipH="1">
            <a:off x="3479708" y="3070704"/>
            <a:ext cx="976128" cy="1328259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415E3B01-9219-4814-A9BE-4A86F526BBD7}"/>
              </a:ext>
            </a:extLst>
          </p:cNvPr>
          <p:cNvSpPr txBox="1"/>
          <p:nvPr/>
        </p:nvSpPr>
        <p:spPr>
          <a:xfrm>
            <a:off x="3283821" y="3934599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[11-7]</a:t>
            </a:r>
          </a:p>
        </p:txBody>
      </p:sp>
      <p:sp>
        <p:nvSpPr>
          <p:cNvPr id="198" name="Rounded Rectangle 23">
            <a:extLst>
              <a:ext uri="{FF2B5EF4-FFF2-40B4-BE49-F238E27FC236}">
                <a16:creationId xmlns:a16="http://schemas.microsoft.com/office/drawing/2014/main" id="{0D44D3D2-6278-4516-A784-849893D1D152}"/>
              </a:ext>
            </a:extLst>
          </p:cNvPr>
          <p:cNvSpPr/>
          <p:nvPr/>
        </p:nvSpPr>
        <p:spPr bwMode="auto">
          <a:xfrm>
            <a:off x="4959075" y="5078121"/>
            <a:ext cx="953678" cy="43088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>
                <a:latin typeface="+mj-lt"/>
                <a:cs typeface="Arial" pitchFamily="34" charset="0"/>
              </a:rPr>
              <a:t>Sign extend</a:t>
            </a:r>
          </a:p>
        </p:txBody>
      </p:sp>
      <p:cxnSp>
        <p:nvCxnSpPr>
          <p:cNvPr id="199" name="Elbow Connector 24">
            <a:extLst>
              <a:ext uri="{FF2B5EF4-FFF2-40B4-BE49-F238E27FC236}">
                <a16:creationId xmlns:a16="http://schemas.microsoft.com/office/drawing/2014/main" id="{0CB62B05-51EA-4B4F-B287-5EA71F27084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113267" y="3581966"/>
            <a:ext cx="2037270" cy="1655432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2F329AC1-D5D4-4EE8-8833-B9E2DE2EFF90}"/>
              </a:ext>
            </a:extLst>
          </p:cNvPr>
          <p:cNvSpPr txBox="1"/>
          <p:nvPr/>
        </p:nvSpPr>
        <p:spPr>
          <a:xfrm>
            <a:off x="3295489" y="5184130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[31-20]</a:t>
            </a: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0F6E7923-4D59-4EDE-8E18-B2B843416B66}"/>
              </a:ext>
            </a:extLst>
          </p:cNvPr>
          <p:cNvSpPr/>
          <p:nvPr/>
        </p:nvSpPr>
        <p:spPr bwMode="auto">
          <a:xfrm>
            <a:off x="4088040" y="4199611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03" name="Elbow Connector 24">
            <a:extLst>
              <a:ext uri="{FF2B5EF4-FFF2-40B4-BE49-F238E27FC236}">
                <a16:creationId xmlns:a16="http://schemas.microsoft.com/office/drawing/2014/main" id="{92F47B21-32AA-467C-9304-717C166D434A}"/>
              </a:ext>
            </a:extLst>
          </p:cNvPr>
          <p:cNvCxnSpPr>
            <a:cxnSpLocks/>
            <a:stCxn id="202" idx="4"/>
          </p:cNvCxnSpPr>
          <p:nvPr/>
        </p:nvCxnSpPr>
        <p:spPr bwMode="auto">
          <a:xfrm rot="16200000" flipH="1">
            <a:off x="4083123" y="4313235"/>
            <a:ext cx="919222" cy="836917"/>
          </a:xfrm>
          <a:prstGeom prst="bentConnector3">
            <a:avLst>
              <a:gd name="adj1" fmla="val 100429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35D51EE2-2543-45D7-A729-29C44BC4F5B7}"/>
              </a:ext>
            </a:extLst>
          </p:cNvPr>
          <p:cNvCxnSpPr>
            <a:cxnSpLocks/>
            <a:stCxn id="198" idx="2"/>
          </p:cNvCxnSpPr>
          <p:nvPr/>
        </p:nvCxnSpPr>
        <p:spPr bwMode="auto">
          <a:xfrm>
            <a:off x="5435914" y="5509008"/>
            <a:ext cx="0" cy="162098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B55C0529-C887-454F-B202-8C979BA852A6}"/>
              </a:ext>
            </a:extLst>
          </p:cNvPr>
          <p:cNvGrpSpPr/>
          <p:nvPr/>
        </p:nvGrpSpPr>
        <p:grpSpPr>
          <a:xfrm>
            <a:off x="2542209" y="1933803"/>
            <a:ext cx="5488832" cy="928895"/>
            <a:chOff x="2542209" y="1933803"/>
            <a:chExt cx="5488832" cy="928895"/>
          </a:xfrm>
        </p:grpSpPr>
        <p:grpSp>
          <p:nvGrpSpPr>
            <p:cNvPr id="44" name="Group 43"/>
            <p:cNvGrpSpPr/>
            <p:nvPr/>
          </p:nvGrpSpPr>
          <p:grpSpPr>
            <a:xfrm>
              <a:off x="7380994" y="1933803"/>
              <a:ext cx="401408" cy="928895"/>
              <a:chOff x="6728204" y="3294452"/>
              <a:chExt cx="727535" cy="1683584"/>
            </a:xfrm>
          </p:grpSpPr>
          <p:sp>
            <p:nvSpPr>
              <p:cNvPr id="89" name="Freeform 127"/>
              <p:cNvSpPr>
                <a:spLocks/>
              </p:cNvSpPr>
              <p:nvPr/>
            </p:nvSpPr>
            <p:spPr bwMode="auto">
              <a:xfrm>
                <a:off x="6728204" y="3538239"/>
                <a:ext cx="727535" cy="1439797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6937933" y="4132973"/>
                <a:ext cx="496610" cy="3068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+mj-lt"/>
                  </a:rPr>
                  <a:t>Add</a:t>
                </a: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6728724" y="3294452"/>
                <a:ext cx="155483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6728724" y="4152245"/>
                <a:ext cx="155483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</p:grpSp>
        <p:cxnSp>
          <p:nvCxnSpPr>
            <p:cNvPr id="56" name="Straight Arrow Connector 55"/>
            <p:cNvCxnSpPr>
              <a:cxnSpLocks/>
            </p:cNvCxnSpPr>
            <p:nvPr/>
          </p:nvCxnSpPr>
          <p:spPr bwMode="auto">
            <a:xfrm flipV="1">
              <a:off x="7771953" y="2388070"/>
              <a:ext cx="259088" cy="1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717D59D9-6F05-48CF-A827-A722C2F625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04068" y="2285301"/>
              <a:ext cx="4774986" cy="6702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C73EF9E9-30F6-46FB-BDCA-56160AB3E5DE}"/>
                </a:ext>
              </a:extLst>
            </p:cNvPr>
            <p:cNvSpPr/>
            <p:nvPr/>
          </p:nvSpPr>
          <p:spPr bwMode="auto">
            <a:xfrm>
              <a:off x="2542209" y="2253922"/>
              <a:ext cx="72472" cy="72472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E0C13-A56F-4B79-B5FD-9BA934526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195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1" name="Elbow Connector 28">
            <a:extLst>
              <a:ext uri="{FF2B5EF4-FFF2-40B4-BE49-F238E27FC236}">
                <a16:creationId xmlns:a16="http://schemas.microsoft.com/office/drawing/2014/main" id="{B8C88D8E-6FEB-4F74-9027-EBCAA627B068}"/>
              </a:ext>
            </a:extLst>
          </p:cNvPr>
          <p:cNvCxnSpPr>
            <a:cxnSpLocks/>
            <a:stCxn id="198" idx="3"/>
          </p:cNvCxnSpPr>
          <p:nvPr/>
        </p:nvCxnSpPr>
        <p:spPr bwMode="auto">
          <a:xfrm flipV="1">
            <a:off x="5912753" y="4265410"/>
            <a:ext cx="726079" cy="102815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8694"/>
          </a:xfrm>
        </p:spPr>
        <p:txBody>
          <a:bodyPr>
            <a:normAutofit fontScale="90000"/>
          </a:bodyPr>
          <a:lstStyle/>
          <a:p>
            <a:r>
              <a:rPr lang="en-US" dirty="0"/>
              <a:t>The Final Single-Cycle Data Path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678671" y="2994625"/>
            <a:ext cx="1622694" cy="1386326"/>
            <a:chOff x="1738845" y="3229513"/>
            <a:chExt cx="1622694" cy="1386326"/>
          </a:xfrm>
        </p:grpSpPr>
        <p:grpSp>
          <p:nvGrpSpPr>
            <p:cNvPr id="130" name="Group 129"/>
            <p:cNvGrpSpPr/>
            <p:nvPr/>
          </p:nvGrpSpPr>
          <p:grpSpPr>
            <a:xfrm>
              <a:off x="1738845" y="3229513"/>
              <a:ext cx="1447262" cy="1386326"/>
              <a:chOff x="3124738" y="3598050"/>
              <a:chExt cx="1447262" cy="1386326"/>
            </a:xfrm>
          </p:grpSpPr>
          <p:sp>
            <p:nvSpPr>
              <p:cNvPr id="132" name="Rectangle 131"/>
              <p:cNvSpPr/>
              <p:nvPr/>
            </p:nvSpPr>
            <p:spPr bwMode="auto">
              <a:xfrm>
                <a:off x="3126744" y="3598050"/>
                <a:ext cx="1445256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3124738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+mj-lt"/>
                  </a:rPr>
                  <a:t>Read</a:t>
                </a:r>
              </a:p>
              <a:p>
                <a:r>
                  <a:rPr lang="en-US" sz="1100" dirty="0">
                    <a:latin typeface="+mj-lt"/>
                  </a:rPr>
                  <a:t>address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+mj-lt"/>
                  </a:rPr>
                  <a:t>Instruction [31-0]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448012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+mj-lt"/>
                  </a:rPr>
                  <a:t>Memory</a:t>
                </a:r>
              </a:p>
            </p:txBody>
          </p:sp>
        </p:grpSp>
        <p:cxnSp>
          <p:nvCxnSpPr>
            <p:cNvPr id="131" name="Straight Arrow Connector 130"/>
            <p:cNvCxnSpPr>
              <a:stCxn id="134" idx="3"/>
            </p:cNvCxnSpPr>
            <p:nvPr/>
          </p:nvCxnSpPr>
          <p:spPr bwMode="auto">
            <a:xfrm>
              <a:off x="3186107" y="3448160"/>
              <a:ext cx="17543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4631902" y="3005502"/>
            <a:ext cx="1552498" cy="1873251"/>
            <a:chOff x="4488424" y="3657632"/>
            <a:chExt cx="1552498" cy="1873251"/>
          </a:xfrm>
        </p:grpSpPr>
        <p:sp>
          <p:nvSpPr>
            <p:cNvPr id="117" name="Rectangle 116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490028" y="3657633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142771" y="3660836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141166" y="5220532"/>
              <a:ext cx="8429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Registers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490028" y="4132149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142771" y="4285847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488424" y="4669109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register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490028" y="509999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37353" y="2631170"/>
            <a:ext cx="739305" cy="393410"/>
            <a:chOff x="4262754" y="2858356"/>
            <a:chExt cx="739305" cy="393410"/>
          </a:xfrm>
        </p:grpSpPr>
        <p:sp>
          <p:nvSpPr>
            <p:cNvPr id="115" name="TextBox 114"/>
            <p:cNvSpPr txBox="1"/>
            <p:nvPr/>
          </p:nvSpPr>
          <p:spPr>
            <a:xfrm>
              <a:off x="4262754" y="2858356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16" name="Straight Connector 115"/>
            <p:cNvCxnSpPr>
              <a:stCxn id="115" idx="2"/>
              <a:endCxn id="125" idx="0"/>
            </p:cNvCxnSpPr>
            <p:nvPr/>
          </p:nvCxnSpPr>
          <p:spPr bwMode="auto">
            <a:xfrm flipH="1">
              <a:off x="4630545" y="3119966"/>
              <a:ext cx="1862" cy="131800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" name="Straight Arrow Connector 8"/>
          <p:cNvCxnSpPr>
            <a:stCxn id="119" idx="3"/>
            <a:endCxn id="111" idx="1"/>
          </p:cNvCxnSpPr>
          <p:nvPr/>
        </p:nvCxnSpPr>
        <p:spPr bwMode="auto">
          <a:xfrm flipV="1">
            <a:off x="6184401" y="3220415"/>
            <a:ext cx="785405" cy="373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09" name="Freeform 127"/>
          <p:cNvSpPr>
            <a:spLocks/>
          </p:cNvSpPr>
          <p:nvPr/>
        </p:nvSpPr>
        <p:spPr bwMode="auto">
          <a:xfrm>
            <a:off x="6978883" y="2909793"/>
            <a:ext cx="727535" cy="1439797"/>
          </a:xfrm>
          <a:custGeom>
            <a:avLst/>
            <a:gdLst>
              <a:gd name="T0" fmla="*/ 0 w 210"/>
              <a:gd name="T1" fmla="*/ 0 h 413"/>
              <a:gd name="T2" fmla="*/ 0 w 210"/>
              <a:gd name="T3" fmla="*/ 167 h 413"/>
              <a:gd name="T4" fmla="*/ 91 w 210"/>
              <a:gd name="T5" fmla="*/ 207 h 413"/>
              <a:gd name="T6" fmla="*/ 0 w 210"/>
              <a:gd name="T7" fmla="*/ 245 h 413"/>
              <a:gd name="T8" fmla="*/ 0 w 210"/>
              <a:gd name="T9" fmla="*/ 412 h 413"/>
              <a:gd name="T10" fmla="*/ 284 w 210"/>
              <a:gd name="T11" fmla="*/ 286 h 413"/>
              <a:gd name="T12" fmla="*/ 284 w 210"/>
              <a:gd name="T13" fmla="*/ 127 h 413"/>
              <a:gd name="T14" fmla="*/ 0 w 210"/>
              <a:gd name="T15" fmla="*/ 0 h 413"/>
              <a:gd name="T16" fmla="*/ 0 w 210"/>
              <a:gd name="T17" fmla="*/ 0 h 41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0"/>
              <a:gd name="T28" fmla="*/ 0 h 413"/>
              <a:gd name="T29" fmla="*/ 210 w 210"/>
              <a:gd name="T30" fmla="*/ 413 h 41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0" h="413">
                <a:moveTo>
                  <a:pt x="0" y="0"/>
                </a:moveTo>
                <a:lnTo>
                  <a:pt x="0" y="167"/>
                </a:lnTo>
                <a:lnTo>
                  <a:pt x="67" y="207"/>
                </a:lnTo>
                <a:lnTo>
                  <a:pt x="0" y="245"/>
                </a:lnTo>
                <a:lnTo>
                  <a:pt x="0" y="412"/>
                </a:lnTo>
                <a:lnTo>
                  <a:pt x="209" y="286"/>
                </a:lnTo>
                <a:lnTo>
                  <a:pt x="209" y="127"/>
                </a:lnTo>
                <a:lnTo>
                  <a:pt x="0" y="0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978883" y="3180546"/>
            <a:ext cx="36376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ALU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969805" y="3135777"/>
            <a:ext cx="155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+mj-lt"/>
              </a:rPr>
              <a:t> 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978022" y="3960180"/>
            <a:ext cx="155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+mj-lt"/>
              </a:rPr>
              <a:t> 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219919" y="3588843"/>
            <a:ext cx="481419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>
                <a:latin typeface="+mj-lt"/>
              </a:rPr>
              <a:t>Result</a:t>
            </a:r>
            <a:endParaRPr lang="en-US" sz="1100" b="1" dirty="0">
              <a:latin typeface="+mj-lt"/>
            </a:endParaRPr>
          </a:p>
        </p:txBody>
      </p:sp>
      <p:cxnSp>
        <p:nvCxnSpPr>
          <p:cNvPr id="11" name="Elbow Connector 10"/>
          <p:cNvCxnSpPr>
            <a:stCxn id="122" idx="3"/>
            <a:endCxn id="104" idx="3"/>
          </p:cNvCxnSpPr>
          <p:nvPr/>
        </p:nvCxnSpPr>
        <p:spPr bwMode="auto">
          <a:xfrm flipV="1">
            <a:off x="6184401" y="3848032"/>
            <a:ext cx="454431" cy="1129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2" name="Elbow Connector 11"/>
          <p:cNvCxnSpPr>
            <a:stCxn id="93" idx="0"/>
            <a:endCxn id="124" idx="1"/>
          </p:cNvCxnSpPr>
          <p:nvPr/>
        </p:nvCxnSpPr>
        <p:spPr bwMode="auto">
          <a:xfrm flipH="1">
            <a:off x="4633507" y="3453129"/>
            <a:ext cx="5615445" cy="1210181"/>
          </a:xfrm>
          <a:prstGeom prst="bentConnector5">
            <a:avLst>
              <a:gd name="adj1" fmla="val -4071"/>
              <a:gd name="adj2" fmla="val 184609"/>
              <a:gd name="adj3" fmla="val 10407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267407" y="31838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13" idx="6"/>
            <a:endCxn id="118" idx="1"/>
          </p:cNvCxnSpPr>
          <p:nvPr/>
        </p:nvCxnSpPr>
        <p:spPr bwMode="auto">
          <a:xfrm>
            <a:off x="3339880" y="3220058"/>
            <a:ext cx="1293627" cy="8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5" name="Elbow Connector 14"/>
          <p:cNvCxnSpPr>
            <a:stCxn id="13" idx="4"/>
            <a:endCxn id="121" idx="1"/>
          </p:cNvCxnSpPr>
          <p:nvPr/>
        </p:nvCxnSpPr>
        <p:spPr bwMode="auto">
          <a:xfrm rot="16200000" flipH="1">
            <a:off x="3748990" y="2810947"/>
            <a:ext cx="439168" cy="1329863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3314302" y="294027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[19-15]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6438" y="341355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[24-20]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066593" y="4068256"/>
            <a:ext cx="580608" cy="532039"/>
            <a:chOff x="6598319" y="4283249"/>
            <a:chExt cx="580608" cy="532039"/>
          </a:xfrm>
        </p:grpSpPr>
        <p:sp>
          <p:nvSpPr>
            <p:cNvPr id="107" name="TextBox 106"/>
            <p:cNvSpPr txBox="1"/>
            <p:nvPr/>
          </p:nvSpPr>
          <p:spPr>
            <a:xfrm>
              <a:off x="6598319" y="4553678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08" name="Straight Connector 107"/>
            <p:cNvCxnSpPr/>
            <p:nvPr/>
          </p:nvCxnSpPr>
          <p:spPr bwMode="auto">
            <a:xfrm flipH="1">
              <a:off x="6967969" y="4283249"/>
              <a:ext cx="32" cy="272672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" name="Group 26"/>
          <p:cNvGrpSpPr/>
          <p:nvPr/>
        </p:nvGrpSpPr>
        <p:grpSpPr>
          <a:xfrm>
            <a:off x="6633744" y="3732833"/>
            <a:ext cx="180391" cy="643543"/>
            <a:chOff x="3390790" y="3616963"/>
            <a:chExt cx="180391" cy="643543"/>
          </a:xfrm>
        </p:grpSpPr>
        <p:sp>
          <p:nvSpPr>
            <p:cNvPr id="103" name="Trapezoid 102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4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  <a:endParaRPr lang="en-US" sz="7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05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106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cxnSp>
        <p:nvCxnSpPr>
          <p:cNvPr id="28" name="Straight Arrow Connector 27"/>
          <p:cNvCxnSpPr>
            <a:stCxn id="103" idx="0"/>
            <a:endCxn id="112" idx="1"/>
          </p:cNvCxnSpPr>
          <p:nvPr/>
        </p:nvCxnSpPr>
        <p:spPr bwMode="auto">
          <a:xfrm flipV="1">
            <a:off x="6814134" y="4044818"/>
            <a:ext cx="163888" cy="978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30" name="Group 29"/>
          <p:cNvGrpSpPr/>
          <p:nvPr/>
        </p:nvGrpSpPr>
        <p:grpSpPr>
          <a:xfrm>
            <a:off x="8277864" y="3028048"/>
            <a:ext cx="1447263" cy="1386443"/>
            <a:chOff x="3124737" y="3598050"/>
            <a:chExt cx="1447263" cy="1386443"/>
          </a:xfrm>
        </p:grpSpPr>
        <p:sp>
          <p:nvSpPr>
            <p:cNvPr id="97" name="Rectangle 96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124738" y="3598050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address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673849" y="3601253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751294" y="4674175"/>
              <a:ext cx="8027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Memory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126744" y="4073403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address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124737" y="455360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</a:p>
          </p:txBody>
        </p:sp>
      </p:grpSp>
      <p:cxnSp>
        <p:nvCxnSpPr>
          <p:cNvPr id="31" name="Straight Arrow Connector 30"/>
          <p:cNvCxnSpPr>
            <a:stCxn id="99" idx="3"/>
            <a:endCxn id="94" idx="3"/>
          </p:cNvCxnSpPr>
          <p:nvPr/>
        </p:nvCxnSpPr>
        <p:spPr bwMode="auto">
          <a:xfrm flipV="1">
            <a:off x="9725126" y="3246556"/>
            <a:ext cx="348522" cy="13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32" name="Group 31"/>
          <p:cNvGrpSpPr/>
          <p:nvPr/>
        </p:nvGrpSpPr>
        <p:grpSpPr>
          <a:xfrm>
            <a:off x="10068561" y="3131357"/>
            <a:ext cx="180391" cy="643543"/>
            <a:chOff x="3390790" y="3616963"/>
            <a:chExt cx="180391" cy="643543"/>
          </a:xfrm>
        </p:grpSpPr>
        <p:sp>
          <p:nvSpPr>
            <p:cNvPr id="93" name="Trapezoid 92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4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95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</a:p>
          </p:txBody>
        </p:sp>
        <p:sp>
          <p:nvSpPr>
            <p:cNvPr id="96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cxnSp>
        <p:nvCxnSpPr>
          <p:cNvPr id="33" name="Straight Arrow Connector 32"/>
          <p:cNvCxnSpPr>
            <a:stCxn id="113" idx="3"/>
            <a:endCxn id="101" idx="1"/>
          </p:cNvCxnSpPr>
          <p:nvPr/>
        </p:nvCxnSpPr>
        <p:spPr bwMode="auto">
          <a:xfrm flipV="1">
            <a:off x="7701338" y="3718844"/>
            <a:ext cx="578533" cy="80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4" name="Oval 33"/>
          <p:cNvSpPr/>
          <p:nvPr/>
        </p:nvSpPr>
        <p:spPr bwMode="auto">
          <a:xfrm>
            <a:off x="6286970" y="381588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17637" y="4885770"/>
            <a:ext cx="9553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+mj-lt"/>
              </a:rPr>
              <a:t> </a:t>
            </a:r>
          </a:p>
        </p:txBody>
      </p:sp>
      <p:cxnSp>
        <p:nvCxnSpPr>
          <p:cNvPr id="36" name="Elbow Connector 35"/>
          <p:cNvCxnSpPr>
            <a:stCxn id="34" idx="4"/>
            <a:endCxn id="35" idx="1"/>
          </p:cNvCxnSpPr>
          <p:nvPr/>
        </p:nvCxnSpPr>
        <p:spPr bwMode="auto">
          <a:xfrm rot="16200000" flipH="1">
            <a:off x="6340939" y="3870628"/>
            <a:ext cx="1058964" cy="1094430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37" name="Elbow Connector 36"/>
          <p:cNvCxnSpPr>
            <a:stCxn id="35" idx="1"/>
            <a:endCxn id="102" idx="1"/>
          </p:cNvCxnSpPr>
          <p:nvPr/>
        </p:nvCxnSpPr>
        <p:spPr bwMode="auto">
          <a:xfrm rot="10800000" flipH="1">
            <a:off x="7417636" y="4199047"/>
            <a:ext cx="860227" cy="748278"/>
          </a:xfrm>
          <a:prstGeom prst="bentConnector3">
            <a:avLst>
              <a:gd name="adj1" fmla="val 3366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8" name="Oval 37"/>
          <p:cNvSpPr/>
          <p:nvPr/>
        </p:nvSpPr>
        <p:spPr bwMode="auto">
          <a:xfrm>
            <a:off x="7901497" y="368615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39" name="Elbow Connector 38"/>
          <p:cNvCxnSpPr>
            <a:stCxn id="38" idx="4"/>
            <a:endCxn id="95" idx="3"/>
          </p:cNvCxnSpPr>
          <p:nvPr/>
        </p:nvCxnSpPr>
        <p:spPr bwMode="auto">
          <a:xfrm rot="5400000" flipH="1" flipV="1">
            <a:off x="8958342" y="2643324"/>
            <a:ext cx="94698" cy="2135916"/>
          </a:xfrm>
          <a:prstGeom prst="bentConnector4">
            <a:avLst>
              <a:gd name="adj1" fmla="val -1239181"/>
              <a:gd name="adj2" fmla="val 9151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42" name="Straight Arrow Connector 41"/>
          <p:cNvCxnSpPr>
            <a:stCxn id="41" idx="6"/>
            <a:endCxn id="105" idx="3"/>
          </p:cNvCxnSpPr>
          <p:nvPr/>
        </p:nvCxnSpPr>
        <p:spPr bwMode="auto">
          <a:xfrm>
            <a:off x="6506638" y="4264599"/>
            <a:ext cx="132194" cy="81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40" name="Rounded Rectangle 39"/>
          <p:cNvSpPr/>
          <p:nvPr/>
        </p:nvSpPr>
        <p:spPr bwMode="auto">
          <a:xfrm>
            <a:off x="6662952" y="2563241"/>
            <a:ext cx="476839" cy="27388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>
                <a:latin typeface="+mj-lt"/>
                <a:cs typeface="Arial" pitchFamily="34" charset="0"/>
              </a:rPr>
              <a:t>&lt;&lt; 1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6434167" y="4228363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43" name="Elbow Connector 42"/>
          <p:cNvCxnSpPr>
            <a:stCxn id="41" idx="0"/>
            <a:endCxn id="40" idx="1"/>
          </p:cNvCxnSpPr>
          <p:nvPr/>
        </p:nvCxnSpPr>
        <p:spPr bwMode="auto">
          <a:xfrm rot="5400000" flipH="1" flipV="1">
            <a:off x="5802587" y="3367999"/>
            <a:ext cx="1528180" cy="192549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45" name="Straight Arrow Connector 44"/>
          <p:cNvCxnSpPr>
            <a:stCxn id="40" idx="3"/>
          </p:cNvCxnSpPr>
          <p:nvPr/>
        </p:nvCxnSpPr>
        <p:spPr bwMode="auto">
          <a:xfrm flipV="1">
            <a:off x="7139791" y="2699396"/>
            <a:ext cx="241313" cy="78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61" name="Elbow Connector 60"/>
          <p:cNvCxnSpPr>
            <a:stCxn id="38" idx="0"/>
            <a:endCxn id="98" idx="1"/>
          </p:cNvCxnSpPr>
          <p:nvPr/>
        </p:nvCxnSpPr>
        <p:spPr bwMode="auto">
          <a:xfrm rot="5400000" flipH="1" flipV="1">
            <a:off x="7886464" y="3294761"/>
            <a:ext cx="442668" cy="340131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75" name="TextBox 74"/>
          <p:cNvSpPr txBox="1"/>
          <p:nvPr/>
        </p:nvSpPr>
        <p:spPr>
          <a:xfrm>
            <a:off x="6505747" y="4589699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ALUSrc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76" name="Straight Connector 75"/>
          <p:cNvCxnSpPr>
            <a:stCxn id="103" idx="3"/>
          </p:cNvCxnSpPr>
          <p:nvPr/>
        </p:nvCxnSpPr>
        <p:spPr bwMode="auto">
          <a:xfrm>
            <a:off x="6723938" y="4328110"/>
            <a:ext cx="0" cy="24507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63" name="Group 62"/>
          <p:cNvGrpSpPr/>
          <p:nvPr/>
        </p:nvGrpSpPr>
        <p:grpSpPr>
          <a:xfrm>
            <a:off x="8597685" y="2631171"/>
            <a:ext cx="811441" cy="396877"/>
            <a:chOff x="4224400" y="2858356"/>
            <a:chExt cx="811441" cy="396877"/>
          </a:xfrm>
        </p:grpSpPr>
        <p:sp>
          <p:nvSpPr>
            <p:cNvPr id="73" name="TextBox 72"/>
            <p:cNvSpPr txBox="1"/>
            <p:nvPr/>
          </p:nvSpPr>
          <p:spPr>
            <a:xfrm>
              <a:off x="4224400" y="2858356"/>
              <a:ext cx="811441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MemWrite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74" name="Straight Connector 73"/>
            <p:cNvCxnSpPr>
              <a:stCxn id="73" idx="2"/>
              <a:endCxn id="97" idx="0"/>
            </p:cNvCxnSpPr>
            <p:nvPr/>
          </p:nvCxnSpPr>
          <p:spPr bwMode="auto">
            <a:xfrm flipH="1">
              <a:off x="4629214" y="3119966"/>
              <a:ext cx="907" cy="135267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6" name="Group 65"/>
          <p:cNvGrpSpPr/>
          <p:nvPr/>
        </p:nvGrpSpPr>
        <p:grpSpPr>
          <a:xfrm>
            <a:off x="9732125" y="2621744"/>
            <a:ext cx="857928" cy="568038"/>
            <a:chOff x="4191631" y="2696431"/>
            <a:chExt cx="857928" cy="568038"/>
          </a:xfrm>
        </p:grpSpPr>
        <p:sp>
          <p:nvSpPr>
            <p:cNvPr id="67" name="TextBox 66"/>
            <p:cNvSpPr txBox="1"/>
            <p:nvPr/>
          </p:nvSpPr>
          <p:spPr>
            <a:xfrm>
              <a:off x="4191631" y="2696431"/>
              <a:ext cx="857928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MemToReg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68" name="Straight Connector 67"/>
            <p:cNvCxnSpPr>
              <a:stCxn id="67" idx="2"/>
              <a:endCxn id="93" idx="1"/>
            </p:cNvCxnSpPr>
            <p:nvPr/>
          </p:nvCxnSpPr>
          <p:spPr bwMode="auto">
            <a:xfrm flipH="1">
              <a:off x="4618261" y="2958041"/>
              <a:ext cx="2334" cy="306428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59" name="Elbow Connector 58"/>
          <p:cNvCxnSpPr>
            <a:cxnSpLocks/>
            <a:stCxn id="87" idx="3"/>
          </p:cNvCxnSpPr>
          <p:nvPr/>
        </p:nvCxnSpPr>
        <p:spPr bwMode="auto">
          <a:xfrm>
            <a:off x="3212992" y="1834488"/>
            <a:ext cx="4821993" cy="534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55" name="Group 54"/>
          <p:cNvGrpSpPr/>
          <p:nvPr/>
        </p:nvGrpSpPr>
        <p:grpSpPr>
          <a:xfrm>
            <a:off x="8037057" y="1741267"/>
            <a:ext cx="180391" cy="721202"/>
            <a:chOff x="3382827" y="3469178"/>
            <a:chExt cx="180391" cy="643543"/>
          </a:xfrm>
        </p:grpSpPr>
        <p:sp>
          <p:nvSpPr>
            <p:cNvPr id="77" name="Trapezoid 76"/>
            <p:cNvSpPr/>
            <p:nvPr/>
          </p:nvSpPr>
          <p:spPr bwMode="auto">
            <a:xfrm rot="5400000">
              <a:off x="3151251" y="3700754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8" name="Rectangle 158"/>
            <p:cNvSpPr>
              <a:spLocks noChangeArrowheads="1"/>
            </p:cNvSpPr>
            <p:nvPr/>
          </p:nvSpPr>
          <p:spPr bwMode="auto">
            <a:xfrm flipH="1">
              <a:off x="3387913" y="3530515"/>
              <a:ext cx="85107" cy="961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latin typeface="+mj-lt"/>
                </a:rPr>
                <a:t>0</a:t>
              </a:r>
              <a:endParaRPr lang="en-US" sz="700" dirty="0">
                <a:latin typeface="+mj-lt"/>
              </a:endParaRPr>
            </a:p>
          </p:txBody>
        </p:sp>
        <p:sp>
          <p:nvSpPr>
            <p:cNvPr id="79" name="Rectangle 159"/>
            <p:cNvSpPr>
              <a:spLocks noChangeArrowheads="1"/>
            </p:cNvSpPr>
            <p:nvPr/>
          </p:nvSpPr>
          <p:spPr bwMode="auto">
            <a:xfrm flipH="1">
              <a:off x="3387914" y="3947893"/>
              <a:ext cx="85106" cy="961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latin typeface="+mj-lt"/>
                </a:rPr>
                <a:t>1</a:t>
              </a:r>
            </a:p>
          </p:txBody>
        </p:sp>
        <p:sp>
          <p:nvSpPr>
            <p:cNvPr id="80" name="Rectangle 160"/>
            <p:cNvSpPr>
              <a:spLocks noChangeArrowheads="1"/>
            </p:cNvSpPr>
            <p:nvPr/>
          </p:nvSpPr>
          <p:spPr bwMode="auto">
            <a:xfrm flipH="1">
              <a:off x="3444805" y="3674008"/>
              <a:ext cx="80150" cy="23567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x</a:t>
              </a:r>
              <a:endParaRPr lang="en-US" sz="500" dirty="0">
                <a:latin typeface="+mj-lt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868663" y="2404272"/>
            <a:ext cx="505267" cy="443656"/>
            <a:chOff x="6678801" y="4121917"/>
            <a:chExt cx="505267" cy="443656"/>
          </a:xfrm>
        </p:grpSpPr>
        <p:sp>
          <p:nvSpPr>
            <p:cNvPr id="71" name="TextBox 70"/>
            <p:cNvSpPr txBox="1"/>
            <p:nvPr/>
          </p:nvSpPr>
          <p:spPr>
            <a:xfrm>
              <a:off x="6678801" y="4303963"/>
              <a:ext cx="5052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PCSrc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 bwMode="auto">
            <a:xfrm>
              <a:off x="6941721" y="4121917"/>
              <a:ext cx="0" cy="179461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8AB667BC-207C-4815-BDCC-3887DDA705E1}"/>
              </a:ext>
            </a:extLst>
          </p:cNvPr>
          <p:cNvGrpSpPr/>
          <p:nvPr/>
        </p:nvGrpSpPr>
        <p:grpSpPr>
          <a:xfrm>
            <a:off x="1805571" y="1461056"/>
            <a:ext cx="1412675" cy="1533569"/>
            <a:chOff x="1805571" y="1461056"/>
            <a:chExt cx="1412675" cy="1533569"/>
          </a:xfrm>
        </p:grpSpPr>
        <p:grpSp>
          <p:nvGrpSpPr>
            <p:cNvPr id="46" name="Group 45"/>
            <p:cNvGrpSpPr/>
            <p:nvPr/>
          </p:nvGrpSpPr>
          <p:grpSpPr>
            <a:xfrm>
              <a:off x="2851587" y="1461056"/>
              <a:ext cx="366659" cy="725622"/>
              <a:chOff x="5025641" y="2833531"/>
              <a:chExt cx="664554" cy="1315160"/>
            </a:xfrm>
          </p:grpSpPr>
          <p:sp>
            <p:nvSpPr>
              <p:cNvPr id="85" name="Freeform 127"/>
              <p:cNvSpPr>
                <a:spLocks/>
              </p:cNvSpPr>
              <p:nvPr/>
            </p:nvSpPr>
            <p:spPr bwMode="auto">
              <a:xfrm>
                <a:off x="5025641" y="2833531"/>
                <a:ext cx="664554" cy="1315160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5188824" y="3352627"/>
                <a:ext cx="496610" cy="3068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00" dirty="0">
                    <a:latin typeface="+mj-lt"/>
                  </a:rPr>
                  <a:t>Add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5525189" y="3356956"/>
                <a:ext cx="155484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5041701" y="3722988"/>
                <a:ext cx="155484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1805571" y="1892964"/>
              <a:ext cx="388497" cy="625620"/>
              <a:chOff x="155044" y="1514471"/>
              <a:chExt cx="388497" cy="625620"/>
            </a:xfrm>
          </p:grpSpPr>
          <p:grpSp>
            <p:nvGrpSpPr>
              <p:cNvPr id="81" name="Group 80"/>
              <p:cNvGrpSpPr/>
              <p:nvPr/>
            </p:nvGrpSpPr>
            <p:grpSpPr>
              <a:xfrm>
                <a:off x="169720" y="1514471"/>
                <a:ext cx="373821" cy="625620"/>
                <a:chOff x="2979708" y="2694759"/>
                <a:chExt cx="492339" cy="823968"/>
              </a:xfrm>
            </p:grpSpPr>
            <p:sp>
              <p:nvSpPr>
                <p:cNvPr id="83" name="Rectangle 82"/>
                <p:cNvSpPr/>
                <p:nvPr/>
              </p:nvSpPr>
              <p:spPr bwMode="auto">
                <a:xfrm>
                  <a:off x="2991378" y="2694759"/>
                  <a:ext cx="468998" cy="82396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2979708" y="2872568"/>
                  <a:ext cx="492339" cy="4053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82" name="Isosceles Triangle 81"/>
              <p:cNvSpPr/>
              <p:nvPr/>
            </p:nvSpPr>
            <p:spPr bwMode="auto">
              <a:xfrm rot="19800000">
                <a:off x="155044" y="1973506"/>
                <a:ext cx="89552" cy="77200"/>
              </a:xfrm>
              <a:prstGeom prst="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48" name="Straight Arrow Connector 47"/>
            <p:cNvCxnSpPr>
              <a:stCxn id="83" idx="2"/>
              <a:endCxn id="49" idx="0"/>
            </p:cNvCxnSpPr>
            <p:nvPr/>
          </p:nvCxnSpPr>
          <p:spPr bwMode="auto">
            <a:xfrm flipH="1">
              <a:off x="2006819" y="2518584"/>
              <a:ext cx="340" cy="180451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Oval 48"/>
            <p:cNvSpPr/>
            <p:nvPr/>
          </p:nvSpPr>
          <p:spPr bwMode="auto">
            <a:xfrm>
              <a:off x="1970583" y="2699035"/>
              <a:ext cx="72472" cy="72472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50" name="Elbow Connector 49"/>
            <p:cNvCxnSpPr>
              <a:stCxn id="49" idx="6"/>
              <a:endCxn id="88" idx="1"/>
            </p:cNvCxnSpPr>
            <p:nvPr/>
          </p:nvCxnSpPr>
          <p:spPr bwMode="auto">
            <a:xfrm flipV="1">
              <a:off x="2043055" y="2036441"/>
              <a:ext cx="817393" cy="698830"/>
            </a:xfrm>
            <a:prstGeom prst="bentConnector3">
              <a:avLst>
                <a:gd name="adj1" fmla="val 65848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stCxn id="49" idx="4"/>
              <a:endCxn id="133" idx="0"/>
            </p:cNvCxnSpPr>
            <p:nvPr/>
          </p:nvCxnSpPr>
          <p:spPr bwMode="auto">
            <a:xfrm flipH="1">
              <a:off x="1990617" y="2771507"/>
              <a:ext cx="16202" cy="223118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2376196" y="1472029"/>
              <a:ext cx="276037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latin typeface="+mj-lt"/>
                </a:rPr>
                <a:t>4</a:t>
              </a:r>
            </a:p>
          </p:txBody>
        </p:sp>
        <p:cxnSp>
          <p:nvCxnSpPr>
            <p:cNvPr id="53" name="Straight Arrow Connector 52"/>
            <p:cNvCxnSpPr>
              <a:cxnSpLocks/>
            </p:cNvCxnSpPr>
            <p:nvPr/>
          </p:nvCxnSpPr>
          <p:spPr bwMode="auto">
            <a:xfrm>
              <a:off x="2611439" y="1619354"/>
              <a:ext cx="240146" cy="4724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cxnSp>
        <p:nvCxnSpPr>
          <p:cNvPr id="60" name="Elbow Connector 59"/>
          <p:cNvCxnSpPr>
            <a:stCxn id="77" idx="0"/>
            <a:endCxn id="83" idx="0"/>
          </p:cNvCxnSpPr>
          <p:nvPr/>
        </p:nvCxnSpPr>
        <p:spPr bwMode="auto">
          <a:xfrm flipH="1" flipV="1">
            <a:off x="2007158" y="1892964"/>
            <a:ext cx="6210291" cy="208905"/>
          </a:xfrm>
          <a:prstGeom prst="bentConnector4">
            <a:avLst>
              <a:gd name="adj1" fmla="val -2268"/>
              <a:gd name="adj2" fmla="val 34074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C8AB7A-4A0B-4FB6-B033-782668CB6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4"/>
            <a:ext cx="977900" cy="365125"/>
          </a:xfrm>
        </p:spPr>
        <p:txBody>
          <a:bodyPr/>
          <a:lstStyle/>
          <a:p>
            <a:r>
              <a:rPr lang="en-US"/>
              <a:t>01.11.2020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AEADF-2078-4526-ABD0-5C805E9D1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12</a:t>
            </a:fld>
            <a:endParaRPr lang="ru-RU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1869993A-E26B-4A80-888F-FBA7CC9EC4A3}"/>
              </a:ext>
            </a:extLst>
          </p:cNvPr>
          <p:cNvSpPr txBox="1"/>
          <p:nvPr/>
        </p:nvSpPr>
        <p:spPr>
          <a:xfrm>
            <a:off x="5376749" y="5457251"/>
            <a:ext cx="6062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ImmSel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196" name="Elbow Connector 108">
            <a:extLst>
              <a:ext uri="{FF2B5EF4-FFF2-40B4-BE49-F238E27FC236}">
                <a16:creationId xmlns:a16="http://schemas.microsoft.com/office/drawing/2014/main" id="{9295896C-E872-4BD8-AA5B-413D81B43736}"/>
              </a:ext>
            </a:extLst>
          </p:cNvPr>
          <p:cNvCxnSpPr/>
          <p:nvPr/>
        </p:nvCxnSpPr>
        <p:spPr bwMode="auto">
          <a:xfrm rot="16200000" flipH="1">
            <a:off x="3479708" y="3070704"/>
            <a:ext cx="976128" cy="1328259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415E3B01-9219-4814-A9BE-4A86F526BBD7}"/>
              </a:ext>
            </a:extLst>
          </p:cNvPr>
          <p:cNvSpPr txBox="1"/>
          <p:nvPr/>
        </p:nvSpPr>
        <p:spPr>
          <a:xfrm>
            <a:off x="3283821" y="3934599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[11-7]</a:t>
            </a:r>
          </a:p>
        </p:txBody>
      </p:sp>
      <p:sp>
        <p:nvSpPr>
          <p:cNvPr id="198" name="Rounded Rectangle 23">
            <a:extLst>
              <a:ext uri="{FF2B5EF4-FFF2-40B4-BE49-F238E27FC236}">
                <a16:creationId xmlns:a16="http://schemas.microsoft.com/office/drawing/2014/main" id="{0D44D3D2-6278-4516-A784-849893D1D152}"/>
              </a:ext>
            </a:extLst>
          </p:cNvPr>
          <p:cNvSpPr/>
          <p:nvPr/>
        </p:nvSpPr>
        <p:spPr bwMode="auto">
          <a:xfrm>
            <a:off x="4959075" y="5078121"/>
            <a:ext cx="953678" cy="43088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>
                <a:latin typeface="+mj-lt"/>
                <a:cs typeface="Arial" pitchFamily="34" charset="0"/>
              </a:rPr>
              <a:t>Sign extend</a:t>
            </a:r>
          </a:p>
        </p:txBody>
      </p:sp>
      <p:cxnSp>
        <p:nvCxnSpPr>
          <p:cNvPr id="199" name="Elbow Connector 24">
            <a:extLst>
              <a:ext uri="{FF2B5EF4-FFF2-40B4-BE49-F238E27FC236}">
                <a16:creationId xmlns:a16="http://schemas.microsoft.com/office/drawing/2014/main" id="{0CB62B05-51EA-4B4F-B287-5EA71F27084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113267" y="3581966"/>
            <a:ext cx="2037270" cy="1655432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2F329AC1-D5D4-4EE8-8833-B9E2DE2EFF90}"/>
              </a:ext>
            </a:extLst>
          </p:cNvPr>
          <p:cNvSpPr txBox="1"/>
          <p:nvPr/>
        </p:nvSpPr>
        <p:spPr>
          <a:xfrm>
            <a:off x="3295489" y="5184130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[31-20]</a:t>
            </a: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0F6E7923-4D59-4EDE-8E18-B2B843416B66}"/>
              </a:ext>
            </a:extLst>
          </p:cNvPr>
          <p:cNvSpPr/>
          <p:nvPr/>
        </p:nvSpPr>
        <p:spPr bwMode="auto">
          <a:xfrm>
            <a:off x="4088040" y="4199611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03" name="Elbow Connector 24">
            <a:extLst>
              <a:ext uri="{FF2B5EF4-FFF2-40B4-BE49-F238E27FC236}">
                <a16:creationId xmlns:a16="http://schemas.microsoft.com/office/drawing/2014/main" id="{92F47B21-32AA-467C-9304-717C166D434A}"/>
              </a:ext>
            </a:extLst>
          </p:cNvPr>
          <p:cNvCxnSpPr>
            <a:cxnSpLocks/>
            <a:stCxn id="202" idx="4"/>
          </p:cNvCxnSpPr>
          <p:nvPr/>
        </p:nvCxnSpPr>
        <p:spPr bwMode="auto">
          <a:xfrm rot="16200000" flipH="1">
            <a:off x="4083123" y="4313235"/>
            <a:ext cx="919222" cy="836917"/>
          </a:xfrm>
          <a:prstGeom prst="bentConnector3">
            <a:avLst>
              <a:gd name="adj1" fmla="val 100429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35D51EE2-2543-45D7-A729-29C44BC4F5B7}"/>
              </a:ext>
            </a:extLst>
          </p:cNvPr>
          <p:cNvCxnSpPr>
            <a:cxnSpLocks/>
            <a:stCxn id="198" idx="2"/>
          </p:cNvCxnSpPr>
          <p:nvPr/>
        </p:nvCxnSpPr>
        <p:spPr bwMode="auto">
          <a:xfrm>
            <a:off x="5435914" y="5509008"/>
            <a:ext cx="0" cy="162098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4" name="Group 43"/>
          <p:cNvGrpSpPr/>
          <p:nvPr/>
        </p:nvGrpSpPr>
        <p:grpSpPr>
          <a:xfrm>
            <a:off x="7380994" y="1933803"/>
            <a:ext cx="401408" cy="928895"/>
            <a:chOff x="6728204" y="3294452"/>
            <a:chExt cx="727535" cy="1683584"/>
          </a:xfrm>
        </p:grpSpPr>
        <p:sp>
          <p:nvSpPr>
            <p:cNvPr id="89" name="Freeform 127"/>
            <p:cNvSpPr>
              <a:spLocks/>
            </p:cNvSpPr>
            <p:nvPr/>
          </p:nvSpPr>
          <p:spPr bwMode="auto">
            <a:xfrm>
              <a:off x="6728204" y="3538239"/>
              <a:ext cx="727535" cy="1439797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937933" y="4132973"/>
              <a:ext cx="496610" cy="306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latin typeface="+mj-lt"/>
                </a:rPr>
                <a:t>Add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728724" y="3294452"/>
              <a:ext cx="155483" cy="306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728724" y="4152245"/>
              <a:ext cx="155483" cy="306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</p:grpSp>
      <p:cxnSp>
        <p:nvCxnSpPr>
          <p:cNvPr id="56" name="Straight Arrow Connector 55"/>
          <p:cNvCxnSpPr>
            <a:cxnSpLocks/>
          </p:cNvCxnSpPr>
          <p:nvPr/>
        </p:nvCxnSpPr>
        <p:spPr bwMode="auto">
          <a:xfrm flipV="1">
            <a:off x="7771953" y="2388070"/>
            <a:ext cx="259088" cy="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717D59D9-6F05-48CF-A827-A722C2F62564}"/>
              </a:ext>
            </a:extLst>
          </p:cNvPr>
          <p:cNvCxnSpPr>
            <a:cxnSpLocks/>
          </p:cNvCxnSpPr>
          <p:nvPr/>
        </p:nvCxnSpPr>
        <p:spPr bwMode="auto">
          <a:xfrm>
            <a:off x="2604068" y="2285301"/>
            <a:ext cx="4774986" cy="670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18" name="Oval 217">
            <a:extLst>
              <a:ext uri="{FF2B5EF4-FFF2-40B4-BE49-F238E27FC236}">
                <a16:creationId xmlns:a16="http://schemas.microsoft.com/office/drawing/2014/main" id="{C73EF9E9-30F6-46FB-BDCA-56160AB3E5DE}"/>
              </a:ext>
            </a:extLst>
          </p:cNvPr>
          <p:cNvSpPr/>
          <p:nvPr/>
        </p:nvSpPr>
        <p:spPr bwMode="auto">
          <a:xfrm>
            <a:off x="2542209" y="22539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7C1B2-A660-4E4C-AFF1-A16C9AD0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2304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Unit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3501"/>
            <a:ext cx="10515600" cy="4620832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The control unit is responsible for setting all the control signals so that each instruction is executed properly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The control unit needs different bits of an instruction</a:t>
            </a:r>
          </a:p>
          <a:p>
            <a:pPr marL="688975" lvl="1" indent="-342900">
              <a:spcBef>
                <a:spcPts val="600"/>
              </a:spcBef>
            </a:pPr>
            <a:r>
              <a:rPr lang="en-US" sz="1800" dirty="0"/>
              <a:t>7 (5 without reserved “11”) bits make up the instruction </a:t>
            </a:r>
            <a:r>
              <a:rPr lang="en-US" sz="1800" dirty="0">
                <a:solidFill>
                  <a:schemeClr val="accent1"/>
                </a:solidFill>
              </a:rPr>
              <a:t>opcode</a:t>
            </a:r>
          </a:p>
          <a:p>
            <a:pPr marL="688975" lvl="1" indent="-342900">
              <a:spcBef>
                <a:spcPts val="600"/>
              </a:spcBef>
            </a:pPr>
            <a:r>
              <a:rPr lang="en-US" sz="1800" dirty="0"/>
              <a:t>3 + 7 (for some types) bits come from the instruction </a:t>
            </a:r>
            <a:r>
              <a:rPr lang="en-US" sz="1800" dirty="0">
                <a:solidFill>
                  <a:schemeClr val="accent1"/>
                </a:solidFill>
              </a:rPr>
              <a:t>func3 </a:t>
            </a:r>
            <a:r>
              <a:rPr lang="en-US" sz="1800" dirty="0"/>
              <a:t>and </a:t>
            </a:r>
            <a:r>
              <a:rPr lang="en-US" sz="1800" dirty="0">
                <a:solidFill>
                  <a:schemeClr val="accent1"/>
                </a:solidFill>
              </a:rPr>
              <a:t>func7 </a:t>
            </a:r>
            <a:r>
              <a:rPr lang="en-US" sz="1800" dirty="0"/>
              <a:t>fields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It also needs the Conditional Code (“zero”) output of the ALU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The control unit generates 7 of output, corresponding to the signals mentioned on the data path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734A9-AB26-4D92-8F06-14770423F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36F227-8553-48B0-926B-43E82821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13</a:t>
            </a:fld>
            <a:endParaRPr lang="ru-RU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6CF0FFF-7FC4-4263-A00D-6E129DE8B6CF}"/>
              </a:ext>
            </a:extLst>
          </p:cNvPr>
          <p:cNvGrpSpPr/>
          <p:nvPr/>
        </p:nvGrpSpPr>
        <p:grpSpPr>
          <a:xfrm>
            <a:off x="3778256" y="4161648"/>
            <a:ext cx="4764078" cy="2008766"/>
            <a:chOff x="3778256" y="4161648"/>
            <a:chExt cx="4764078" cy="2008766"/>
          </a:xfrm>
        </p:grpSpPr>
        <p:grpSp>
          <p:nvGrpSpPr>
            <p:cNvPr id="6" name="Group 5"/>
            <p:cNvGrpSpPr/>
            <p:nvPr/>
          </p:nvGrpSpPr>
          <p:grpSpPr>
            <a:xfrm>
              <a:off x="3778256" y="4246222"/>
              <a:ext cx="1622694" cy="1386326"/>
              <a:chOff x="1738845" y="3229513"/>
              <a:chExt cx="1622694" cy="1386326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738845" y="3229513"/>
                <a:ext cx="1447262" cy="1386326"/>
                <a:chOff x="3124738" y="3598050"/>
                <a:chExt cx="1447262" cy="1386326"/>
              </a:xfrm>
            </p:grpSpPr>
            <p:sp>
              <p:nvSpPr>
                <p:cNvPr id="9" name="Rectangle 8"/>
                <p:cNvSpPr/>
                <p:nvPr/>
              </p:nvSpPr>
              <p:spPr bwMode="auto">
                <a:xfrm>
                  <a:off x="3126744" y="3598050"/>
                  <a:ext cx="1445256" cy="1386326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124738" y="3598050"/>
                  <a:ext cx="623889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>
                      <a:latin typeface="+mj-lt"/>
                    </a:rPr>
                    <a:t>Read</a:t>
                  </a:r>
                </a:p>
                <a:p>
                  <a:r>
                    <a:rPr lang="en-US" sz="1100" dirty="0">
                      <a:latin typeface="+mj-lt"/>
                    </a:rPr>
                    <a:t>address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3673849" y="3601253"/>
                  <a:ext cx="898151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100" dirty="0">
                      <a:latin typeface="+mj-lt"/>
                    </a:rPr>
                    <a:t>Instruction [31-0]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3448012" y="4147773"/>
                  <a:ext cx="80271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Memory</a:t>
                  </a:r>
                </a:p>
              </p:txBody>
            </p:sp>
          </p:grpSp>
          <p:cxnSp>
            <p:nvCxnSpPr>
              <p:cNvPr id="8" name="Straight Arrow Connector 7"/>
              <p:cNvCxnSpPr>
                <a:stCxn id="11" idx="3"/>
              </p:cNvCxnSpPr>
              <p:nvPr/>
            </p:nvCxnSpPr>
            <p:spPr bwMode="auto">
              <a:xfrm>
                <a:off x="3186107" y="3448160"/>
                <a:ext cx="175432" cy="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</p:grpSp>
        <p:sp>
          <p:nvSpPr>
            <p:cNvPr id="13" name="Oval 12"/>
            <p:cNvSpPr/>
            <p:nvPr/>
          </p:nvSpPr>
          <p:spPr bwMode="auto">
            <a:xfrm>
              <a:off x="5366992" y="4435419"/>
              <a:ext cx="72472" cy="72472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778256" y="4246222"/>
              <a:ext cx="1622694" cy="1386326"/>
              <a:chOff x="1738845" y="3229513"/>
              <a:chExt cx="1622694" cy="1386326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1738845" y="3229513"/>
                <a:ext cx="1447262" cy="1386326"/>
                <a:chOff x="3124738" y="3598050"/>
                <a:chExt cx="1447262" cy="1386326"/>
              </a:xfrm>
            </p:grpSpPr>
            <p:sp>
              <p:nvSpPr>
                <p:cNvPr id="17" name="Rectangle 16"/>
                <p:cNvSpPr/>
                <p:nvPr/>
              </p:nvSpPr>
              <p:spPr bwMode="auto">
                <a:xfrm>
                  <a:off x="3126744" y="3598050"/>
                  <a:ext cx="1445256" cy="1386326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3124738" y="3598050"/>
                  <a:ext cx="623889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>
                      <a:latin typeface="+mj-lt"/>
                    </a:rPr>
                    <a:t>Read</a:t>
                  </a:r>
                </a:p>
                <a:p>
                  <a:r>
                    <a:rPr lang="en-US" sz="1100" dirty="0">
                      <a:latin typeface="+mj-lt"/>
                    </a:rPr>
                    <a:t>address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3673849" y="3601253"/>
                  <a:ext cx="898151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100" dirty="0">
                      <a:latin typeface="+mj-lt"/>
                    </a:rPr>
                    <a:t>Instruction [31-0]</a:t>
                  </a: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3448012" y="4147773"/>
                  <a:ext cx="80271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Memory</a:t>
                  </a:r>
                </a:p>
              </p:txBody>
            </p:sp>
          </p:grpSp>
          <p:cxnSp>
            <p:nvCxnSpPr>
              <p:cNvPr id="16" name="Straight Arrow Connector 15"/>
              <p:cNvCxnSpPr>
                <a:stCxn id="19" idx="3"/>
              </p:cNvCxnSpPr>
              <p:nvPr/>
            </p:nvCxnSpPr>
            <p:spPr bwMode="auto">
              <a:xfrm>
                <a:off x="3186107" y="3448160"/>
                <a:ext cx="175432" cy="0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</p:cxnSp>
        </p:grpSp>
        <p:sp>
          <p:nvSpPr>
            <p:cNvPr id="21" name="Oval 20"/>
            <p:cNvSpPr/>
            <p:nvPr/>
          </p:nvSpPr>
          <p:spPr bwMode="auto">
            <a:xfrm>
              <a:off x="5366992" y="4435419"/>
              <a:ext cx="72472" cy="72472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84406" y="4161648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84406" y="5035227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4406" y="4452841"/>
              <a:ext cx="5886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ALUSrc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84406" y="5617613"/>
              <a:ext cx="811441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MemWrite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684406" y="5326420"/>
              <a:ext cx="5052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PCSrc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684406" y="4744034"/>
              <a:ext cx="6062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ImmSel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684406" y="5908804"/>
              <a:ext cx="857928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MemToReg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 bwMode="auto">
            <a:xfrm flipH="1">
              <a:off x="7211160" y="4292453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>
              <a:stCxn id="25" idx="1"/>
            </p:cNvCxnSpPr>
            <p:nvPr/>
          </p:nvCxnSpPr>
          <p:spPr bwMode="auto">
            <a:xfrm flipH="1" flipV="1">
              <a:off x="7211160" y="4583496"/>
              <a:ext cx="473246" cy="15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/>
            <p:cNvCxnSpPr>
              <a:stCxn id="28" idx="1"/>
            </p:cNvCxnSpPr>
            <p:nvPr/>
          </p:nvCxnSpPr>
          <p:spPr bwMode="auto">
            <a:xfrm flipH="1">
              <a:off x="7211160" y="4874839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stCxn id="24" idx="1"/>
            </p:cNvCxnSpPr>
            <p:nvPr/>
          </p:nvCxnSpPr>
          <p:spPr bwMode="auto">
            <a:xfrm flipH="1">
              <a:off x="7211160" y="5166032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>
              <a:stCxn id="27" idx="1"/>
            </p:cNvCxnSpPr>
            <p:nvPr/>
          </p:nvCxnSpPr>
          <p:spPr bwMode="auto">
            <a:xfrm flipH="1">
              <a:off x="7211160" y="5457225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>
              <a:stCxn id="26" idx="1"/>
            </p:cNvCxnSpPr>
            <p:nvPr/>
          </p:nvCxnSpPr>
          <p:spPr bwMode="auto">
            <a:xfrm flipH="1">
              <a:off x="7211160" y="5748418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>
              <a:stCxn id="29" idx="1"/>
            </p:cNvCxnSpPr>
            <p:nvPr/>
          </p:nvCxnSpPr>
          <p:spPr bwMode="auto">
            <a:xfrm flipH="1">
              <a:off x="7211160" y="6039609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Oval 21"/>
            <p:cNvSpPr/>
            <p:nvPr/>
          </p:nvSpPr>
          <p:spPr bwMode="auto">
            <a:xfrm>
              <a:off x="6445121" y="4180512"/>
              <a:ext cx="1046480" cy="197104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600" dirty="0">
                  <a:latin typeface="+mj-lt"/>
                  <a:cs typeface="Arial" pitchFamily="34" charset="0"/>
                </a:rPr>
                <a:t>Control</a:t>
              </a:r>
            </a:p>
          </p:txBody>
        </p:sp>
        <p:cxnSp>
          <p:nvCxnSpPr>
            <p:cNvPr id="57" name="Elbow Connector 56"/>
            <p:cNvCxnSpPr>
              <a:stCxn id="13" idx="4"/>
              <a:endCxn id="22" idx="2"/>
            </p:cNvCxnSpPr>
            <p:nvPr/>
          </p:nvCxnSpPr>
          <p:spPr bwMode="auto">
            <a:xfrm rot="16200000" flipH="1">
              <a:off x="5595104" y="4316014"/>
              <a:ext cx="658141" cy="1041893"/>
            </a:xfrm>
            <a:prstGeom prst="bentConnector2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59" name="Straight Arrow Connector 58"/>
            <p:cNvCxnSpPr>
              <a:stCxn id="21" idx="6"/>
              <a:endCxn id="22" idx="1"/>
            </p:cNvCxnSpPr>
            <p:nvPr/>
          </p:nvCxnSpPr>
          <p:spPr bwMode="auto">
            <a:xfrm flipV="1">
              <a:off x="5439464" y="4469164"/>
              <a:ext cx="1158910" cy="2491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62" name="TextBox 61"/>
            <p:cNvSpPr txBox="1"/>
            <p:nvPr/>
          </p:nvSpPr>
          <p:spPr>
            <a:xfrm>
              <a:off x="5423678" y="4195784"/>
              <a:ext cx="5533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I [6-0]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403228" y="4885410"/>
              <a:ext cx="7104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I [31-25]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23678" y="5727286"/>
              <a:ext cx="8250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latin typeface="+mj-lt"/>
                </a:rPr>
                <a:t>CondCode</a:t>
              </a:r>
              <a:endParaRPr lang="en-US" sz="1200" dirty="0">
                <a:latin typeface="+mj-lt"/>
              </a:endParaRPr>
            </a:p>
          </p:txBody>
        </p:sp>
        <p:cxnSp>
          <p:nvCxnSpPr>
            <p:cNvPr id="72" name="Straight Arrow Connector 71"/>
            <p:cNvCxnSpPr>
              <a:stCxn id="64" idx="3"/>
              <a:endCxn id="22" idx="3"/>
            </p:cNvCxnSpPr>
            <p:nvPr/>
          </p:nvCxnSpPr>
          <p:spPr bwMode="auto">
            <a:xfrm flipV="1">
              <a:off x="6248712" y="5862900"/>
              <a:ext cx="349662" cy="2886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F55D7C35-E18F-4BAB-9BAA-AFD3C50177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18323" y="4784830"/>
              <a:ext cx="1071080" cy="1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B615788-50D4-40DB-9311-9B3013E046AD}"/>
                </a:ext>
              </a:extLst>
            </p:cNvPr>
            <p:cNvSpPr/>
            <p:nvPr/>
          </p:nvSpPr>
          <p:spPr bwMode="auto">
            <a:xfrm>
              <a:off x="5355553" y="4762180"/>
              <a:ext cx="72472" cy="72472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28DA248-32A9-4BF2-B754-38CC5C33C756}"/>
                </a:ext>
              </a:extLst>
            </p:cNvPr>
            <p:cNvSpPr txBox="1"/>
            <p:nvPr/>
          </p:nvSpPr>
          <p:spPr>
            <a:xfrm>
              <a:off x="5436597" y="4537874"/>
              <a:ext cx="7104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I [14-12]</a:t>
              </a:r>
            </a:p>
          </p:txBody>
        </p:sp>
      </p:grpSp>
      <p:sp>
        <p:nvSpPr>
          <p:cNvPr id="30" name="Footer Placeholder 29">
            <a:extLst>
              <a:ext uri="{FF2B5EF4-FFF2-40B4-BE49-F238E27FC236}">
                <a16:creationId xmlns:a16="http://schemas.microsoft.com/office/drawing/2014/main" id="{9903F545-1FE5-4FEA-B13F-5E87DE4F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947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Control signal table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4640146"/>
            <a:ext cx="10515600" cy="1554349"/>
          </a:xfrm>
          <a:noFill/>
        </p:spPr>
        <p:txBody>
          <a:bodyPr>
            <a:normAutofit/>
          </a:bodyPr>
          <a:lstStyle/>
          <a:p>
            <a:pPr marL="285750" indent="-285750">
              <a:spcBef>
                <a:spcPts val="120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accent1"/>
                </a:solidFill>
              </a:rPr>
              <a:t>sw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/>
              <a:t>and </a:t>
            </a:r>
            <a:r>
              <a:rPr lang="en-US" sz="2000" dirty="0" err="1">
                <a:solidFill>
                  <a:schemeClr val="accent1"/>
                </a:solidFill>
              </a:rPr>
              <a:t>beq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/>
              <a:t>are the only instructions that do not write any registers</a:t>
            </a:r>
          </a:p>
          <a:p>
            <a:pPr marL="285750" indent="-28575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b="1" dirty="0" err="1"/>
              <a:t>ALUOp</a:t>
            </a:r>
            <a:r>
              <a:rPr lang="en-US" sz="2000" dirty="0"/>
              <a:t> depends on the instructions’ </a:t>
            </a:r>
            <a:r>
              <a:rPr lang="en-US" sz="2000" dirty="0" err="1"/>
              <a:t>func</a:t>
            </a:r>
            <a:r>
              <a:rPr lang="en-US" sz="2000" dirty="0"/>
              <a:t> field</a:t>
            </a:r>
          </a:p>
          <a:p>
            <a:pPr marL="285750" indent="-28575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The </a:t>
            </a:r>
            <a:r>
              <a:rPr lang="en-US" sz="2000" b="1" dirty="0" err="1"/>
              <a:t>PCSrc</a:t>
            </a:r>
            <a:r>
              <a:rPr lang="en-US" sz="2000" dirty="0"/>
              <a:t> control signal shows if instruction is </a:t>
            </a:r>
            <a:r>
              <a:rPr lang="en-US" sz="2000" b="1" dirty="0">
                <a:solidFill>
                  <a:schemeClr val="accent1"/>
                </a:solidFill>
              </a:rPr>
              <a:t>taken </a:t>
            </a:r>
            <a:r>
              <a:rPr lang="en-US" sz="2000" dirty="0">
                <a:solidFill>
                  <a:schemeClr val="accent1"/>
                </a:solidFill>
              </a:rPr>
              <a:t>branch</a:t>
            </a:r>
            <a:endParaRPr lang="en-US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319992"/>
              </p:ext>
            </p:extLst>
          </p:nvPr>
        </p:nvGraphicFramePr>
        <p:xfrm>
          <a:off x="1942241" y="1690688"/>
          <a:ext cx="8728554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8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2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17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57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2168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ImmSel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RegWrite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ALUSrc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ALUOp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MemWrite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MemToReg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PCSrc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168">
                <a:tc>
                  <a:txBody>
                    <a:bodyPr/>
                    <a:lstStyle/>
                    <a:p>
                      <a:r>
                        <a:rPr lang="en-US" sz="1600" dirty="0"/>
                        <a:t>add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x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Yes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Reg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0010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No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ALU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PC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168">
                <a:tc>
                  <a:txBody>
                    <a:bodyPr/>
                    <a:lstStyle/>
                    <a:p>
                      <a:r>
                        <a:rPr lang="en-US" sz="1600" dirty="0"/>
                        <a:t>sub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x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Yes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Reg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0110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No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ALU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PC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168">
                <a:tc>
                  <a:txBody>
                    <a:bodyPr/>
                    <a:lstStyle/>
                    <a:p>
                      <a:r>
                        <a:rPr lang="en-US" sz="1600" dirty="0" err="1"/>
                        <a:t>addi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i12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Yes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Lucida Console" panose="020B0609040504020204" pitchFamily="49" charset="0"/>
                        </a:rPr>
                        <a:t>Imm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0010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No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ALU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PC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168">
                <a:tc>
                  <a:txBody>
                    <a:bodyPr/>
                    <a:lstStyle/>
                    <a:p>
                      <a:r>
                        <a:rPr lang="en-US" sz="1600" dirty="0" err="1"/>
                        <a:t>lw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i12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Yes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Lucida Console" panose="020B0609040504020204" pitchFamily="49" charset="0"/>
                        </a:rPr>
                        <a:t>Imm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0010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No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Mem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PC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168">
                <a:tc>
                  <a:txBody>
                    <a:bodyPr/>
                    <a:lstStyle/>
                    <a:p>
                      <a:r>
                        <a:rPr lang="en-US" sz="1600" dirty="0" err="1"/>
                        <a:t>sw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s12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No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Lucida Console" panose="020B0609040504020204" pitchFamily="49" charset="0"/>
                        </a:rPr>
                        <a:t>Imm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0010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Yes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x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PC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168">
                <a:tc>
                  <a:txBody>
                    <a:bodyPr/>
                    <a:lstStyle/>
                    <a:p>
                      <a:r>
                        <a:rPr lang="en-US" sz="1600" dirty="0" err="1"/>
                        <a:t>beq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sb12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No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x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0110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no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x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Lucida Console" panose="020B0609040504020204" pitchFamily="49" charset="0"/>
                        </a:rPr>
                        <a:t>Br / PC</a:t>
                      </a:r>
                      <a:endParaRPr lang="ru-RU" sz="1400" dirty="0">
                        <a:latin typeface="Lucida Console" panose="020B0609040504020204" pitchFamily="49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76A6A-2EF1-4E30-B5E5-CDF9D285E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D0412-36D6-4BD8-9CC4-AC04C5142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14</a:t>
            </a:fld>
            <a:endParaRPr lang="ru-R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38C2BC8-1990-41F2-9906-8A436981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568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A </a:t>
            </a:r>
            <a:r>
              <a:rPr lang="en-US" sz="2400" dirty="0" err="1">
                <a:solidFill>
                  <a:schemeClr val="accent1"/>
                </a:solidFill>
              </a:rPr>
              <a:t>datapath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contains all the functional units and connections necessary to implement an instruction set architecture</a:t>
            </a:r>
          </a:p>
          <a:p>
            <a:pPr marL="631825" lvl="1" indent="-285750"/>
            <a:r>
              <a:rPr lang="en-US" sz="1800" dirty="0"/>
              <a:t>For our </a:t>
            </a:r>
            <a:r>
              <a:rPr lang="en-US" sz="1800" dirty="0">
                <a:solidFill>
                  <a:schemeClr val="accent1"/>
                </a:solidFill>
              </a:rPr>
              <a:t>single-cycle implementation</a:t>
            </a:r>
            <a:r>
              <a:rPr lang="en-US" sz="1800" dirty="0"/>
              <a:t>, we use two-ported memory, register file, an ALU, some extra adders, and lots of multiplexers.</a:t>
            </a:r>
          </a:p>
          <a:p>
            <a:pPr marL="631825" lvl="1" indent="-285750"/>
            <a:r>
              <a:rPr lang="en-US" sz="1800" dirty="0"/>
              <a:t>RISC-V RV32I is a 32-bit machine, so most of the buses are 32-bits wide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The </a:t>
            </a:r>
            <a:r>
              <a:rPr lang="en-US" sz="2400" dirty="0">
                <a:solidFill>
                  <a:schemeClr val="accent1"/>
                </a:solidFill>
              </a:rPr>
              <a:t>control unit </a:t>
            </a:r>
            <a:r>
              <a:rPr lang="en-US" sz="2400" dirty="0"/>
              <a:t>tells the </a:t>
            </a:r>
            <a:r>
              <a:rPr lang="en-US" sz="2400" dirty="0" err="1"/>
              <a:t>datapath</a:t>
            </a:r>
            <a:r>
              <a:rPr lang="en-US" sz="2400" dirty="0"/>
              <a:t> what to do, based on the instruction that’s currently being executed</a:t>
            </a:r>
          </a:p>
          <a:p>
            <a:pPr marL="631825" lvl="1" indent="-285750"/>
            <a:r>
              <a:rPr lang="en-US" sz="1800" dirty="0"/>
              <a:t>The discussed processor has seven control signals that regulate the </a:t>
            </a:r>
            <a:r>
              <a:rPr lang="en-US" sz="1800" dirty="0" err="1"/>
              <a:t>datapath</a:t>
            </a:r>
            <a:endParaRPr lang="en-US" sz="1800" dirty="0"/>
          </a:p>
          <a:p>
            <a:pPr marL="631825" lvl="1" indent="-285750"/>
            <a:r>
              <a:rPr lang="en-US" sz="1800" dirty="0"/>
              <a:t>The control signals can be generated by a combinational circuit with the instruction’s </a:t>
            </a:r>
            <a:r>
              <a:rPr lang="en-US" sz="1800" dirty="0" err="1"/>
              <a:t>opcode</a:t>
            </a:r>
            <a:r>
              <a:rPr lang="en-US" sz="1800" dirty="0"/>
              <a:t> and </a:t>
            </a:r>
            <a:r>
              <a:rPr lang="en-US" sz="1800" dirty="0" err="1"/>
              <a:t>func</a:t>
            </a:r>
            <a:r>
              <a:rPr lang="en-US" sz="1800" dirty="0"/>
              <a:t> fields as the input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3E776-3204-4E74-9180-901412D31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B2DA6-2E38-4F43-8E2A-9C86A5068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2690EB-32F7-4F77-B377-B73C453E5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120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>
                <a:solidFill>
                  <a:srgbClr val="FFFFFF"/>
                </a:solidFill>
              </a:rPr>
              <a:pPr>
                <a:defRPr/>
              </a:pPr>
              <a:t>16</a:t>
            </a:fld>
            <a:endParaRPr lang="en-US" altLang="ja-JP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04568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1" name="Elbow Connector 28">
            <a:extLst>
              <a:ext uri="{FF2B5EF4-FFF2-40B4-BE49-F238E27FC236}">
                <a16:creationId xmlns:a16="http://schemas.microsoft.com/office/drawing/2014/main" id="{B8C88D8E-6FEB-4F74-9027-EBCAA627B068}"/>
              </a:ext>
            </a:extLst>
          </p:cNvPr>
          <p:cNvCxnSpPr>
            <a:cxnSpLocks/>
            <a:stCxn id="198" idx="3"/>
          </p:cNvCxnSpPr>
          <p:nvPr/>
        </p:nvCxnSpPr>
        <p:spPr bwMode="auto">
          <a:xfrm flipV="1">
            <a:off x="5912753" y="4265410"/>
            <a:ext cx="726079" cy="102815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8694"/>
          </a:xfrm>
        </p:spPr>
        <p:txBody>
          <a:bodyPr>
            <a:normAutofit fontScale="90000"/>
          </a:bodyPr>
          <a:lstStyle/>
          <a:p>
            <a:r>
              <a:rPr lang="en-US" dirty="0"/>
              <a:t>RISC-V Single-Cycle Data Path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678671" y="2994625"/>
            <a:ext cx="1622694" cy="1386326"/>
            <a:chOff x="1738845" y="3229513"/>
            <a:chExt cx="1622694" cy="1386326"/>
          </a:xfrm>
        </p:grpSpPr>
        <p:grpSp>
          <p:nvGrpSpPr>
            <p:cNvPr id="130" name="Group 129"/>
            <p:cNvGrpSpPr/>
            <p:nvPr/>
          </p:nvGrpSpPr>
          <p:grpSpPr>
            <a:xfrm>
              <a:off x="1738845" y="3229513"/>
              <a:ext cx="1447262" cy="1386326"/>
              <a:chOff x="3124738" y="3598050"/>
              <a:chExt cx="1447262" cy="1386326"/>
            </a:xfrm>
          </p:grpSpPr>
          <p:sp>
            <p:nvSpPr>
              <p:cNvPr id="132" name="Rectangle 131"/>
              <p:cNvSpPr/>
              <p:nvPr/>
            </p:nvSpPr>
            <p:spPr bwMode="auto">
              <a:xfrm>
                <a:off x="3126744" y="3598050"/>
                <a:ext cx="1445256" cy="1386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3124738" y="3598050"/>
                <a:ext cx="62388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+mj-lt"/>
                  </a:rPr>
                  <a:t>Read</a:t>
                </a:r>
              </a:p>
              <a:p>
                <a:r>
                  <a:rPr lang="en-US" sz="1100" dirty="0">
                    <a:latin typeface="+mj-lt"/>
                  </a:rPr>
                  <a:t>address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3673849" y="3601253"/>
                <a:ext cx="8981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+mj-lt"/>
                  </a:rPr>
                  <a:t>Instruction [31-0]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448012" y="4147773"/>
                <a:ext cx="8027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+mj-lt"/>
                  </a:rPr>
                  <a:t>Memory</a:t>
                </a:r>
              </a:p>
            </p:txBody>
          </p:sp>
        </p:grpSp>
        <p:cxnSp>
          <p:nvCxnSpPr>
            <p:cNvPr id="131" name="Straight Arrow Connector 130"/>
            <p:cNvCxnSpPr>
              <a:stCxn id="134" idx="3"/>
            </p:cNvCxnSpPr>
            <p:nvPr/>
          </p:nvCxnSpPr>
          <p:spPr bwMode="auto">
            <a:xfrm>
              <a:off x="3186107" y="3448160"/>
              <a:ext cx="175432" cy="0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4631902" y="3005502"/>
            <a:ext cx="1552498" cy="1873251"/>
            <a:chOff x="4488424" y="3657632"/>
            <a:chExt cx="1552498" cy="1873251"/>
          </a:xfrm>
        </p:grpSpPr>
        <p:sp>
          <p:nvSpPr>
            <p:cNvPr id="117" name="Rectangle 116"/>
            <p:cNvSpPr/>
            <p:nvPr/>
          </p:nvSpPr>
          <p:spPr bwMode="auto">
            <a:xfrm>
              <a:off x="4490028" y="3657632"/>
              <a:ext cx="1550894" cy="18706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490028" y="3657633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142771" y="3660836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1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141166" y="5220532"/>
              <a:ext cx="8429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Registers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490028" y="4132149"/>
              <a:ext cx="7280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register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142771" y="4285847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 </a:t>
              </a:r>
              <a:r>
                <a:rPr lang="en-US" sz="1100" b="1" dirty="0">
                  <a:latin typeface="+mj-lt"/>
                </a:rPr>
                <a:t>2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488424" y="4669109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register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490028" y="509999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  <a:endParaRPr lang="en-US" sz="1100" b="1" dirty="0">
                <a:latin typeface="+mj-lt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5194990" y="3666551"/>
              <a:ext cx="133350" cy="133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37353" y="2631170"/>
            <a:ext cx="739305" cy="393410"/>
            <a:chOff x="4262754" y="2858356"/>
            <a:chExt cx="739305" cy="393410"/>
          </a:xfrm>
        </p:grpSpPr>
        <p:sp>
          <p:nvSpPr>
            <p:cNvPr id="115" name="TextBox 114"/>
            <p:cNvSpPr txBox="1"/>
            <p:nvPr/>
          </p:nvSpPr>
          <p:spPr>
            <a:xfrm>
              <a:off x="4262754" y="2858356"/>
              <a:ext cx="73930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RegWrite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16" name="Straight Connector 115"/>
            <p:cNvCxnSpPr>
              <a:stCxn id="115" idx="2"/>
              <a:endCxn id="125" idx="0"/>
            </p:cNvCxnSpPr>
            <p:nvPr/>
          </p:nvCxnSpPr>
          <p:spPr bwMode="auto">
            <a:xfrm flipH="1">
              <a:off x="4630545" y="3119966"/>
              <a:ext cx="1862" cy="131800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" name="Straight Arrow Connector 8"/>
          <p:cNvCxnSpPr>
            <a:stCxn id="119" idx="3"/>
            <a:endCxn id="111" idx="1"/>
          </p:cNvCxnSpPr>
          <p:nvPr/>
        </p:nvCxnSpPr>
        <p:spPr bwMode="auto">
          <a:xfrm flipV="1">
            <a:off x="6184401" y="3220415"/>
            <a:ext cx="785405" cy="373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09" name="Freeform 127"/>
          <p:cNvSpPr>
            <a:spLocks/>
          </p:cNvSpPr>
          <p:nvPr/>
        </p:nvSpPr>
        <p:spPr bwMode="auto">
          <a:xfrm>
            <a:off x="6978883" y="2909793"/>
            <a:ext cx="727535" cy="1439797"/>
          </a:xfrm>
          <a:custGeom>
            <a:avLst/>
            <a:gdLst>
              <a:gd name="T0" fmla="*/ 0 w 210"/>
              <a:gd name="T1" fmla="*/ 0 h 413"/>
              <a:gd name="T2" fmla="*/ 0 w 210"/>
              <a:gd name="T3" fmla="*/ 167 h 413"/>
              <a:gd name="T4" fmla="*/ 91 w 210"/>
              <a:gd name="T5" fmla="*/ 207 h 413"/>
              <a:gd name="T6" fmla="*/ 0 w 210"/>
              <a:gd name="T7" fmla="*/ 245 h 413"/>
              <a:gd name="T8" fmla="*/ 0 w 210"/>
              <a:gd name="T9" fmla="*/ 412 h 413"/>
              <a:gd name="T10" fmla="*/ 284 w 210"/>
              <a:gd name="T11" fmla="*/ 286 h 413"/>
              <a:gd name="T12" fmla="*/ 284 w 210"/>
              <a:gd name="T13" fmla="*/ 127 h 413"/>
              <a:gd name="T14" fmla="*/ 0 w 210"/>
              <a:gd name="T15" fmla="*/ 0 h 413"/>
              <a:gd name="T16" fmla="*/ 0 w 210"/>
              <a:gd name="T17" fmla="*/ 0 h 41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0"/>
              <a:gd name="T28" fmla="*/ 0 h 413"/>
              <a:gd name="T29" fmla="*/ 210 w 210"/>
              <a:gd name="T30" fmla="*/ 413 h 41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0" h="413">
                <a:moveTo>
                  <a:pt x="0" y="0"/>
                </a:moveTo>
                <a:lnTo>
                  <a:pt x="0" y="167"/>
                </a:lnTo>
                <a:lnTo>
                  <a:pt x="67" y="207"/>
                </a:lnTo>
                <a:lnTo>
                  <a:pt x="0" y="245"/>
                </a:lnTo>
                <a:lnTo>
                  <a:pt x="0" y="412"/>
                </a:lnTo>
                <a:lnTo>
                  <a:pt x="209" y="286"/>
                </a:lnTo>
                <a:lnTo>
                  <a:pt x="209" y="127"/>
                </a:lnTo>
                <a:lnTo>
                  <a:pt x="0" y="0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978883" y="3180546"/>
            <a:ext cx="36376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ALU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969805" y="3135777"/>
            <a:ext cx="155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+mj-lt"/>
              </a:rPr>
              <a:t> 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978022" y="3960180"/>
            <a:ext cx="155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+mj-lt"/>
              </a:rPr>
              <a:t> 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219919" y="3588843"/>
            <a:ext cx="481419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>
                <a:latin typeface="+mj-lt"/>
              </a:rPr>
              <a:t>Result</a:t>
            </a:r>
            <a:endParaRPr lang="en-US" sz="1100" b="1" dirty="0">
              <a:latin typeface="+mj-lt"/>
            </a:endParaRPr>
          </a:p>
        </p:txBody>
      </p:sp>
      <p:cxnSp>
        <p:nvCxnSpPr>
          <p:cNvPr id="11" name="Elbow Connector 10"/>
          <p:cNvCxnSpPr>
            <a:stCxn id="122" idx="3"/>
            <a:endCxn id="104" idx="3"/>
          </p:cNvCxnSpPr>
          <p:nvPr/>
        </p:nvCxnSpPr>
        <p:spPr bwMode="auto">
          <a:xfrm flipV="1">
            <a:off x="6184401" y="3848032"/>
            <a:ext cx="454431" cy="1129"/>
          </a:xfrm>
          <a:prstGeom prst="bentConnector3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2" name="Elbow Connector 11"/>
          <p:cNvCxnSpPr>
            <a:stCxn id="93" idx="0"/>
            <a:endCxn id="124" idx="1"/>
          </p:cNvCxnSpPr>
          <p:nvPr/>
        </p:nvCxnSpPr>
        <p:spPr bwMode="auto">
          <a:xfrm flipH="1">
            <a:off x="4633507" y="3453129"/>
            <a:ext cx="5615445" cy="1210181"/>
          </a:xfrm>
          <a:prstGeom prst="bentConnector5">
            <a:avLst>
              <a:gd name="adj1" fmla="val -4071"/>
              <a:gd name="adj2" fmla="val 184609"/>
              <a:gd name="adj3" fmla="val 10407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267407" y="31838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14" name="Straight Arrow Connector 13"/>
          <p:cNvCxnSpPr>
            <a:stCxn id="13" idx="6"/>
            <a:endCxn id="118" idx="1"/>
          </p:cNvCxnSpPr>
          <p:nvPr/>
        </p:nvCxnSpPr>
        <p:spPr bwMode="auto">
          <a:xfrm>
            <a:off x="3339880" y="3220058"/>
            <a:ext cx="1293627" cy="8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5" name="Elbow Connector 14"/>
          <p:cNvCxnSpPr>
            <a:stCxn id="13" idx="4"/>
            <a:endCxn id="121" idx="1"/>
          </p:cNvCxnSpPr>
          <p:nvPr/>
        </p:nvCxnSpPr>
        <p:spPr bwMode="auto">
          <a:xfrm rot="16200000" flipH="1">
            <a:off x="3748990" y="2810947"/>
            <a:ext cx="439168" cy="1329863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3314302" y="294027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[19-15]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6438" y="341355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[24-20]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066593" y="4068256"/>
            <a:ext cx="580608" cy="532039"/>
            <a:chOff x="6598319" y="4283249"/>
            <a:chExt cx="580608" cy="532039"/>
          </a:xfrm>
        </p:grpSpPr>
        <p:sp>
          <p:nvSpPr>
            <p:cNvPr id="107" name="TextBox 106"/>
            <p:cNvSpPr txBox="1"/>
            <p:nvPr/>
          </p:nvSpPr>
          <p:spPr>
            <a:xfrm>
              <a:off x="6598319" y="4553678"/>
              <a:ext cx="580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ALUop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08" name="Straight Connector 107"/>
            <p:cNvCxnSpPr/>
            <p:nvPr/>
          </p:nvCxnSpPr>
          <p:spPr bwMode="auto">
            <a:xfrm flipH="1">
              <a:off x="6967969" y="4283249"/>
              <a:ext cx="32" cy="272672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" name="Group 26"/>
          <p:cNvGrpSpPr/>
          <p:nvPr/>
        </p:nvGrpSpPr>
        <p:grpSpPr>
          <a:xfrm>
            <a:off x="6633744" y="3732833"/>
            <a:ext cx="180391" cy="643543"/>
            <a:chOff x="3390790" y="3616963"/>
            <a:chExt cx="180391" cy="643543"/>
          </a:xfrm>
        </p:grpSpPr>
        <p:sp>
          <p:nvSpPr>
            <p:cNvPr id="103" name="Trapezoid 102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4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  <a:endParaRPr lang="en-US" sz="7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05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106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cxnSp>
        <p:nvCxnSpPr>
          <p:cNvPr id="28" name="Straight Arrow Connector 27"/>
          <p:cNvCxnSpPr>
            <a:stCxn id="103" idx="0"/>
            <a:endCxn id="112" idx="1"/>
          </p:cNvCxnSpPr>
          <p:nvPr/>
        </p:nvCxnSpPr>
        <p:spPr bwMode="auto">
          <a:xfrm flipV="1">
            <a:off x="6814134" y="4044818"/>
            <a:ext cx="163888" cy="978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30" name="Group 29"/>
          <p:cNvGrpSpPr/>
          <p:nvPr/>
        </p:nvGrpSpPr>
        <p:grpSpPr>
          <a:xfrm>
            <a:off x="8277864" y="3028048"/>
            <a:ext cx="1447263" cy="1386443"/>
            <a:chOff x="3124737" y="3598050"/>
            <a:chExt cx="1447263" cy="1386443"/>
          </a:xfrm>
        </p:grpSpPr>
        <p:sp>
          <p:nvSpPr>
            <p:cNvPr id="97" name="Rectangle 96"/>
            <p:cNvSpPr/>
            <p:nvPr/>
          </p:nvSpPr>
          <p:spPr bwMode="auto">
            <a:xfrm>
              <a:off x="3126744" y="3598050"/>
              <a:ext cx="1445256" cy="1386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124738" y="3598050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Read</a:t>
              </a:r>
            </a:p>
            <a:p>
              <a:r>
                <a:rPr lang="en-US" sz="1100" dirty="0">
                  <a:latin typeface="+mj-lt"/>
                </a:rPr>
                <a:t>address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673849" y="3601253"/>
              <a:ext cx="898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latin typeface="+mj-lt"/>
                </a:rPr>
                <a:t>Read</a:t>
              </a:r>
            </a:p>
            <a:p>
              <a:pPr algn="r"/>
              <a:r>
                <a:rPr lang="en-US" sz="1100" dirty="0">
                  <a:latin typeface="+mj-lt"/>
                </a:rPr>
                <a:t>data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751294" y="4674175"/>
              <a:ext cx="8027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Memory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126744" y="4073403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address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124737" y="4553606"/>
              <a:ext cx="5068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+mj-lt"/>
                </a:rPr>
                <a:t>Write</a:t>
              </a:r>
            </a:p>
            <a:p>
              <a:r>
                <a:rPr lang="en-US" sz="1100" dirty="0">
                  <a:latin typeface="+mj-lt"/>
                </a:rPr>
                <a:t>data</a:t>
              </a:r>
            </a:p>
          </p:txBody>
        </p:sp>
      </p:grpSp>
      <p:cxnSp>
        <p:nvCxnSpPr>
          <p:cNvPr id="31" name="Straight Arrow Connector 30"/>
          <p:cNvCxnSpPr>
            <a:stCxn id="99" idx="3"/>
            <a:endCxn id="94" idx="3"/>
          </p:cNvCxnSpPr>
          <p:nvPr/>
        </p:nvCxnSpPr>
        <p:spPr bwMode="auto">
          <a:xfrm flipV="1">
            <a:off x="9725126" y="3246556"/>
            <a:ext cx="348522" cy="13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32" name="Group 31"/>
          <p:cNvGrpSpPr/>
          <p:nvPr/>
        </p:nvGrpSpPr>
        <p:grpSpPr>
          <a:xfrm>
            <a:off x="10068561" y="3131357"/>
            <a:ext cx="180391" cy="643543"/>
            <a:chOff x="3390790" y="3616963"/>
            <a:chExt cx="180391" cy="643543"/>
          </a:xfrm>
        </p:grpSpPr>
        <p:sp>
          <p:nvSpPr>
            <p:cNvPr id="93" name="Trapezoid 92"/>
            <p:cNvSpPr/>
            <p:nvPr/>
          </p:nvSpPr>
          <p:spPr bwMode="auto">
            <a:xfrm rot="5400000">
              <a:off x="3159214" y="3848539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4" name="Rectangle 158"/>
            <p:cNvSpPr>
              <a:spLocks noChangeArrowheads="1"/>
            </p:cNvSpPr>
            <p:nvPr/>
          </p:nvSpPr>
          <p:spPr bwMode="auto">
            <a:xfrm flipH="1">
              <a:off x="3395878" y="3678301"/>
              <a:ext cx="85107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dirty="0">
                  <a:solidFill>
                    <a:srgbClr val="000000"/>
                  </a:solidFill>
                  <a:latin typeface="+mj-lt"/>
                </a:rPr>
                <a:t>1</a:t>
              </a:r>
            </a:p>
          </p:txBody>
        </p:sp>
        <p:sp>
          <p:nvSpPr>
            <p:cNvPr id="95" name="Rectangle 159"/>
            <p:cNvSpPr>
              <a:spLocks noChangeArrowheads="1"/>
            </p:cNvSpPr>
            <p:nvPr/>
          </p:nvSpPr>
          <p:spPr bwMode="auto">
            <a:xfrm flipH="1">
              <a:off x="3395879" y="4095679"/>
              <a:ext cx="85106" cy="1077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solidFill>
                    <a:srgbClr val="000000"/>
                  </a:solidFill>
                  <a:latin typeface="+mj-lt"/>
                </a:rPr>
                <a:t>0</a:t>
              </a:r>
            </a:p>
          </p:txBody>
        </p:sp>
        <p:sp>
          <p:nvSpPr>
            <p:cNvPr id="96" name="Rectangle 160"/>
            <p:cNvSpPr>
              <a:spLocks noChangeArrowheads="1"/>
            </p:cNvSpPr>
            <p:nvPr/>
          </p:nvSpPr>
          <p:spPr bwMode="auto">
            <a:xfrm flipH="1">
              <a:off x="3452770" y="3821794"/>
              <a:ext cx="80150" cy="2585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solidFill>
                    <a:srgbClr val="000000"/>
                  </a:solidFill>
                  <a:latin typeface="+mj-lt"/>
                </a:rPr>
                <a:t>x</a:t>
              </a:r>
              <a:endParaRPr lang="en-US" sz="500" dirty="0">
                <a:solidFill>
                  <a:srgbClr val="000000"/>
                </a:solidFill>
                <a:latin typeface="+mj-lt"/>
              </a:endParaRPr>
            </a:p>
          </p:txBody>
        </p:sp>
      </p:grpSp>
      <p:cxnSp>
        <p:nvCxnSpPr>
          <p:cNvPr id="33" name="Straight Arrow Connector 32"/>
          <p:cNvCxnSpPr>
            <a:stCxn id="113" idx="3"/>
            <a:endCxn id="101" idx="1"/>
          </p:cNvCxnSpPr>
          <p:nvPr/>
        </p:nvCxnSpPr>
        <p:spPr bwMode="auto">
          <a:xfrm flipV="1">
            <a:off x="7701338" y="3718844"/>
            <a:ext cx="578533" cy="804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4" name="Oval 33"/>
          <p:cNvSpPr/>
          <p:nvPr/>
        </p:nvSpPr>
        <p:spPr bwMode="auto">
          <a:xfrm>
            <a:off x="6286970" y="381588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17637" y="4885770"/>
            <a:ext cx="9553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latin typeface="+mj-lt"/>
              </a:rPr>
              <a:t> </a:t>
            </a:r>
          </a:p>
        </p:txBody>
      </p:sp>
      <p:cxnSp>
        <p:nvCxnSpPr>
          <p:cNvPr id="36" name="Elbow Connector 35"/>
          <p:cNvCxnSpPr>
            <a:stCxn id="34" idx="4"/>
            <a:endCxn id="35" idx="1"/>
          </p:cNvCxnSpPr>
          <p:nvPr/>
        </p:nvCxnSpPr>
        <p:spPr bwMode="auto">
          <a:xfrm rot="16200000" flipH="1">
            <a:off x="6340939" y="3870628"/>
            <a:ext cx="1058964" cy="1094430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37" name="Elbow Connector 36"/>
          <p:cNvCxnSpPr>
            <a:stCxn id="35" idx="1"/>
            <a:endCxn id="102" idx="1"/>
          </p:cNvCxnSpPr>
          <p:nvPr/>
        </p:nvCxnSpPr>
        <p:spPr bwMode="auto">
          <a:xfrm rot="10800000" flipH="1">
            <a:off x="7417636" y="4199047"/>
            <a:ext cx="860227" cy="748278"/>
          </a:xfrm>
          <a:prstGeom prst="bentConnector3">
            <a:avLst>
              <a:gd name="adj1" fmla="val 3366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8" name="Oval 37"/>
          <p:cNvSpPr/>
          <p:nvPr/>
        </p:nvSpPr>
        <p:spPr bwMode="auto">
          <a:xfrm>
            <a:off x="7901497" y="3686159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39" name="Elbow Connector 38"/>
          <p:cNvCxnSpPr>
            <a:stCxn id="38" idx="4"/>
            <a:endCxn id="95" idx="3"/>
          </p:cNvCxnSpPr>
          <p:nvPr/>
        </p:nvCxnSpPr>
        <p:spPr bwMode="auto">
          <a:xfrm rot="5400000" flipH="1" flipV="1">
            <a:off x="8958342" y="2643324"/>
            <a:ext cx="94698" cy="2135916"/>
          </a:xfrm>
          <a:prstGeom prst="bentConnector4">
            <a:avLst>
              <a:gd name="adj1" fmla="val -1239181"/>
              <a:gd name="adj2" fmla="val 91518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42" name="Straight Arrow Connector 41"/>
          <p:cNvCxnSpPr>
            <a:stCxn id="41" idx="6"/>
            <a:endCxn id="105" idx="3"/>
          </p:cNvCxnSpPr>
          <p:nvPr/>
        </p:nvCxnSpPr>
        <p:spPr bwMode="auto">
          <a:xfrm>
            <a:off x="6506638" y="4264599"/>
            <a:ext cx="132194" cy="81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40" name="Rounded Rectangle 39"/>
          <p:cNvSpPr/>
          <p:nvPr/>
        </p:nvSpPr>
        <p:spPr bwMode="auto">
          <a:xfrm>
            <a:off x="6662952" y="2563241"/>
            <a:ext cx="476839" cy="27388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>
                <a:latin typeface="+mj-lt"/>
                <a:cs typeface="Arial" pitchFamily="34" charset="0"/>
              </a:rPr>
              <a:t>&lt;&lt; 1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6434167" y="4228363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43" name="Elbow Connector 42"/>
          <p:cNvCxnSpPr>
            <a:stCxn id="41" idx="0"/>
            <a:endCxn id="40" idx="1"/>
          </p:cNvCxnSpPr>
          <p:nvPr/>
        </p:nvCxnSpPr>
        <p:spPr bwMode="auto">
          <a:xfrm rot="5400000" flipH="1" flipV="1">
            <a:off x="5802587" y="3367999"/>
            <a:ext cx="1528180" cy="192549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45" name="Straight Arrow Connector 44"/>
          <p:cNvCxnSpPr>
            <a:stCxn id="40" idx="3"/>
          </p:cNvCxnSpPr>
          <p:nvPr/>
        </p:nvCxnSpPr>
        <p:spPr bwMode="auto">
          <a:xfrm flipV="1">
            <a:off x="7139791" y="2699396"/>
            <a:ext cx="241313" cy="78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61" name="Elbow Connector 60"/>
          <p:cNvCxnSpPr>
            <a:stCxn id="38" idx="0"/>
            <a:endCxn id="98" idx="1"/>
          </p:cNvCxnSpPr>
          <p:nvPr/>
        </p:nvCxnSpPr>
        <p:spPr bwMode="auto">
          <a:xfrm rot="5400000" flipH="1" flipV="1">
            <a:off x="7886464" y="3294761"/>
            <a:ext cx="442668" cy="340131"/>
          </a:xfrm>
          <a:prstGeom prst="bentConnector2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75" name="TextBox 74"/>
          <p:cNvSpPr txBox="1"/>
          <p:nvPr/>
        </p:nvSpPr>
        <p:spPr>
          <a:xfrm>
            <a:off x="6505747" y="4589699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ALUSrc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76" name="Straight Connector 75"/>
          <p:cNvCxnSpPr>
            <a:stCxn id="103" idx="3"/>
          </p:cNvCxnSpPr>
          <p:nvPr/>
        </p:nvCxnSpPr>
        <p:spPr bwMode="auto">
          <a:xfrm>
            <a:off x="6723938" y="4328110"/>
            <a:ext cx="0" cy="245077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63" name="Group 62"/>
          <p:cNvGrpSpPr/>
          <p:nvPr/>
        </p:nvGrpSpPr>
        <p:grpSpPr>
          <a:xfrm>
            <a:off x="8597685" y="2631171"/>
            <a:ext cx="811441" cy="396877"/>
            <a:chOff x="4224400" y="2858356"/>
            <a:chExt cx="811441" cy="396877"/>
          </a:xfrm>
        </p:grpSpPr>
        <p:sp>
          <p:nvSpPr>
            <p:cNvPr id="73" name="TextBox 72"/>
            <p:cNvSpPr txBox="1"/>
            <p:nvPr/>
          </p:nvSpPr>
          <p:spPr>
            <a:xfrm>
              <a:off x="4224400" y="2858356"/>
              <a:ext cx="811441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MemWrite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74" name="Straight Connector 73"/>
            <p:cNvCxnSpPr>
              <a:stCxn id="73" idx="2"/>
              <a:endCxn id="97" idx="0"/>
            </p:cNvCxnSpPr>
            <p:nvPr/>
          </p:nvCxnSpPr>
          <p:spPr bwMode="auto">
            <a:xfrm flipH="1">
              <a:off x="4629214" y="3119966"/>
              <a:ext cx="907" cy="135267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6" name="Group 65"/>
          <p:cNvGrpSpPr/>
          <p:nvPr/>
        </p:nvGrpSpPr>
        <p:grpSpPr>
          <a:xfrm>
            <a:off x="9732125" y="2621744"/>
            <a:ext cx="857928" cy="568038"/>
            <a:chOff x="4191631" y="2696431"/>
            <a:chExt cx="857928" cy="568038"/>
          </a:xfrm>
        </p:grpSpPr>
        <p:sp>
          <p:nvSpPr>
            <p:cNvPr id="67" name="TextBox 66"/>
            <p:cNvSpPr txBox="1"/>
            <p:nvPr/>
          </p:nvSpPr>
          <p:spPr>
            <a:xfrm>
              <a:off x="4191631" y="2696431"/>
              <a:ext cx="857928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MemToReg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68" name="Straight Connector 67"/>
            <p:cNvCxnSpPr>
              <a:stCxn id="67" idx="2"/>
              <a:endCxn id="93" idx="1"/>
            </p:cNvCxnSpPr>
            <p:nvPr/>
          </p:nvCxnSpPr>
          <p:spPr bwMode="auto">
            <a:xfrm flipH="1">
              <a:off x="4618261" y="2958041"/>
              <a:ext cx="2334" cy="306428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59" name="Elbow Connector 58"/>
          <p:cNvCxnSpPr>
            <a:cxnSpLocks/>
            <a:stCxn id="87" idx="3"/>
          </p:cNvCxnSpPr>
          <p:nvPr/>
        </p:nvCxnSpPr>
        <p:spPr bwMode="auto">
          <a:xfrm>
            <a:off x="3212992" y="1834488"/>
            <a:ext cx="4821993" cy="534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55" name="Group 54"/>
          <p:cNvGrpSpPr/>
          <p:nvPr/>
        </p:nvGrpSpPr>
        <p:grpSpPr>
          <a:xfrm>
            <a:off x="8037057" y="1741267"/>
            <a:ext cx="180391" cy="721202"/>
            <a:chOff x="3382827" y="3469178"/>
            <a:chExt cx="180391" cy="643543"/>
          </a:xfrm>
        </p:grpSpPr>
        <p:sp>
          <p:nvSpPr>
            <p:cNvPr id="77" name="Trapezoid 76"/>
            <p:cNvSpPr/>
            <p:nvPr/>
          </p:nvSpPr>
          <p:spPr bwMode="auto">
            <a:xfrm rot="5400000">
              <a:off x="3151251" y="3700754"/>
              <a:ext cx="643543" cy="180391"/>
            </a:xfrm>
            <a:prstGeom prst="trapezoid">
              <a:avLst>
                <a:gd name="adj" fmla="val 53513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8" name="Rectangle 158"/>
            <p:cNvSpPr>
              <a:spLocks noChangeArrowheads="1"/>
            </p:cNvSpPr>
            <p:nvPr/>
          </p:nvSpPr>
          <p:spPr bwMode="auto">
            <a:xfrm flipH="1">
              <a:off x="3387913" y="3530515"/>
              <a:ext cx="85107" cy="961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latin typeface="+mj-lt"/>
                </a:rPr>
                <a:t>0</a:t>
              </a:r>
              <a:endParaRPr lang="en-US" sz="700" dirty="0">
                <a:latin typeface="+mj-lt"/>
              </a:endParaRPr>
            </a:p>
          </p:txBody>
        </p:sp>
        <p:sp>
          <p:nvSpPr>
            <p:cNvPr id="79" name="Rectangle 159"/>
            <p:cNvSpPr>
              <a:spLocks noChangeArrowheads="1"/>
            </p:cNvSpPr>
            <p:nvPr/>
          </p:nvSpPr>
          <p:spPr bwMode="auto">
            <a:xfrm flipH="1">
              <a:off x="3387914" y="3947893"/>
              <a:ext cx="85106" cy="961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700" b="1" dirty="0">
                  <a:latin typeface="+mj-lt"/>
                </a:rPr>
                <a:t>1</a:t>
              </a:r>
            </a:p>
          </p:txBody>
        </p:sp>
        <p:sp>
          <p:nvSpPr>
            <p:cNvPr id="80" name="Rectangle 160"/>
            <p:cNvSpPr>
              <a:spLocks noChangeArrowheads="1"/>
            </p:cNvSpPr>
            <p:nvPr/>
          </p:nvSpPr>
          <p:spPr bwMode="auto">
            <a:xfrm flipH="1">
              <a:off x="3444805" y="3674008"/>
              <a:ext cx="80150" cy="23567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m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u</a:t>
              </a:r>
            </a:p>
            <a:p>
              <a:pPr algn="ctr">
                <a:lnSpc>
                  <a:spcPct val="70000"/>
                </a:lnSpc>
              </a:pPr>
              <a:r>
                <a:rPr lang="en-US" sz="800" b="1" dirty="0">
                  <a:latin typeface="+mj-lt"/>
                </a:rPr>
                <a:t>x</a:t>
              </a:r>
              <a:endParaRPr lang="en-US" sz="500" dirty="0">
                <a:latin typeface="+mj-lt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868663" y="2404272"/>
            <a:ext cx="505267" cy="443656"/>
            <a:chOff x="6678801" y="4121917"/>
            <a:chExt cx="505267" cy="443656"/>
          </a:xfrm>
        </p:grpSpPr>
        <p:sp>
          <p:nvSpPr>
            <p:cNvPr id="71" name="TextBox 70"/>
            <p:cNvSpPr txBox="1"/>
            <p:nvPr/>
          </p:nvSpPr>
          <p:spPr>
            <a:xfrm>
              <a:off x="6678801" y="4303963"/>
              <a:ext cx="5052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1"/>
                  </a:solidFill>
                  <a:latin typeface="+mj-lt"/>
                </a:rPr>
                <a:t>PCSrc</a:t>
              </a:r>
              <a:endParaRPr lang="en-US" sz="1100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 bwMode="auto">
            <a:xfrm>
              <a:off x="6941721" y="4121917"/>
              <a:ext cx="0" cy="179461"/>
            </a:xfrm>
            <a:prstGeom prst="line">
              <a:avLst/>
            </a:prstGeom>
            <a:solidFill>
              <a:schemeClr val="bg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8AB667BC-207C-4815-BDCC-3887DDA705E1}"/>
              </a:ext>
            </a:extLst>
          </p:cNvPr>
          <p:cNvGrpSpPr/>
          <p:nvPr/>
        </p:nvGrpSpPr>
        <p:grpSpPr>
          <a:xfrm>
            <a:off x="1805571" y="1461056"/>
            <a:ext cx="1412675" cy="1533569"/>
            <a:chOff x="1805571" y="1461056"/>
            <a:chExt cx="1412675" cy="1533569"/>
          </a:xfrm>
        </p:grpSpPr>
        <p:grpSp>
          <p:nvGrpSpPr>
            <p:cNvPr id="46" name="Group 45"/>
            <p:cNvGrpSpPr/>
            <p:nvPr/>
          </p:nvGrpSpPr>
          <p:grpSpPr>
            <a:xfrm>
              <a:off x="2851587" y="1461056"/>
              <a:ext cx="366659" cy="725622"/>
              <a:chOff x="5025641" y="2833531"/>
              <a:chExt cx="664554" cy="1315160"/>
            </a:xfrm>
          </p:grpSpPr>
          <p:sp>
            <p:nvSpPr>
              <p:cNvPr id="85" name="Freeform 127"/>
              <p:cNvSpPr>
                <a:spLocks/>
              </p:cNvSpPr>
              <p:nvPr/>
            </p:nvSpPr>
            <p:spPr bwMode="auto">
              <a:xfrm>
                <a:off x="5025641" y="2833531"/>
                <a:ext cx="664554" cy="1315160"/>
              </a:xfrm>
              <a:custGeom>
                <a:avLst/>
                <a:gdLst>
                  <a:gd name="T0" fmla="*/ 0 w 210"/>
                  <a:gd name="T1" fmla="*/ 0 h 413"/>
                  <a:gd name="T2" fmla="*/ 0 w 210"/>
                  <a:gd name="T3" fmla="*/ 167 h 413"/>
                  <a:gd name="T4" fmla="*/ 91 w 210"/>
                  <a:gd name="T5" fmla="*/ 207 h 413"/>
                  <a:gd name="T6" fmla="*/ 0 w 210"/>
                  <a:gd name="T7" fmla="*/ 245 h 413"/>
                  <a:gd name="T8" fmla="*/ 0 w 210"/>
                  <a:gd name="T9" fmla="*/ 412 h 413"/>
                  <a:gd name="T10" fmla="*/ 284 w 210"/>
                  <a:gd name="T11" fmla="*/ 286 h 413"/>
                  <a:gd name="T12" fmla="*/ 284 w 210"/>
                  <a:gd name="T13" fmla="*/ 127 h 413"/>
                  <a:gd name="T14" fmla="*/ 0 w 210"/>
                  <a:gd name="T15" fmla="*/ 0 h 413"/>
                  <a:gd name="T16" fmla="*/ 0 w 210"/>
                  <a:gd name="T17" fmla="*/ 0 h 4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13"/>
                  <a:gd name="T29" fmla="*/ 210 w 210"/>
                  <a:gd name="T30" fmla="*/ 413 h 4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13">
                    <a:moveTo>
                      <a:pt x="0" y="0"/>
                    </a:moveTo>
                    <a:lnTo>
                      <a:pt x="0" y="167"/>
                    </a:lnTo>
                    <a:lnTo>
                      <a:pt x="67" y="207"/>
                    </a:lnTo>
                    <a:lnTo>
                      <a:pt x="0" y="245"/>
                    </a:lnTo>
                    <a:lnTo>
                      <a:pt x="0" y="412"/>
                    </a:lnTo>
                    <a:lnTo>
                      <a:pt x="209" y="286"/>
                    </a:lnTo>
                    <a:lnTo>
                      <a:pt x="209" y="12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5188824" y="3352627"/>
                <a:ext cx="496610" cy="3068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00" dirty="0">
                    <a:latin typeface="+mj-lt"/>
                  </a:rPr>
                  <a:t>Add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5525189" y="3356956"/>
                <a:ext cx="155484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5041701" y="3722988"/>
                <a:ext cx="155484" cy="30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latin typeface="+mj-lt"/>
                  </a:rPr>
                  <a:t> </a:t>
                </a: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1805571" y="1892964"/>
              <a:ext cx="388497" cy="625620"/>
              <a:chOff x="155044" y="1514471"/>
              <a:chExt cx="388497" cy="625620"/>
            </a:xfrm>
          </p:grpSpPr>
          <p:grpSp>
            <p:nvGrpSpPr>
              <p:cNvPr id="81" name="Group 80"/>
              <p:cNvGrpSpPr/>
              <p:nvPr/>
            </p:nvGrpSpPr>
            <p:grpSpPr>
              <a:xfrm>
                <a:off x="169720" y="1514471"/>
                <a:ext cx="373821" cy="625620"/>
                <a:chOff x="2979708" y="2694759"/>
                <a:chExt cx="492339" cy="823968"/>
              </a:xfrm>
            </p:grpSpPr>
            <p:sp>
              <p:nvSpPr>
                <p:cNvPr id="83" name="Rectangle 82"/>
                <p:cNvSpPr/>
                <p:nvPr/>
              </p:nvSpPr>
              <p:spPr bwMode="auto">
                <a:xfrm>
                  <a:off x="2991378" y="2694759"/>
                  <a:ext cx="468998" cy="82396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b="1"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2979708" y="2872568"/>
                  <a:ext cx="492339" cy="4053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PC</a:t>
                  </a:r>
                </a:p>
              </p:txBody>
            </p:sp>
          </p:grpSp>
          <p:sp>
            <p:nvSpPr>
              <p:cNvPr id="82" name="Isosceles Triangle 81"/>
              <p:cNvSpPr/>
              <p:nvPr/>
            </p:nvSpPr>
            <p:spPr bwMode="auto">
              <a:xfrm rot="19800000">
                <a:off x="155044" y="1973506"/>
                <a:ext cx="89552" cy="77200"/>
              </a:xfrm>
              <a:prstGeom prst="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48" name="Straight Arrow Connector 47"/>
            <p:cNvCxnSpPr>
              <a:stCxn id="83" idx="2"/>
              <a:endCxn id="49" idx="0"/>
            </p:cNvCxnSpPr>
            <p:nvPr/>
          </p:nvCxnSpPr>
          <p:spPr bwMode="auto">
            <a:xfrm flipH="1">
              <a:off x="2006819" y="2518584"/>
              <a:ext cx="340" cy="180451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Oval 48"/>
            <p:cNvSpPr/>
            <p:nvPr/>
          </p:nvSpPr>
          <p:spPr bwMode="auto">
            <a:xfrm>
              <a:off x="1970583" y="2699035"/>
              <a:ext cx="72472" cy="72472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50" name="Elbow Connector 49"/>
            <p:cNvCxnSpPr>
              <a:stCxn id="49" idx="6"/>
              <a:endCxn id="88" idx="1"/>
            </p:cNvCxnSpPr>
            <p:nvPr/>
          </p:nvCxnSpPr>
          <p:spPr bwMode="auto">
            <a:xfrm flipV="1">
              <a:off x="2043055" y="2036441"/>
              <a:ext cx="817393" cy="698830"/>
            </a:xfrm>
            <a:prstGeom prst="bentConnector3">
              <a:avLst>
                <a:gd name="adj1" fmla="val 65848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stCxn id="49" idx="4"/>
              <a:endCxn id="133" idx="0"/>
            </p:cNvCxnSpPr>
            <p:nvPr/>
          </p:nvCxnSpPr>
          <p:spPr bwMode="auto">
            <a:xfrm flipH="1">
              <a:off x="1990617" y="2771507"/>
              <a:ext cx="16202" cy="223118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2376196" y="1472029"/>
              <a:ext cx="276037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latin typeface="+mj-lt"/>
                </a:rPr>
                <a:t>4</a:t>
              </a:r>
            </a:p>
          </p:txBody>
        </p:sp>
        <p:cxnSp>
          <p:nvCxnSpPr>
            <p:cNvPr id="53" name="Straight Arrow Connector 52"/>
            <p:cNvCxnSpPr>
              <a:cxnSpLocks/>
            </p:cNvCxnSpPr>
            <p:nvPr/>
          </p:nvCxnSpPr>
          <p:spPr bwMode="auto">
            <a:xfrm>
              <a:off x="2611439" y="1619354"/>
              <a:ext cx="240146" cy="4724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cxnSp>
        <p:nvCxnSpPr>
          <p:cNvPr id="60" name="Elbow Connector 59"/>
          <p:cNvCxnSpPr>
            <a:stCxn id="77" idx="0"/>
            <a:endCxn id="83" idx="0"/>
          </p:cNvCxnSpPr>
          <p:nvPr/>
        </p:nvCxnSpPr>
        <p:spPr bwMode="auto">
          <a:xfrm flipH="1" flipV="1">
            <a:off x="2007158" y="1892964"/>
            <a:ext cx="6210291" cy="208905"/>
          </a:xfrm>
          <a:prstGeom prst="bentConnector4">
            <a:avLst>
              <a:gd name="adj1" fmla="val -2268"/>
              <a:gd name="adj2" fmla="val 340741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C8AB7A-4A0B-4FB6-B033-782668CB6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4"/>
            <a:ext cx="977900" cy="365125"/>
          </a:xfrm>
        </p:spPr>
        <p:txBody>
          <a:bodyPr/>
          <a:lstStyle/>
          <a:p>
            <a:r>
              <a:rPr lang="en-US"/>
              <a:t>01.11.2020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AEADF-2078-4526-ABD0-5C805E9D1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17</a:t>
            </a:fld>
            <a:endParaRPr lang="ru-RU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1869993A-E26B-4A80-888F-FBA7CC9EC4A3}"/>
              </a:ext>
            </a:extLst>
          </p:cNvPr>
          <p:cNvSpPr txBox="1"/>
          <p:nvPr/>
        </p:nvSpPr>
        <p:spPr>
          <a:xfrm>
            <a:off x="5376749" y="5457251"/>
            <a:ext cx="6062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  <a:latin typeface="+mj-lt"/>
              </a:rPr>
              <a:t>ImmSel</a:t>
            </a:r>
            <a:endParaRPr lang="en-US" sz="11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196" name="Elbow Connector 108">
            <a:extLst>
              <a:ext uri="{FF2B5EF4-FFF2-40B4-BE49-F238E27FC236}">
                <a16:creationId xmlns:a16="http://schemas.microsoft.com/office/drawing/2014/main" id="{9295896C-E872-4BD8-AA5B-413D81B43736}"/>
              </a:ext>
            </a:extLst>
          </p:cNvPr>
          <p:cNvCxnSpPr/>
          <p:nvPr/>
        </p:nvCxnSpPr>
        <p:spPr bwMode="auto">
          <a:xfrm rot="16200000" flipH="1">
            <a:off x="3479708" y="3070704"/>
            <a:ext cx="976128" cy="1328259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415E3B01-9219-4814-A9BE-4A86F526BBD7}"/>
              </a:ext>
            </a:extLst>
          </p:cNvPr>
          <p:cNvSpPr txBox="1"/>
          <p:nvPr/>
        </p:nvSpPr>
        <p:spPr>
          <a:xfrm>
            <a:off x="3283821" y="3934599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[11-7]</a:t>
            </a:r>
          </a:p>
        </p:txBody>
      </p:sp>
      <p:sp>
        <p:nvSpPr>
          <p:cNvPr id="198" name="Rounded Rectangle 23">
            <a:extLst>
              <a:ext uri="{FF2B5EF4-FFF2-40B4-BE49-F238E27FC236}">
                <a16:creationId xmlns:a16="http://schemas.microsoft.com/office/drawing/2014/main" id="{0D44D3D2-6278-4516-A784-849893D1D152}"/>
              </a:ext>
            </a:extLst>
          </p:cNvPr>
          <p:cNvSpPr/>
          <p:nvPr/>
        </p:nvSpPr>
        <p:spPr bwMode="auto">
          <a:xfrm>
            <a:off x="4959075" y="5078121"/>
            <a:ext cx="953678" cy="43088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>
                <a:latin typeface="+mj-lt"/>
                <a:cs typeface="Arial" pitchFamily="34" charset="0"/>
              </a:rPr>
              <a:t>Sign extend</a:t>
            </a:r>
          </a:p>
        </p:txBody>
      </p:sp>
      <p:cxnSp>
        <p:nvCxnSpPr>
          <p:cNvPr id="199" name="Elbow Connector 24">
            <a:extLst>
              <a:ext uri="{FF2B5EF4-FFF2-40B4-BE49-F238E27FC236}">
                <a16:creationId xmlns:a16="http://schemas.microsoft.com/office/drawing/2014/main" id="{0CB62B05-51EA-4B4F-B287-5EA71F27084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113267" y="3581966"/>
            <a:ext cx="2037270" cy="1655432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2F329AC1-D5D4-4EE8-8833-B9E2DE2EFF90}"/>
              </a:ext>
            </a:extLst>
          </p:cNvPr>
          <p:cNvSpPr txBox="1"/>
          <p:nvPr/>
        </p:nvSpPr>
        <p:spPr>
          <a:xfrm>
            <a:off x="3295489" y="5184130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I [31-20]</a:t>
            </a: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0F6E7923-4D59-4EDE-8E18-B2B843416B66}"/>
              </a:ext>
            </a:extLst>
          </p:cNvPr>
          <p:cNvSpPr/>
          <p:nvPr/>
        </p:nvSpPr>
        <p:spPr bwMode="auto">
          <a:xfrm>
            <a:off x="4088040" y="4199611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203" name="Elbow Connector 24">
            <a:extLst>
              <a:ext uri="{FF2B5EF4-FFF2-40B4-BE49-F238E27FC236}">
                <a16:creationId xmlns:a16="http://schemas.microsoft.com/office/drawing/2014/main" id="{92F47B21-32AA-467C-9304-717C166D434A}"/>
              </a:ext>
            </a:extLst>
          </p:cNvPr>
          <p:cNvCxnSpPr>
            <a:cxnSpLocks/>
            <a:stCxn id="202" idx="4"/>
          </p:cNvCxnSpPr>
          <p:nvPr/>
        </p:nvCxnSpPr>
        <p:spPr bwMode="auto">
          <a:xfrm rot="16200000" flipH="1">
            <a:off x="4083123" y="4313235"/>
            <a:ext cx="919222" cy="836917"/>
          </a:xfrm>
          <a:prstGeom prst="bentConnector3">
            <a:avLst>
              <a:gd name="adj1" fmla="val 100429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35D51EE2-2543-45D7-A729-29C44BC4F5B7}"/>
              </a:ext>
            </a:extLst>
          </p:cNvPr>
          <p:cNvCxnSpPr>
            <a:cxnSpLocks/>
            <a:stCxn id="198" idx="2"/>
          </p:cNvCxnSpPr>
          <p:nvPr/>
        </p:nvCxnSpPr>
        <p:spPr bwMode="auto">
          <a:xfrm>
            <a:off x="5435914" y="5509008"/>
            <a:ext cx="0" cy="162098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4" name="Group 43"/>
          <p:cNvGrpSpPr/>
          <p:nvPr/>
        </p:nvGrpSpPr>
        <p:grpSpPr>
          <a:xfrm>
            <a:off x="7380994" y="1933803"/>
            <a:ext cx="401408" cy="928895"/>
            <a:chOff x="6728204" y="3294452"/>
            <a:chExt cx="727535" cy="1683584"/>
          </a:xfrm>
        </p:grpSpPr>
        <p:sp>
          <p:nvSpPr>
            <p:cNvPr id="89" name="Freeform 127"/>
            <p:cNvSpPr>
              <a:spLocks/>
            </p:cNvSpPr>
            <p:nvPr/>
          </p:nvSpPr>
          <p:spPr bwMode="auto">
            <a:xfrm>
              <a:off x="6728204" y="3538239"/>
              <a:ext cx="727535" cy="1439797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937933" y="4132973"/>
              <a:ext cx="496610" cy="306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latin typeface="+mj-lt"/>
                </a:rPr>
                <a:t>Add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728724" y="3294452"/>
              <a:ext cx="155483" cy="306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728724" y="4152245"/>
              <a:ext cx="155483" cy="306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</p:grpSp>
      <p:cxnSp>
        <p:nvCxnSpPr>
          <p:cNvPr id="56" name="Straight Arrow Connector 55"/>
          <p:cNvCxnSpPr>
            <a:cxnSpLocks/>
          </p:cNvCxnSpPr>
          <p:nvPr/>
        </p:nvCxnSpPr>
        <p:spPr bwMode="auto">
          <a:xfrm flipV="1">
            <a:off x="7771953" y="2388070"/>
            <a:ext cx="259088" cy="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717D59D9-6F05-48CF-A827-A722C2F62564}"/>
              </a:ext>
            </a:extLst>
          </p:cNvPr>
          <p:cNvCxnSpPr>
            <a:cxnSpLocks/>
          </p:cNvCxnSpPr>
          <p:nvPr/>
        </p:nvCxnSpPr>
        <p:spPr bwMode="auto">
          <a:xfrm>
            <a:off x="2604068" y="2285301"/>
            <a:ext cx="4774986" cy="670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18" name="Oval 217">
            <a:extLst>
              <a:ext uri="{FF2B5EF4-FFF2-40B4-BE49-F238E27FC236}">
                <a16:creationId xmlns:a16="http://schemas.microsoft.com/office/drawing/2014/main" id="{C73EF9E9-30F6-46FB-BDCA-56160AB3E5DE}"/>
              </a:ext>
            </a:extLst>
          </p:cNvPr>
          <p:cNvSpPr/>
          <p:nvPr/>
        </p:nvSpPr>
        <p:spPr bwMode="auto">
          <a:xfrm>
            <a:off x="2542209" y="2253922"/>
            <a:ext cx="72472" cy="72472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A7FCC3C-B6F7-4E7C-A122-80FCB8806B79}"/>
              </a:ext>
            </a:extLst>
          </p:cNvPr>
          <p:cNvGrpSpPr/>
          <p:nvPr/>
        </p:nvGrpSpPr>
        <p:grpSpPr>
          <a:xfrm>
            <a:off x="2502856" y="5718861"/>
            <a:ext cx="2333342" cy="1065100"/>
            <a:chOff x="-1219306" y="4734983"/>
            <a:chExt cx="4082203" cy="2123376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35BD65E-BDAA-4A91-BD37-B7EBCD93D663}"/>
                </a:ext>
              </a:extLst>
            </p:cNvPr>
            <p:cNvSpPr txBox="1"/>
            <p:nvPr/>
          </p:nvSpPr>
          <p:spPr>
            <a:xfrm>
              <a:off x="1758339" y="4734983"/>
              <a:ext cx="955413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solidFill>
                    <a:schemeClr val="accent1"/>
                  </a:solidFill>
                  <a:latin typeface="Neo Sans Intel" panose="020B0504020202020204" pitchFamily="34" charset="0"/>
                </a:rPr>
                <a:t>RegWrite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8B4F5713-7733-4F5A-AAF0-A6F31ABAF237}"/>
                </a:ext>
              </a:extLst>
            </p:cNvPr>
            <p:cNvSpPr txBox="1"/>
            <p:nvPr/>
          </p:nvSpPr>
          <p:spPr>
            <a:xfrm>
              <a:off x="1758339" y="5608561"/>
              <a:ext cx="755071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solidFill>
                    <a:schemeClr val="accent1"/>
                  </a:solidFill>
                  <a:latin typeface="Neo Sans Intel" panose="020B0504020202020204" pitchFamily="34" charset="0"/>
                </a:rPr>
                <a:t>ALUop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47F0483-2988-499F-A6BB-1BEEB9613960}"/>
                </a:ext>
              </a:extLst>
            </p:cNvPr>
            <p:cNvSpPr txBox="1"/>
            <p:nvPr/>
          </p:nvSpPr>
          <p:spPr>
            <a:xfrm>
              <a:off x="1758339" y="5026175"/>
              <a:ext cx="806269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solidFill>
                    <a:schemeClr val="accent1"/>
                  </a:solidFill>
                  <a:latin typeface="Neo Sans Intel" panose="020B0504020202020204" pitchFamily="34" charset="0"/>
                </a:rPr>
                <a:t>ALUSrc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9DBEF1ED-B3BB-4C0C-8F9E-201E868201DE}"/>
                </a:ext>
              </a:extLst>
            </p:cNvPr>
            <p:cNvSpPr txBox="1"/>
            <p:nvPr/>
          </p:nvSpPr>
          <p:spPr>
            <a:xfrm>
              <a:off x="1758339" y="6190948"/>
              <a:ext cx="1024420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solidFill>
                    <a:schemeClr val="accent1"/>
                  </a:solidFill>
                  <a:latin typeface="Neo Sans Intel" panose="020B0504020202020204" pitchFamily="34" charset="0"/>
                </a:rPr>
                <a:t>MemWrite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6E1E2BA-8343-41CF-B7BB-57F7F8430489}"/>
                </a:ext>
              </a:extLst>
            </p:cNvPr>
            <p:cNvSpPr txBox="1"/>
            <p:nvPr/>
          </p:nvSpPr>
          <p:spPr>
            <a:xfrm>
              <a:off x="1758339" y="5899754"/>
              <a:ext cx="688290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solidFill>
                    <a:schemeClr val="accent1"/>
                  </a:solidFill>
                  <a:latin typeface="Neo Sans Intel" panose="020B0504020202020204" pitchFamily="34" charset="0"/>
                </a:rPr>
                <a:t>PCSrc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554FCB3-FDE9-4214-998D-6D8820178D91}"/>
                </a:ext>
              </a:extLst>
            </p:cNvPr>
            <p:cNvSpPr txBox="1"/>
            <p:nvPr/>
          </p:nvSpPr>
          <p:spPr>
            <a:xfrm>
              <a:off x="1758339" y="5260048"/>
              <a:ext cx="1004561" cy="4908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solidFill>
                    <a:schemeClr val="accent1"/>
                  </a:solidFill>
                  <a:latin typeface="Neo Sans Intel" panose="020B0504020202020204" pitchFamily="34" charset="0"/>
                </a:rPr>
                <a:t>ImmSel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042BB998-1146-4358-94F4-B49B2B1A990A}"/>
                </a:ext>
              </a:extLst>
            </p:cNvPr>
            <p:cNvSpPr txBox="1"/>
            <p:nvPr/>
          </p:nvSpPr>
          <p:spPr>
            <a:xfrm>
              <a:off x="1758339" y="6482138"/>
              <a:ext cx="1104558" cy="37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solidFill>
                    <a:schemeClr val="accent1"/>
                  </a:solidFill>
                  <a:latin typeface="Neo Sans Intel" panose="020B0504020202020204" pitchFamily="34" charset="0"/>
                </a:rPr>
                <a:t>MemToReg</a:t>
              </a:r>
              <a:endParaRPr lang="en-US" sz="1000" dirty="0">
                <a:solidFill>
                  <a:schemeClr val="accent1"/>
                </a:solidFill>
                <a:latin typeface="Neo Sans Intel" panose="020B0504020202020204" pitchFamily="34" charset="0"/>
              </a:endParaRP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76E1A37-E0D6-4DF7-B8BF-F560F7E66BC2}"/>
                </a:ext>
              </a:extLst>
            </p:cNvPr>
            <p:cNvCxnSpPr/>
            <p:nvPr/>
          </p:nvCxnSpPr>
          <p:spPr bwMode="auto">
            <a:xfrm flipH="1">
              <a:off x="1285093" y="4923093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838980A0-0107-48B8-90FB-954BD3BD57F5}"/>
                </a:ext>
              </a:extLst>
            </p:cNvPr>
            <p:cNvCxnSpPr>
              <a:stCxn id="139" idx="1"/>
            </p:cNvCxnSpPr>
            <p:nvPr/>
          </p:nvCxnSpPr>
          <p:spPr bwMode="auto">
            <a:xfrm flipH="1" flipV="1">
              <a:off x="1285093" y="5214137"/>
              <a:ext cx="473245" cy="15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EB23F82A-A223-4F5C-A8E9-B88F386079B8}"/>
                </a:ext>
              </a:extLst>
            </p:cNvPr>
            <p:cNvCxnSpPr>
              <a:stCxn id="142" idx="1"/>
            </p:cNvCxnSpPr>
            <p:nvPr/>
          </p:nvCxnSpPr>
          <p:spPr bwMode="auto">
            <a:xfrm flipH="1">
              <a:off x="1285093" y="5505481"/>
              <a:ext cx="47324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28831CBD-AFED-4DAF-B940-1A69592923CD}"/>
                </a:ext>
              </a:extLst>
            </p:cNvPr>
            <p:cNvCxnSpPr>
              <a:stCxn id="138" idx="1"/>
            </p:cNvCxnSpPr>
            <p:nvPr/>
          </p:nvCxnSpPr>
          <p:spPr bwMode="auto">
            <a:xfrm flipH="1">
              <a:off x="1285093" y="5796672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D9AA1431-2CC9-4581-B8C5-3B2B84E4CF94}"/>
                </a:ext>
              </a:extLst>
            </p:cNvPr>
            <p:cNvCxnSpPr>
              <a:stCxn id="141" idx="1"/>
            </p:cNvCxnSpPr>
            <p:nvPr/>
          </p:nvCxnSpPr>
          <p:spPr bwMode="auto">
            <a:xfrm flipH="1">
              <a:off x="1285093" y="6087865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AE748546-535A-4F57-A692-BCFDB859472C}"/>
                </a:ext>
              </a:extLst>
            </p:cNvPr>
            <p:cNvCxnSpPr>
              <a:stCxn id="140" idx="1"/>
            </p:cNvCxnSpPr>
            <p:nvPr/>
          </p:nvCxnSpPr>
          <p:spPr bwMode="auto">
            <a:xfrm flipH="1">
              <a:off x="1285093" y="6379059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FB76BB60-4DE4-492C-AFA4-98317A1986F6}"/>
                </a:ext>
              </a:extLst>
            </p:cNvPr>
            <p:cNvCxnSpPr>
              <a:stCxn id="143" idx="1"/>
            </p:cNvCxnSpPr>
            <p:nvPr/>
          </p:nvCxnSpPr>
          <p:spPr bwMode="auto">
            <a:xfrm flipH="1">
              <a:off x="1285093" y="6670249"/>
              <a:ext cx="473245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F304659A-0813-4FAC-8302-B4CAE5AF084A}"/>
                </a:ext>
              </a:extLst>
            </p:cNvPr>
            <p:cNvSpPr/>
            <p:nvPr/>
          </p:nvSpPr>
          <p:spPr bwMode="auto">
            <a:xfrm>
              <a:off x="519054" y="4811152"/>
              <a:ext cx="1046480" cy="197104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>
                  <a:latin typeface="Neo Sans Intel Medium" panose="020B0604020202020204" pitchFamily="34" charset="0"/>
                  <a:cs typeface="Arial" pitchFamily="34" charset="0"/>
                </a:rPr>
                <a:t>Control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FC9BC5FB-B7EB-4184-AAAD-F410321B55D1}"/>
                </a:ext>
              </a:extLst>
            </p:cNvPr>
            <p:cNvSpPr txBox="1"/>
            <p:nvPr/>
          </p:nvSpPr>
          <p:spPr>
            <a:xfrm>
              <a:off x="-1219306" y="6254906"/>
              <a:ext cx="1479980" cy="506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050" dirty="0" err="1">
                  <a:latin typeface="Neo Sans Intel" panose="020B0504020202020204" pitchFamily="34" charset="0"/>
                </a:rPr>
                <a:t>CondCode</a:t>
              </a:r>
              <a:endParaRPr lang="en-US" sz="1050" dirty="0">
                <a:latin typeface="Neo Sans Intel" panose="020B0504020202020204" pitchFamily="34" charset="0"/>
              </a:endParaRPr>
            </a:p>
          </p:txBody>
        </p: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8EA7B367-4DD9-4DDF-83AA-4295883AEE07}"/>
                </a:ext>
              </a:extLst>
            </p:cNvPr>
            <p:cNvCxnSpPr>
              <a:stCxn id="152" idx="3"/>
              <a:endCxn id="151" idx="3"/>
            </p:cNvCxnSpPr>
            <p:nvPr/>
          </p:nvCxnSpPr>
          <p:spPr bwMode="auto">
            <a:xfrm flipV="1">
              <a:off x="260674" y="6493539"/>
              <a:ext cx="411633" cy="1446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</p:cxnSp>
      </p:grpSp>
      <p:cxnSp>
        <p:nvCxnSpPr>
          <p:cNvPr id="154" name="Elbow Connector 24">
            <a:extLst>
              <a:ext uri="{FF2B5EF4-FFF2-40B4-BE49-F238E27FC236}">
                <a16:creationId xmlns:a16="http://schemas.microsoft.com/office/drawing/2014/main" id="{A209DD04-092A-4C08-842A-8764CCB45A67}"/>
              </a:ext>
            </a:extLst>
          </p:cNvPr>
          <p:cNvCxnSpPr>
            <a:cxnSpLocks/>
            <a:endCxn id="151" idx="2"/>
          </p:cNvCxnSpPr>
          <p:nvPr/>
        </p:nvCxnSpPr>
        <p:spPr bwMode="auto">
          <a:xfrm rot="16200000" flipH="1">
            <a:off x="2800105" y="5555034"/>
            <a:ext cx="1204814" cy="187941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D00D6BD-B481-4DBE-B4B1-3642E5F8E313}"/>
              </a:ext>
            </a:extLst>
          </p:cNvPr>
          <p:cNvGrpSpPr/>
          <p:nvPr/>
        </p:nvGrpSpPr>
        <p:grpSpPr>
          <a:xfrm>
            <a:off x="1545771" y="1741714"/>
            <a:ext cx="1687286" cy="2688772"/>
            <a:chOff x="1545771" y="1741714"/>
            <a:chExt cx="1687286" cy="2688772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412AB15-9733-4F11-98D7-8405ACDA462C}"/>
                </a:ext>
              </a:extLst>
            </p:cNvPr>
            <p:cNvSpPr/>
            <p:nvPr/>
          </p:nvSpPr>
          <p:spPr>
            <a:xfrm>
              <a:off x="1545771" y="1741714"/>
              <a:ext cx="1687286" cy="2688772"/>
            </a:xfrm>
            <a:custGeom>
              <a:avLst/>
              <a:gdLst>
                <a:gd name="connsiteX0" fmla="*/ 0 w 1687286"/>
                <a:gd name="connsiteY0" fmla="*/ 2688772 h 2688772"/>
                <a:gd name="connsiteX1" fmla="*/ 1687286 w 1687286"/>
                <a:gd name="connsiteY1" fmla="*/ 2688772 h 2688772"/>
                <a:gd name="connsiteX2" fmla="*/ 1687286 w 1687286"/>
                <a:gd name="connsiteY2" fmla="*/ 892629 h 2688772"/>
                <a:gd name="connsiteX3" fmla="*/ 783772 w 1687286"/>
                <a:gd name="connsiteY3" fmla="*/ 892629 h 2688772"/>
                <a:gd name="connsiteX4" fmla="*/ 783772 w 1687286"/>
                <a:gd name="connsiteY4" fmla="*/ 0 h 2688772"/>
                <a:gd name="connsiteX5" fmla="*/ 0 w 1687286"/>
                <a:gd name="connsiteY5" fmla="*/ 0 h 2688772"/>
                <a:gd name="connsiteX6" fmla="*/ 0 w 1687286"/>
                <a:gd name="connsiteY6" fmla="*/ 2677886 h 2688772"/>
                <a:gd name="connsiteX7" fmla="*/ 0 w 1687286"/>
                <a:gd name="connsiteY7" fmla="*/ 2688772 h 268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87286" h="2688772">
                  <a:moveTo>
                    <a:pt x="0" y="2688772"/>
                  </a:moveTo>
                  <a:lnTo>
                    <a:pt x="1687286" y="2688772"/>
                  </a:lnTo>
                  <a:lnTo>
                    <a:pt x="1687286" y="892629"/>
                  </a:lnTo>
                  <a:lnTo>
                    <a:pt x="783772" y="892629"/>
                  </a:lnTo>
                  <a:lnTo>
                    <a:pt x="783772" y="0"/>
                  </a:lnTo>
                  <a:lnTo>
                    <a:pt x="0" y="0"/>
                  </a:lnTo>
                  <a:lnTo>
                    <a:pt x="0" y="2677886"/>
                  </a:lnTo>
                  <a:lnTo>
                    <a:pt x="0" y="2688772"/>
                  </a:lnTo>
                  <a:close/>
                </a:path>
              </a:pathLst>
            </a:custGeom>
            <a:solidFill>
              <a:srgbClr val="ED7D31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AD5EAC51-E76A-4360-B1F0-097B2ED415E9}"/>
                </a:ext>
              </a:extLst>
            </p:cNvPr>
            <p:cNvSpPr txBox="1"/>
            <p:nvPr/>
          </p:nvSpPr>
          <p:spPr>
            <a:xfrm>
              <a:off x="1779010" y="3700546"/>
              <a:ext cx="12052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effectLst>
                    <a:glow rad="152400">
                      <a:srgbClr val="F37021">
                        <a:alpha val="30000"/>
                      </a:srgbClr>
                    </a:glow>
                  </a:effectLst>
                  <a:latin typeface="Neo Sans Intel Medium" panose="020B0604020202020204" pitchFamily="34" charset="0"/>
                </a:rPr>
                <a:t>Fetch</a:t>
              </a:r>
              <a:endParaRPr lang="ru-RU" sz="3200" dirty="0">
                <a:effectLst>
                  <a:glow rad="152400">
                    <a:srgbClr val="F37021">
                      <a:alpha val="30000"/>
                    </a:srgbClr>
                  </a:glow>
                </a:effectLst>
                <a:latin typeface="Neo Sans Intel" panose="020B0504020202020204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968B2E3-890E-490A-9A12-B392D7482BF5}"/>
              </a:ext>
            </a:extLst>
          </p:cNvPr>
          <p:cNvGrpSpPr/>
          <p:nvPr/>
        </p:nvGrpSpPr>
        <p:grpSpPr>
          <a:xfrm>
            <a:off x="2428875" y="2590800"/>
            <a:ext cx="3790950" cy="4229100"/>
            <a:chOff x="2428875" y="2590800"/>
            <a:chExt cx="3790950" cy="422910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47AE9A-FF5C-42A4-A295-9C85FCB64EB2}"/>
                </a:ext>
              </a:extLst>
            </p:cNvPr>
            <p:cNvSpPr/>
            <p:nvPr/>
          </p:nvSpPr>
          <p:spPr>
            <a:xfrm>
              <a:off x="2428875" y="2590800"/>
              <a:ext cx="3790950" cy="4229100"/>
            </a:xfrm>
            <a:custGeom>
              <a:avLst/>
              <a:gdLst>
                <a:gd name="connsiteX0" fmla="*/ 0 w 3790950"/>
                <a:gd name="connsiteY0" fmla="*/ 4229100 h 4229100"/>
                <a:gd name="connsiteX1" fmla="*/ 0 w 3790950"/>
                <a:gd name="connsiteY1" fmla="*/ 4229100 h 4229100"/>
                <a:gd name="connsiteX2" fmla="*/ 180975 w 3790950"/>
                <a:gd name="connsiteY2" fmla="*/ 4219575 h 4229100"/>
                <a:gd name="connsiteX3" fmla="*/ 2562225 w 3790950"/>
                <a:gd name="connsiteY3" fmla="*/ 4219575 h 4229100"/>
                <a:gd name="connsiteX4" fmla="*/ 2562225 w 3790950"/>
                <a:gd name="connsiteY4" fmla="*/ 3133725 h 4229100"/>
                <a:gd name="connsiteX5" fmla="*/ 1800225 w 3790950"/>
                <a:gd name="connsiteY5" fmla="*/ 3133725 h 4229100"/>
                <a:gd name="connsiteX6" fmla="*/ 1800225 w 3790950"/>
                <a:gd name="connsiteY6" fmla="*/ 1438275 h 4229100"/>
                <a:gd name="connsiteX7" fmla="*/ 3790950 w 3790950"/>
                <a:gd name="connsiteY7" fmla="*/ 1438275 h 4229100"/>
                <a:gd name="connsiteX8" fmla="*/ 3790950 w 3790950"/>
                <a:gd name="connsiteY8" fmla="*/ 0 h 4229100"/>
                <a:gd name="connsiteX9" fmla="*/ 866775 w 3790950"/>
                <a:gd name="connsiteY9" fmla="*/ 0 h 4229100"/>
                <a:gd name="connsiteX10" fmla="*/ 819150 w 3790950"/>
                <a:gd name="connsiteY10" fmla="*/ 0 h 4229100"/>
                <a:gd name="connsiteX11" fmla="*/ 819150 w 3790950"/>
                <a:gd name="connsiteY11" fmla="*/ 1943100 h 4229100"/>
                <a:gd name="connsiteX12" fmla="*/ 66675 w 3790950"/>
                <a:gd name="connsiteY12" fmla="*/ 1943100 h 4229100"/>
                <a:gd name="connsiteX13" fmla="*/ 0 w 3790950"/>
                <a:gd name="connsiteY13" fmla="*/ 4229100 h 422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90950" h="4229100">
                  <a:moveTo>
                    <a:pt x="0" y="4229100"/>
                  </a:moveTo>
                  <a:lnTo>
                    <a:pt x="0" y="4229100"/>
                  </a:lnTo>
                  <a:lnTo>
                    <a:pt x="180975" y="4219575"/>
                  </a:lnTo>
                  <a:lnTo>
                    <a:pt x="2562225" y="4219575"/>
                  </a:lnTo>
                  <a:lnTo>
                    <a:pt x="2562225" y="3133725"/>
                  </a:lnTo>
                  <a:lnTo>
                    <a:pt x="1800225" y="3133725"/>
                  </a:lnTo>
                  <a:lnTo>
                    <a:pt x="1800225" y="1438275"/>
                  </a:lnTo>
                  <a:lnTo>
                    <a:pt x="3790950" y="1438275"/>
                  </a:lnTo>
                  <a:lnTo>
                    <a:pt x="3790950" y="0"/>
                  </a:lnTo>
                  <a:lnTo>
                    <a:pt x="866775" y="0"/>
                  </a:lnTo>
                  <a:lnTo>
                    <a:pt x="819150" y="0"/>
                  </a:lnTo>
                  <a:lnTo>
                    <a:pt x="819150" y="1943100"/>
                  </a:lnTo>
                  <a:lnTo>
                    <a:pt x="66675" y="1943100"/>
                  </a:lnTo>
                  <a:lnTo>
                    <a:pt x="0" y="4229100"/>
                  </a:lnTo>
                  <a:close/>
                </a:path>
              </a:pathLst>
            </a:custGeom>
            <a:solidFill>
              <a:srgbClr val="5B9BD5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B13F0416-861E-4641-8279-7FDBD87F92DF}"/>
                </a:ext>
              </a:extLst>
            </p:cNvPr>
            <p:cNvSpPr txBox="1"/>
            <p:nvPr/>
          </p:nvSpPr>
          <p:spPr>
            <a:xfrm>
              <a:off x="2701772" y="4617890"/>
              <a:ext cx="1551450" cy="617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effectLst>
                    <a:glow rad="152400">
                      <a:schemeClr val="accent2">
                        <a:lumMod val="40000"/>
                        <a:lumOff val="60000"/>
                        <a:alpha val="30000"/>
                      </a:schemeClr>
                    </a:glow>
                  </a:effectLst>
                  <a:latin typeface="Neo Sans Intel Medium" panose="020B0604020202020204" pitchFamily="34" charset="0"/>
                </a:rPr>
                <a:t>Decode</a:t>
              </a:r>
              <a:endParaRPr lang="ru-RU" sz="3200" dirty="0">
                <a:effectLst>
                  <a:glow rad="152400">
                    <a:schemeClr val="accent2">
                      <a:lumMod val="40000"/>
                      <a:lumOff val="60000"/>
                      <a:alpha val="30000"/>
                    </a:schemeClr>
                  </a:glow>
                </a:effectLst>
                <a:latin typeface="Neo Sans Intel" panose="020B0504020202020204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F5E7A52-32BD-4538-851D-AC091A468249}"/>
              </a:ext>
            </a:extLst>
          </p:cNvPr>
          <p:cNvGrpSpPr/>
          <p:nvPr/>
        </p:nvGrpSpPr>
        <p:grpSpPr>
          <a:xfrm>
            <a:off x="6267450" y="2886075"/>
            <a:ext cx="1754606" cy="1990725"/>
            <a:chOff x="6267450" y="2886075"/>
            <a:chExt cx="1754606" cy="1990725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409C5F3-1F9B-4D00-B782-570330774968}"/>
                </a:ext>
              </a:extLst>
            </p:cNvPr>
            <p:cNvSpPr/>
            <p:nvPr/>
          </p:nvSpPr>
          <p:spPr>
            <a:xfrm>
              <a:off x="6267450" y="2886075"/>
              <a:ext cx="1752600" cy="1990725"/>
            </a:xfrm>
            <a:custGeom>
              <a:avLst/>
              <a:gdLst>
                <a:gd name="connsiteX0" fmla="*/ 9525 w 1752600"/>
                <a:gd name="connsiteY0" fmla="*/ 0 h 1990725"/>
                <a:gd name="connsiteX1" fmla="*/ 1752600 w 1752600"/>
                <a:gd name="connsiteY1" fmla="*/ 0 h 1990725"/>
                <a:gd name="connsiteX2" fmla="*/ 1752600 w 1752600"/>
                <a:gd name="connsiteY2" fmla="*/ 1990725 h 1990725"/>
                <a:gd name="connsiteX3" fmla="*/ 0 w 1752600"/>
                <a:gd name="connsiteY3" fmla="*/ 1990725 h 1990725"/>
                <a:gd name="connsiteX4" fmla="*/ 9525 w 1752600"/>
                <a:gd name="connsiteY4" fmla="*/ 0 h 199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2600" h="1990725">
                  <a:moveTo>
                    <a:pt x="9525" y="0"/>
                  </a:moveTo>
                  <a:lnTo>
                    <a:pt x="1752600" y="0"/>
                  </a:lnTo>
                  <a:lnTo>
                    <a:pt x="1752600" y="1990725"/>
                  </a:lnTo>
                  <a:lnTo>
                    <a:pt x="0" y="19907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70AD4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6598F0F-809F-4652-92C7-3B6BF9C0ADC1}"/>
                </a:ext>
              </a:extLst>
            </p:cNvPr>
            <p:cNvSpPr txBox="1"/>
            <p:nvPr/>
          </p:nvSpPr>
          <p:spPr>
            <a:xfrm>
              <a:off x="6354612" y="3283873"/>
              <a:ext cx="166744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effectLst>
                    <a:glow rad="152400">
                      <a:srgbClr val="92D050">
                        <a:alpha val="30000"/>
                      </a:srgbClr>
                    </a:glow>
                  </a:effectLst>
                  <a:latin typeface="Neo Sans Intel Medium" panose="020B0604020202020204" pitchFamily="34" charset="0"/>
                </a:rPr>
                <a:t>Execute</a:t>
              </a:r>
              <a:endParaRPr lang="ru-RU" sz="3200" dirty="0">
                <a:effectLst>
                  <a:glow rad="152400">
                    <a:srgbClr val="92D050">
                      <a:alpha val="30000"/>
                    </a:srgbClr>
                  </a:glow>
                </a:effectLst>
                <a:latin typeface="Neo Sans Intel" panose="020B050402020202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2115EAE-E62A-4863-AF3E-EF238B462D92}"/>
              </a:ext>
            </a:extLst>
          </p:cNvPr>
          <p:cNvGrpSpPr/>
          <p:nvPr/>
        </p:nvGrpSpPr>
        <p:grpSpPr>
          <a:xfrm>
            <a:off x="8115300" y="2609850"/>
            <a:ext cx="1799084" cy="2247900"/>
            <a:chOff x="8115300" y="2609850"/>
            <a:chExt cx="1799084" cy="22479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444A2E0-79DB-44D6-8418-2FC12340ACFD}"/>
                </a:ext>
              </a:extLst>
            </p:cNvPr>
            <p:cNvSpPr/>
            <p:nvPr/>
          </p:nvSpPr>
          <p:spPr>
            <a:xfrm>
              <a:off x="8115300" y="2609850"/>
              <a:ext cx="1724025" cy="2247900"/>
            </a:xfrm>
            <a:custGeom>
              <a:avLst/>
              <a:gdLst>
                <a:gd name="connsiteX0" fmla="*/ 0 w 1724025"/>
                <a:gd name="connsiteY0" fmla="*/ 295275 h 2247900"/>
                <a:gd name="connsiteX1" fmla="*/ 0 w 1724025"/>
                <a:gd name="connsiteY1" fmla="*/ 2247900 h 2247900"/>
                <a:gd name="connsiteX2" fmla="*/ 1724025 w 1724025"/>
                <a:gd name="connsiteY2" fmla="*/ 2247900 h 2247900"/>
                <a:gd name="connsiteX3" fmla="*/ 1724025 w 1724025"/>
                <a:gd name="connsiteY3" fmla="*/ 0 h 2247900"/>
                <a:gd name="connsiteX4" fmla="*/ 238125 w 1724025"/>
                <a:gd name="connsiteY4" fmla="*/ 0 h 2247900"/>
                <a:gd name="connsiteX5" fmla="*/ 238125 w 1724025"/>
                <a:gd name="connsiteY5" fmla="*/ 304800 h 2247900"/>
                <a:gd name="connsiteX6" fmla="*/ 0 w 1724025"/>
                <a:gd name="connsiteY6" fmla="*/ 295275 h 22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4025" h="2247900">
                  <a:moveTo>
                    <a:pt x="0" y="295275"/>
                  </a:moveTo>
                  <a:lnTo>
                    <a:pt x="0" y="2247900"/>
                  </a:lnTo>
                  <a:lnTo>
                    <a:pt x="1724025" y="2247900"/>
                  </a:lnTo>
                  <a:lnTo>
                    <a:pt x="1724025" y="0"/>
                  </a:lnTo>
                  <a:lnTo>
                    <a:pt x="238125" y="0"/>
                  </a:lnTo>
                  <a:lnTo>
                    <a:pt x="238125" y="304800"/>
                  </a:lnTo>
                  <a:lnTo>
                    <a:pt x="0" y="295275"/>
                  </a:lnTo>
                  <a:close/>
                </a:path>
              </a:pathLst>
            </a:custGeom>
            <a:solidFill>
              <a:srgbClr val="FFC0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779E5B9-A0E0-4B2D-B60A-41D076241C6D}"/>
                </a:ext>
              </a:extLst>
            </p:cNvPr>
            <p:cNvSpPr txBox="1"/>
            <p:nvPr/>
          </p:nvSpPr>
          <p:spPr>
            <a:xfrm>
              <a:off x="8237322" y="3388616"/>
              <a:ext cx="16770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effectLst>
                    <a:glow rad="152400">
                      <a:srgbClr val="92D050">
                        <a:alpha val="30000"/>
                      </a:srgbClr>
                    </a:glow>
                  </a:effectLst>
                  <a:latin typeface="Neo Sans Intel Medium" panose="020B0604020202020204" pitchFamily="34" charset="0"/>
                </a:rPr>
                <a:t>Memory</a:t>
              </a:r>
              <a:endParaRPr lang="ru-RU" sz="3200" dirty="0">
                <a:effectLst>
                  <a:glow rad="152400">
                    <a:srgbClr val="92D050">
                      <a:alpha val="30000"/>
                    </a:srgbClr>
                  </a:glow>
                </a:effectLst>
                <a:latin typeface="Neo Sans Intel" panose="020B0504020202020204" pitchFamily="34" charset="0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8481175-0421-4358-B5AD-BDE0C611FC5B}"/>
              </a:ext>
            </a:extLst>
          </p:cNvPr>
          <p:cNvGrpSpPr/>
          <p:nvPr/>
        </p:nvGrpSpPr>
        <p:grpSpPr>
          <a:xfrm>
            <a:off x="1562100" y="1133475"/>
            <a:ext cx="9151778" cy="4562475"/>
            <a:chOff x="1562100" y="1133475"/>
            <a:chExt cx="9151778" cy="4562475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438ED80-7B39-46BB-88D9-F5A8AA5A0FE8}"/>
                </a:ext>
              </a:extLst>
            </p:cNvPr>
            <p:cNvSpPr/>
            <p:nvPr/>
          </p:nvSpPr>
          <p:spPr>
            <a:xfrm>
              <a:off x="1562100" y="1133475"/>
              <a:ext cx="9048750" cy="4562475"/>
            </a:xfrm>
            <a:custGeom>
              <a:avLst/>
              <a:gdLst>
                <a:gd name="connsiteX0" fmla="*/ 4667250 w 9048750"/>
                <a:gd name="connsiteY0" fmla="*/ 2924175 h 4562475"/>
                <a:gd name="connsiteX1" fmla="*/ 2714625 w 9048750"/>
                <a:gd name="connsiteY1" fmla="*/ 2924175 h 4562475"/>
                <a:gd name="connsiteX2" fmla="*/ 2714625 w 9048750"/>
                <a:gd name="connsiteY2" fmla="*/ 4562475 h 4562475"/>
                <a:gd name="connsiteX3" fmla="*/ 9048750 w 9048750"/>
                <a:gd name="connsiteY3" fmla="*/ 4562475 h 4562475"/>
                <a:gd name="connsiteX4" fmla="*/ 9048750 w 9048750"/>
                <a:gd name="connsiteY4" fmla="*/ 0 h 4562475"/>
                <a:gd name="connsiteX5" fmla="*/ 0 w 9048750"/>
                <a:gd name="connsiteY5" fmla="*/ 0 h 4562475"/>
                <a:gd name="connsiteX6" fmla="*/ 0 w 9048750"/>
                <a:gd name="connsiteY6" fmla="*/ 561975 h 4562475"/>
                <a:gd name="connsiteX7" fmla="*/ 809625 w 9048750"/>
                <a:gd name="connsiteY7" fmla="*/ 561975 h 4562475"/>
                <a:gd name="connsiteX8" fmla="*/ 809625 w 9048750"/>
                <a:gd name="connsiteY8" fmla="*/ 1400175 h 4562475"/>
                <a:gd name="connsiteX9" fmla="*/ 4724400 w 9048750"/>
                <a:gd name="connsiteY9" fmla="*/ 1400175 h 4562475"/>
                <a:gd name="connsiteX10" fmla="*/ 4724400 w 9048750"/>
                <a:gd name="connsiteY10" fmla="*/ 1733550 h 4562475"/>
                <a:gd name="connsiteX11" fmla="*/ 6762750 w 9048750"/>
                <a:gd name="connsiteY11" fmla="*/ 1733550 h 4562475"/>
                <a:gd name="connsiteX12" fmla="*/ 6762750 w 9048750"/>
                <a:gd name="connsiteY12" fmla="*/ 1438275 h 4562475"/>
                <a:gd name="connsiteX13" fmla="*/ 8315325 w 9048750"/>
                <a:gd name="connsiteY13" fmla="*/ 1438275 h 4562475"/>
                <a:gd name="connsiteX14" fmla="*/ 8315325 w 9048750"/>
                <a:gd name="connsiteY14" fmla="*/ 3819525 h 4562475"/>
                <a:gd name="connsiteX15" fmla="*/ 3067050 w 9048750"/>
                <a:gd name="connsiteY15" fmla="*/ 3819525 h 4562475"/>
                <a:gd name="connsiteX16" fmla="*/ 4657725 w 9048750"/>
                <a:gd name="connsiteY16" fmla="*/ 3819525 h 4562475"/>
                <a:gd name="connsiteX17" fmla="*/ 4667250 w 9048750"/>
                <a:gd name="connsiteY17" fmla="*/ 2924175 h 456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48750" h="4562475">
                  <a:moveTo>
                    <a:pt x="4667250" y="2924175"/>
                  </a:moveTo>
                  <a:lnTo>
                    <a:pt x="2714625" y="2924175"/>
                  </a:lnTo>
                  <a:lnTo>
                    <a:pt x="2714625" y="4562475"/>
                  </a:lnTo>
                  <a:lnTo>
                    <a:pt x="9048750" y="4562475"/>
                  </a:lnTo>
                  <a:lnTo>
                    <a:pt x="9048750" y="0"/>
                  </a:lnTo>
                  <a:lnTo>
                    <a:pt x="0" y="0"/>
                  </a:lnTo>
                  <a:lnTo>
                    <a:pt x="0" y="561975"/>
                  </a:lnTo>
                  <a:lnTo>
                    <a:pt x="809625" y="561975"/>
                  </a:lnTo>
                  <a:lnTo>
                    <a:pt x="809625" y="1400175"/>
                  </a:lnTo>
                  <a:lnTo>
                    <a:pt x="4724400" y="1400175"/>
                  </a:lnTo>
                  <a:lnTo>
                    <a:pt x="4724400" y="1733550"/>
                  </a:lnTo>
                  <a:lnTo>
                    <a:pt x="6762750" y="1733550"/>
                  </a:lnTo>
                  <a:lnTo>
                    <a:pt x="6762750" y="1438275"/>
                  </a:lnTo>
                  <a:lnTo>
                    <a:pt x="8315325" y="1438275"/>
                  </a:lnTo>
                  <a:lnTo>
                    <a:pt x="8315325" y="3819525"/>
                  </a:lnTo>
                  <a:lnTo>
                    <a:pt x="3067050" y="3819525"/>
                  </a:lnTo>
                  <a:lnTo>
                    <a:pt x="4657725" y="3819525"/>
                  </a:lnTo>
                  <a:lnTo>
                    <a:pt x="4667250" y="2924175"/>
                  </a:lnTo>
                  <a:close/>
                </a:path>
              </a:pathLst>
            </a:custGeom>
            <a:solidFill>
              <a:srgbClr val="7030A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07B7B1D3-1F0B-42F7-A91D-E8F2672DBFF7}"/>
                </a:ext>
              </a:extLst>
            </p:cNvPr>
            <p:cNvSpPr txBox="1"/>
            <p:nvPr/>
          </p:nvSpPr>
          <p:spPr>
            <a:xfrm>
              <a:off x="8647287" y="1533899"/>
              <a:ext cx="20665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effectLst>
                    <a:glow rad="152400">
                      <a:schemeClr val="bg2">
                        <a:alpha val="30000"/>
                      </a:schemeClr>
                    </a:glow>
                  </a:effectLst>
                  <a:latin typeface="Neo Sans Intel Medium" panose="020B0604020202020204" pitchFamily="34" charset="0"/>
                </a:rPr>
                <a:t>WriteBack</a:t>
              </a:r>
              <a:endParaRPr lang="ru-RU" sz="3200" dirty="0">
                <a:effectLst>
                  <a:glow rad="152400">
                    <a:schemeClr val="bg2">
                      <a:alpha val="30000"/>
                    </a:schemeClr>
                  </a:glow>
                </a:effectLst>
                <a:latin typeface="Neo Sans Intel" panose="020B0504020202020204" pitchFamily="34" charset="0"/>
              </a:endParaRPr>
            </a:p>
          </p:txBody>
        </p:sp>
      </p:grpSp>
      <p:sp>
        <p:nvSpPr>
          <p:cNvPr id="170" name="Скругленный прямоугольник 2">
            <a:extLst>
              <a:ext uri="{FF2B5EF4-FFF2-40B4-BE49-F238E27FC236}">
                <a16:creationId xmlns:a16="http://schemas.microsoft.com/office/drawing/2014/main" id="{906A9993-C537-4BC4-B097-B6AE31C7F945}"/>
              </a:ext>
            </a:extLst>
          </p:cNvPr>
          <p:cNvSpPr/>
          <p:nvPr/>
        </p:nvSpPr>
        <p:spPr bwMode="auto">
          <a:xfrm>
            <a:off x="6479195" y="5338115"/>
            <a:ext cx="5434760" cy="11931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b="1" dirty="0">
                <a:solidFill>
                  <a:schemeClr val="tx1"/>
                </a:solidFill>
                <a:latin typeface="Neo Sans Intel" pitchFamily="34" charset="0"/>
                <a:cs typeface="Arial" pitchFamily="34" charset="0"/>
              </a:rPr>
              <a:t>We are not going to model each component (e.g. multiplexer, adder)</a:t>
            </a:r>
            <a:br>
              <a:rPr lang="en-US" sz="2000" b="1" dirty="0">
                <a:solidFill>
                  <a:schemeClr val="tx1"/>
                </a:solidFill>
                <a:latin typeface="Neo Sans Intel" pitchFamily="34" charset="0"/>
                <a:cs typeface="Arial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Neo Sans Intel" pitchFamily="34" charset="0"/>
                <a:cs typeface="Arial" pitchFamily="34" charset="0"/>
              </a:rPr>
              <a:t>as it is done in RTL simulator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E98234-FF76-4BC3-913B-DE9063921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204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664676" y="3623485"/>
            <a:ext cx="8870462" cy="267765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RISCV::run(</a:t>
            </a:r>
            <a:r>
              <a:rPr lang="en-US" sz="1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string &amp;trace,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instr_to_run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load trace</a:t>
            </a:r>
          </a:p>
          <a:p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this-&gt;PC =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startPC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40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0</a:t>
            </a:r>
            <a:r>
              <a:rPr lang="en-US" sz="1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instr_to_run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 ++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4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uint32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bytes = fetch();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fetch() { return mem-&gt;read(PC); }</a:t>
            </a:r>
          </a:p>
          <a:p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FuncInstr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(bytes);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read_src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read_src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{ 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instr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-&gt;v_src1 = 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rf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-&gt;read(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instr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rs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…}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-&gt;execute();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execute_add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{ 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v_dst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v_src1 + v_src2; }</a:t>
            </a:r>
          </a:p>
          <a:p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ld_st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wb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wb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{ 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rf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-&gt;write(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instr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rd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instr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v_dst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}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PC =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update_pc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2853"/>
            <a:ext cx="10515600" cy="681080"/>
          </a:xfrm>
        </p:spPr>
        <p:txBody>
          <a:bodyPr>
            <a:normAutofit fontScale="90000"/>
          </a:bodyPr>
          <a:lstStyle/>
          <a:p>
            <a:r>
              <a:rPr lang="en-US" dirty="0"/>
              <a:t>Single-Cycle Implementation modeling</a:t>
            </a:r>
            <a:endParaRPr lang="ru-RU" dirty="0"/>
          </a:p>
        </p:txBody>
      </p:sp>
      <p:grpSp>
        <p:nvGrpSpPr>
          <p:cNvPr id="4" name="Group 182"/>
          <p:cNvGrpSpPr/>
          <p:nvPr/>
        </p:nvGrpSpPr>
        <p:grpSpPr>
          <a:xfrm rot="5400000">
            <a:off x="1496743" y="4918882"/>
            <a:ext cx="1476777" cy="627376"/>
            <a:chOff x="6132760" y="5539299"/>
            <a:chExt cx="1476777" cy="627376"/>
          </a:xfrm>
        </p:grpSpPr>
        <p:sp>
          <p:nvSpPr>
            <p:cNvPr id="5" name="Rectangle 165"/>
            <p:cNvSpPr/>
            <p:nvPr/>
          </p:nvSpPr>
          <p:spPr bwMode="auto">
            <a:xfrm>
              <a:off x="6132760" y="5539299"/>
              <a:ext cx="205347" cy="627363"/>
            </a:xfrm>
            <a:prstGeom prst="rect">
              <a:avLst/>
            </a:prstGeom>
            <a:solidFill>
              <a:srgbClr val="FFCC99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vert270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600" b="1" dirty="0">
                  <a:latin typeface="Neo Sans Intel" pitchFamily="34" charset="0"/>
                  <a:cs typeface="Arial" pitchFamily="34" charset="0"/>
                </a:rPr>
                <a:t>F</a:t>
              </a:r>
              <a:endParaRPr lang="ru-RU" sz="1600" b="1" dirty="0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6" name="Rectangle 166"/>
            <p:cNvSpPr/>
            <p:nvPr/>
          </p:nvSpPr>
          <p:spPr bwMode="auto">
            <a:xfrm>
              <a:off x="6338109" y="5539303"/>
              <a:ext cx="450685" cy="62736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vert270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600" b="1" dirty="0">
                  <a:latin typeface="Neo Sans Intel" pitchFamily="34" charset="0"/>
                  <a:cs typeface="Arial" pitchFamily="34" charset="0"/>
                </a:rPr>
                <a:t>D</a:t>
              </a:r>
              <a:endParaRPr lang="ru-RU" sz="1600" b="1" dirty="0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7" name="Rectangle 167"/>
            <p:cNvSpPr/>
            <p:nvPr/>
          </p:nvSpPr>
          <p:spPr bwMode="auto">
            <a:xfrm>
              <a:off x="6788794" y="5539306"/>
              <a:ext cx="187694" cy="627363"/>
            </a:xfrm>
            <a:prstGeom prst="rect">
              <a:avLst/>
            </a:prstGeom>
            <a:solidFill>
              <a:srgbClr val="92D05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vert270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600" b="1" dirty="0">
                  <a:latin typeface="Neo Sans Intel" pitchFamily="34" charset="0"/>
                  <a:cs typeface="Arial" pitchFamily="34" charset="0"/>
                </a:rPr>
                <a:t>E</a:t>
              </a:r>
              <a:endParaRPr lang="ru-RU" sz="1600" b="1" dirty="0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8" name="Rectangle 168"/>
            <p:cNvSpPr/>
            <p:nvPr/>
          </p:nvSpPr>
          <p:spPr bwMode="auto">
            <a:xfrm>
              <a:off x="6976489" y="5539307"/>
              <a:ext cx="259716" cy="627363"/>
            </a:xfrm>
            <a:prstGeom prst="rect">
              <a:avLst/>
            </a:prstGeom>
            <a:solidFill>
              <a:schemeClr val="accent4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vert270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600" b="1" dirty="0">
                  <a:latin typeface="Neo Sans Intel" pitchFamily="34" charset="0"/>
                  <a:cs typeface="Arial" pitchFamily="34" charset="0"/>
                </a:rPr>
                <a:t>M</a:t>
              </a:r>
              <a:endParaRPr lang="ru-RU" sz="1600" b="1" dirty="0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9" name="Rectangle 169"/>
            <p:cNvSpPr/>
            <p:nvPr/>
          </p:nvSpPr>
          <p:spPr bwMode="auto">
            <a:xfrm>
              <a:off x="7241902" y="5539312"/>
              <a:ext cx="367635" cy="627363"/>
            </a:xfrm>
            <a:prstGeom prst="rect">
              <a:avLst/>
            </a:prstGeom>
            <a:solidFill>
              <a:srgbClr val="DD8DE3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vert270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600" b="1" dirty="0">
                  <a:latin typeface="Neo Sans Intel" pitchFamily="34" charset="0"/>
                  <a:cs typeface="Arial" pitchFamily="34" charset="0"/>
                </a:rPr>
                <a:t>W</a:t>
              </a:r>
              <a:endParaRPr lang="ru-RU" sz="1600" b="1" dirty="0">
                <a:latin typeface="Neo Sans Intel" pitchFamily="34" charset="0"/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727199" y="743575"/>
            <a:ext cx="68697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RISCV 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storages of internal state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RF *rf;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uint32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PC;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Memory *mem;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ld_st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FuncInstr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&amp;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wb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FuncInstr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&amp;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RISCV();</a:t>
            </a: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run(</a:t>
            </a:r>
            <a:r>
              <a:rPr lang="en-US" sz="16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string &amp;trace,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instr_to_run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ru-RU" sz="1600" dirty="0" err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559AF1-08F4-4565-B776-196A85A11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01.11.2020</a:t>
            </a:r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1C58A2-A7FE-42D6-ACCA-18CC01223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18</a:t>
            </a:fld>
            <a:endParaRPr lang="ru-RU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BBC86A8-3A18-44AC-BBE9-234F31499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886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255"/>
    </mc:Choice>
    <mc:Fallback xmlns="">
      <p:transition spd="slow" advTm="1282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14602"/>
            <a:ext cx="8229600" cy="1362075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</a:t>
            </a:fld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558320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7.6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5.3|25.5|15.9|28.9|11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2|47.7|18.3|16.6|1.8|5.2|19|6.4|9.6|23|2.5|8.3|6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89.2|106.2|1.3|22.6|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8.9|4.8|18.3|3.5|33.6|20.4|4.7|25.8|35.7|80.2|1.8|13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|5.2|15.3|34.1|6.8|2.1|131.5|11.2|17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5|12.7|271.1|1.3|10.1|11.2|6.1|30.3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6|4|21.4|10.9|12.6|2|1.1|47.6|1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6|44.2|43.8|42.4|26.2|41.1|20.1|19.1|138|14|12.4|17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1.9|101.1|17.6|69.4|89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1.9|101.1|17.6|69.4|89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0.9|16.3|2.2|1.4|29.5|15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51.8|1.7|1.1|1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51.2|6.5|4.4|54.7|8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1.9|101.1|17.6|69.4|89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3.7|1.7|1.7|2.4|2.9|5|4.8|7.2|7.5|6.3|7.8|8|15.1|1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2119</TotalTime>
  <Words>2378</Words>
  <Application>Microsoft Office PowerPoint</Application>
  <PresentationFormat>Widescreen</PresentationFormat>
  <Paragraphs>989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Consolas</vt:lpstr>
      <vt:lpstr>Courier New</vt:lpstr>
      <vt:lpstr>Lucida Console</vt:lpstr>
      <vt:lpstr>Neo Sans Intel</vt:lpstr>
      <vt:lpstr>Neo Sans Intel Medium</vt:lpstr>
      <vt:lpstr>Office Theme</vt:lpstr>
      <vt:lpstr>1_Office Theme</vt:lpstr>
      <vt:lpstr>2_Office Theme</vt:lpstr>
      <vt:lpstr>RISC-V Single-Cycle implementation</vt:lpstr>
      <vt:lpstr>Layers of Abstraction in Computes Science</vt:lpstr>
      <vt:lpstr>Single-Cycle Implementation of RISC-V</vt:lpstr>
      <vt:lpstr>Instruction Execution Cycle</vt:lpstr>
      <vt:lpstr>Instruction Fetch</vt:lpstr>
      <vt:lpstr>Executing reg-reg (R-type) Arithmetic Instructions</vt:lpstr>
      <vt:lpstr>Executing reg-imm (I-type) Arithmetic Instructions</vt:lpstr>
      <vt:lpstr>Executing S-type Store Instructions</vt:lpstr>
      <vt:lpstr>Executing I-type Load Instructions</vt:lpstr>
      <vt:lpstr>Executing S-type Branch Instructions (1)</vt:lpstr>
      <vt:lpstr>Executing S-type Branch Instructions (2)</vt:lpstr>
      <vt:lpstr>The Final Single-Cycle Data Path</vt:lpstr>
      <vt:lpstr>Control Unit</vt:lpstr>
      <vt:lpstr>Control signal table</vt:lpstr>
      <vt:lpstr>Summary</vt:lpstr>
      <vt:lpstr>Simulation</vt:lpstr>
      <vt:lpstr>RISC-V Single-Cycle Data Path</vt:lpstr>
      <vt:lpstr>Single-Cycle Implementation modeling</vt:lpstr>
      <vt:lpstr>Thank You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Ladin, Oleg</cp:lastModifiedBy>
  <cp:revision>248</cp:revision>
  <dcterms:created xsi:type="dcterms:W3CDTF">2018-09-18T18:10:21Z</dcterms:created>
  <dcterms:modified xsi:type="dcterms:W3CDTF">2021-10-31T23:50:33Z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2019-10-21 10:26:54Z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