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1"/>
  </p:notesMasterIdLst>
  <p:sldIdLst>
    <p:sldId id="256" r:id="rId2"/>
    <p:sldId id="303" r:id="rId3"/>
    <p:sldId id="309" r:id="rId4"/>
    <p:sldId id="296" r:id="rId5"/>
    <p:sldId id="290" r:id="rId6"/>
    <p:sldId id="291" r:id="rId7"/>
    <p:sldId id="292" r:id="rId8"/>
    <p:sldId id="293" r:id="rId9"/>
    <p:sldId id="294" r:id="rId10"/>
    <p:sldId id="295" r:id="rId11"/>
    <p:sldId id="302" r:id="rId12"/>
    <p:sldId id="299" r:id="rId13"/>
    <p:sldId id="300" r:id="rId14"/>
    <p:sldId id="301" r:id="rId15"/>
    <p:sldId id="308" r:id="rId16"/>
    <p:sldId id="304" r:id="rId17"/>
    <p:sldId id="289" r:id="rId18"/>
    <p:sldId id="305" r:id="rId19"/>
    <p:sldId id="30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FA8282"/>
    <a:srgbClr val="FFC000"/>
    <a:srgbClr val="F8BAAE"/>
    <a:srgbClr val="F8CBAD"/>
    <a:srgbClr val="FFCC99"/>
    <a:srgbClr val="EEC6F1"/>
    <a:srgbClr val="000000"/>
    <a:srgbClr val="ADE9FF"/>
    <a:srgbClr val="F9B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1ED83A-606B-4DB0-9740-39B1FC81A117}" v="4" dt="2021-02-22T07:42:08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7" autoAdjust="0"/>
    <p:restoredTop sz="96433" autoAdjust="0"/>
  </p:normalViewPr>
  <p:slideViewPr>
    <p:cSldViewPr snapToGrid="0">
      <p:cViewPr varScale="1">
        <p:scale>
          <a:sx n="111" d="100"/>
          <a:sy n="111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olev, Kirill" userId="6adfc881-516e-478e-acf1-c9304da723a3" providerId="ADAL" clId="{5E1ED83A-606B-4DB0-9740-39B1FC81A117}"/>
    <pc:docChg chg="custSel modSld">
      <pc:chgData name="Korolev, Kirill" userId="6adfc881-516e-478e-acf1-c9304da723a3" providerId="ADAL" clId="{5E1ED83A-606B-4DB0-9740-39B1FC81A117}" dt="2021-02-22T07:41:36.115" v="37" actId="20577"/>
      <pc:docMkLst>
        <pc:docMk/>
      </pc:docMkLst>
      <pc:sldChg chg="modSp mod modTransition">
        <pc:chgData name="Korolev, Kirill" userId="6adfc881-516e-478e-acf1-c9304da723a3" providerId="ADAL" clId="{5E1ED83A-606B-4DB0-9740-39B1FC81A117}" dt="2021-02-22T07:41:36.115" v="37" actId="20577"/>
        <pc:sldMkLst>
          <pc:docMk/>
          <pc:sldMk cId="1137628996" sldId="256"/>
        </pc:sldMkLst>
        <pc:spChg chg="mod">
          <ac:chgData name="Korolev, Kirill" userId="6adfc881-516e-478e-acf1-c9304da723a3" providerId="ADAL" clId="{5E1ED83A-606B-4DB0-9740-39B1FC81A117}" dt="2021-02-14T16:13:25.093" v="1" actId="20577"/>
          <ac:spMkLst>
            <pc:docMk/>
            <pc:sldMk cId="1137628996" sldId="256"/>
            <ac:spMk id="4" creationId="{00000000-0000-0000-0000-000000000000}"/>
          </ac:spMkLst>
        </pc:spChg>
        <pc:spChg chg="mod">
          <ac:chgData name="Korolev, Kirill" userId="6adfc881-516e-478e-acf1-c9304da723a3" providerId="ADAL" clId="{5E1ED83A-606B-4DB0-9740-39B1FC81A117}" dt="2021-02-22T07:41:36.115" v="37" actId="20577"/>
          <ac:spMkLst>
            <pc:docMk/>
            <pc:sldMk cId="1137628996" sldId="256"/>
            <ac:spMk id="6" creationId="{00000000-0000-0000-0000-000000000000}"/>
          </ac:spMkLst>
        </pc:spChg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3116596657" sldId="289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019876673" sldId="290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009977486" sldId="291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3197086787" sldId="292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265748834" sldId="293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190938743" sldId="294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3695157060" sldId="295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96609297" sldId="296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009138349" sldId="299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148613186" sldId="300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983958586" sldId="301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1295817519" sldId="302"/>
        </pc:sldMkLst>
      </pc:sldChg>
      <pc:sldChg chg="modSp mod modTransition">
        <pc:chgData name="Korolev, Kirill" userId="6adfc881-516e-478e-acf1-c9304da723a3" providerId="ADAL" clId="{5E1ED83A-606B-4DB0-9740-39B1FC81A117}" dt="2021-02-14T16:15:49.856" v="26"/>
        <pc:sldMkLst>
          <pc:docMk/>
          <pc:sldMk cId="487061698" sldId="303"/>
        </pc:sldMkLst>
        <pc:spChg chg="mod">
          <ac:chgData name="Korolev, Kirill" userId="6adfc881-516e-478e-acf1-c9304da723a3" providerId="ADAL" clId="{5E1ED83A-606B-4DB0-9740-39B1FC81A117}" dt="2021-02-14T16:13:42.964" v="19" actId="20577"/>
          <ac:spMkLst>
            <pc:docMk/>
            <pc:sldMk cId="487061698" sldId="303"/>
            <ac:spMk id="2" creationId="{00000000-0000-0000-0000-000000000000}"/>
          </ac:spMkLst>
        </pc:spChg>
        <pc:spChg chg="mod">
          <ac:chgData name="Korolev, Kirill" userId="6adfc881-516e-478e-acf1-c9304da723a3" providerId="ADAL" clId="{5E1ED83A-606B-4DB0-9740-39B1FC81A117}" dt="2021-02-14T16:14:09.629" v="25" actId="400"/>
          <ac:spMkLst>
            <pc:docMk/>
            <pc:sldMk cId="487061698" sldId="303"/>
            <ac:spMk id="3" creationId="{00000000-0000-0000-0000-000000000000}"/>
          </ac:spMkLst>
        </pc:spChg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502584119" sldId="304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2460207938" sldId="305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3670573920" sldId="306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3122256944" sldId="308"/>
        </pc:sldMkLst>
      </pc:sldChg>
      <pc:sldChg chg="modTransition">
        <pc:chgData name="Korolev, Kirill" userId="6adfc881-516e-478e-acf1-c9304da723a3" providerId="ADAL" clId="{5E1ED83A-606B-4DB0-9740-39B1FC81A117}" dt="2021-02-14T16:15:49.856" v="26"/>
        <pc:sldMkLst>
          <pc:docMk/>
          <pc:sldMk cId="1852015883" sldId="309"/>
        </pc:sldMkLst>
      </pc:sldChg>
    </pc:docChg>
  </pc:docChgLst>
  <pc:docChgLst>
    <pc:chgData name="Korolev, Kirill" userId="6adfc881-516e-478e-acf1-c9304da723a3" providerId="ADAL" clId="{CFC597A8-BFD4-4BDC-A8AC-4131BFE50635}"/>
    <pc:docChg chg="custSel modSld">
      <pc:chgData name="Korolev, Kirill" userId="6adfc881-516e-478e-acf1-c9304da723a3" providerId="ADAL" clId="{CFC597A8-BFD4-4BDC-A8AC-4131BFE50635}" dt="2021-02-07T17:27:08.688" v="7" actId="403"/>
      <pc:docMkLst>
        <pc:docMk/>
      </pc:docMkLst>
      <pc:sldChg chg="modSp mod">
        <pc:chgData name="Korolev, Kirill" userId="6adfc881-516e-478e-acf1-c9304da723a3" providerId="ADAL" clId="{CFC597A8-BFD4-4BDC-A8AC-4131BFE50635}" dt="2021-02-07T17:27:08.688" v="7" actId="403"/>
        <pc:sldMkLst>
          <pc:docMk/>
          <pc:sldMk cId="487061698" sldId="303"/>
        </pc:sldMkLst>
        <pc:spChg chg="mod">
          <ac:chgData name="Korolev, Kirill" userId="6adfc881-516e-478e-acf1-c9304da723a3" providerId="ADAL" clId="{CFC597A8-BFD4-4BDC-A8AC-4131BFE50635}" dt="2021-02-07T17:27:08.688" v="7" actId="403"/>
          <ac:spMkLst>
            <pc:docMk/>
            <pc:sldMk cId="487061698" sldId="30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55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598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4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05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084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18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8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89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84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5909B1-BAB8-4641-85BF-9F231A53D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5BDE8-25CF-459E-BDB4-1B337CB2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A4C81E-B548-4C85-8C83-BEF621CB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A5AE9DCF-C2B8-4D2D-BB57-41A5D78D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7E6C825-6298-4651-9045-87D563C1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7EA6487-C297-4C5A-9E2E-D9DCF23E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27E62A-1412-433B-92B0-623E6F4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0F0C28-A0A0-4010-8AA0-E03D27D77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C85006-DBC6-4E8B-A7A4-A13C6F75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D9DA62D-C139-4C85-BBFF-986F43FE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BFA53D4-C60D-4ACE-8B14-67088FF16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E4797F1-F8DA-47E1-9915-9F9C22C49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00FFA8F-424A-41CF-8B4D-3D4BAFB0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B790A8F-9998-424C-A07B-29A15472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EB0043C-6200-42B2-8B02-E6E0DD9F4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15346D8-4E4C-4325-BCAC-189C5C1CA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EE6D5E-5D43-4E99-8D4C-A3BFD2C9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79226A-FD59-46C3-B6EA-13E053F4B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E2C61-7707-412A-803B-16A7C9C0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D652FF-2E37-4CAF-AD9C-CEEE9739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501C7-090E-455B-AA19-5AC422BD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41CB85D-AED8-4D5B-9B5A-68D09CB2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8A907B-10D1-4FA0-B687-C2F7BCAC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E909476-016B-4F70-AFAB-40B7E80E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97FFB73-34DE-4B13-8A89-788D55EE8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D857B8F-5AA6-402D-AA0D-467CBC0F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87C0985-4212-4F6E-9E82-E413F156A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83C6EAB-ED58-4F40-B515-95795A4D8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DA242AE-DDA3-44CD-BD47-D113FAE3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056C052-5336-4845-9967-9198D5C1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B10AB84-77BA-411C-9486-C013C6D1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F5BDE6E-00FD-4A94-96A8-C87D15A2B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5D69D9F-BCFF-4191-9963-39E568EA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/>
              <a:t>Click to edit Master 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>
                <a:latin typeface="Neo Sans Intel"/>
                <a:cs typeface="Neo Sans Intel"/>
              </a:rPr>
              <a:t>Subtitle</a:t>
            </a:r>
            <a:endParaRPr lang="en-US" dirty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>
                <a:latin typeface="Neo Sans Intel"/>
                <a:cs typeface="Neo Sans Intel"/>
              </a:rPr>
              <a:t>Additional Info</a:t>
            </a:r>
            <a:endParaRPr lang="en-US" sz="1600" dirty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9D3288-A95A-4672-975C-A6D11F84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1372AD-8BED-48AE-A3EB-A0A200A5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631AC-B8ED-49EB-99E2-DE9E5CBB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>
                <a:latin typeface="Neo Sans Intel"/>
                <a:cs typeface="Neo Sans Intel"/>
              </a:rPr>
              <a:t>Subtitle</a:t>
            </a:r>
            <a:endParaRPr lang="en-US" dirty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>
                <a:latin typeface="Neo Sans Intel"/>
                <a:cs typeface="Neo Sans Intel"/>
              </a:rPr>
              <a:t>Additional Info</a:t>
            </a:r>
            <a:endParaRPr lang="en-US" sz="1600" dirty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6500D0-D976-45C0-97C5-FFAD2064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5C331-9EA2-4D13-95C2-E90BD8269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E4D5D-36F0-497F-838F-1275349A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1" r:id="rId12"/>
    <p:sldLayoutId id="2147483692" r:id="rId1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451207"/>
            <a:ext cx="9144000" cy="105875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000" dirty="0"/>
              <a:t> </a:t>
            </a:r>
            <a:r>
              <a:rPr lang="en-US" dirty="0"/>
              <a:t>Caches: part 3</a:t>
            </a:r>
            <a:endParaRPr lang="en-US" sz="2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/>
              <a:t>Daniil Vorobyev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/>
              <a:t>21.02.2022</a:t>
            </a:r>
          </a:p>
        </p:txBody>
      </p:sp>
    </p:spTree>
    <p:extLst>
      <p:ext uri="{BB962C8B-B14F-4D97-AF65-F5344CB8AC3E}">
        <p14:creationId xmlns:p14="http://schemas.microsoft.com/office/powerpoint/2010/main" val="113762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53255"/>
          </a:xfrm>
        </p:spPr>
        <p:txBody>
          <a:bodyPr>
            <a:normAutofit/>
          </a:bodyPr>
          <a:lstStyle/>
          <a:p>
            <a:r>
              <a:rPr lang="en-US" strike="sngStrike" dirty="0"/>
              <a:t>Memory Wall</a:t>
            </a:r>
          </a:p>
          <a:p>
            <a:r>
              <a:rPr lang="en-US" strike="sngStrike" dirty="0"/>
              <a:t>Spatial and temporal locality</a:t>
            </a:r>
          </a:p>
          <a:p>
            <a:r>
              <a:rPr lang="en-US" strike="sngStrike" dirty="0"/>
              <a:t>Hardware implementations</a:t>
            </a:r>
          </a:p>
          <a:p>
            <a:r>
              <a:rPr lang="en-US" strike="sngStrike" dirty="0"/>
              <a:t>Performance metrics</a:t>
            </a:r>
          </a:p>
          <a:p>
            <a:r>
              <a:rPr lang="en-US" strike="sngStrike" dirty="0"/>
              <a:t>Software optimizations</a:t>
            </a:r>
          </a:p>
          <a:p>
            <a:r>
              <a:rPr lang="en-US" dirty="0"/>
              <a:t>Hardware optimizations (prefetching &amp; replacement)</a:t>
            </a:r>
          </a:p>
          <a:p>
            <a:r>
              <a:rPr lang="en-US" dirty="0"/>
              <a:t>Write handling</a:t>
            </a:r>
          </a:p>
          <a:p>
            <a:r>
              <a:rPr lang="en-US" dirty="0"/>
              <a:t>Multi-level cache organization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06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Refresher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420" y="1592879"/>
            <a:ext cx="10515600" cy="4128707"/>
          </a:xfrm>
        </p:spPr>
        <p:txBody>
          <a:bodyPr/>
          <a:lstStyle/>
          <a:p>
            <a:r>
              <a:rPr lang="en-US" dirty="0"/>
              <a:t>Main memory is large, but slow</a:t>
            </a:r>
          </a:p>
          <a:p>
            <a:r>
              <a:rPr lang="en-US" dirty="0"/>
              <a:t>Solution: memory hierarchy with caches </a:t>
            </a:r>
          </a:p>
          <a:p>
            <a:pPr lvl="1"/>
            <a:r>
              <a:rPr lang="en-US" dirty="0"/>
              <a:t>utilizes temporal and spatial locality of workloads</a:t>
            </a:r>
          </a:p>
          <a:p>
            <a:pPr lvl="1"/>
            <a:r>
              <a:rPr lang="en-US" dirty="0"/>
              <a:t>provides visibility that memory is usually fast</a:t>
            </a:r>
          </a:p>
          <a:p>
            <a:r>
              <a:rPr lang="en-US" dirty="0"/>
              <a:t>Bad scenario: cache misses</a:t>
            </a:r>
          </a:p>
          <a:p>
            <a:pPr lvl="1"/>
            <a:r>
              <a:rPr lang="en-US" dirty="0"/>
              <a:t>Compulsory</a:t>
            </a:r>
          </a:p>
          <a:p>
            <a:pPr lvl="1"/>
            <a:r>
              <a:rPr lang="en-US" dirty="0"/>
              <a:t>Capacity</a:t>
            </a:r>
          </a:p>
          <a:p>
            <a:pPr lvl="1"/>
            <a:r>
              <a:rPr lang="en-US" dirty="0"/>
              <a:t>Conflict</a:t>
            </a:r>
          </a:p>
          <a:p>
            <a:pPr lvl="1"/>
            <a:endParaRPr lang="en-US" dirty="0"/>
          </a:p>
          <a:p>
            <a:endParaRPr lang="ru-RU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841" y="949152"/>
            <a:ext cx="3481174" cy="2052860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5444012" y="3364666"/>
            <a:ext cx="5633544" cy="1761291"/>
            <a:chOff x="2148225" y="3742183"/>
            <a:chExt cx="5633544" cy="1761291"/>
          </a:xfrm>
        </p:grpSpPr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014876" y="4376155"/>
              <a:ext cx="615340" cy="569571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  <a:cs typeface="Arial" charset="0"/>
                </a:rPr>
                <a:t>L1</a:t>
              </a:r>
            </a:p>
          </p:txBody>
        </p:sp>
        <p:sp>
          <p:nvSpPr>
            <p:cNvPr id="49" name="Rectangle 13"/>
            <p:cNvSpPr>
              <a:spLocks noChangeArrowheads="1"/>
            </p:cNvSpPr>
            <p:nvPr/>
          </p:nvSpPr>
          <p:spPr bwMode="auto">
            <a:xfrm>
              <a:off x="2347322" y="4309490"/>
              <a:ext cx="444095" cy="743699"/>
            </a:xfrm>
            <a:custGeom>
              <a:avLst/>
              <a:gdLst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  <a:gd name="connsiteX4" fmla="*/ 0 w 530861"/>
                <a:gd name="connsiteY4" fmla="*/ 0 h 889000"/>
                <a:gd name="connsiteX0" fmla="*/ 71191 w 602052"/>
                <a:gd name="connsiteY0" fmla="*/ 0 h 889000"/>
                <a:gd name="connsiteX1" fmla="*/ 602052 w 602052"/>
                <a:gd name="connsiteY1" fmla="*/ 0 h 889000"/>
                <a:gd name="connsiteX2" fmla="*/ 602052 w 602052"/>
                <a:gd name="connsiteY2" fmla="*/ 889000 h 889000"/>
                <a:gd name="connsiteX3" fmla="*/ 71191 w 602052"/>
                <a:gd name="connsiteY3" fmla="*/ 889000 h 889000"/>
                <a:gd name="connsiteX4" fmla="*/ 1 w 602052"/>
                <a:gd name="connsiteY4" fmla="*/ 422897 h 889000"/>
                <a:gd name="connsiteX5" fmla="*/ 71191 w 602052"/>
                <a:gd name="connsiteY5" fmla="*/ 0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5" fmla="*/ 91440 w 602051"/>
                <a:gd name="connsiteY5" fmla="*/ 514337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61" h="889000">
                  <a:moveTo>
                    <a:pt x="0" y="0"/>
                  </a:moveTo>
                  <a:lnTo>
                    <a:pt x="530861" y="0"/>
                  </a:lnTo>
                  <a:lnTo>
                    <a:pt x="530861" y="889000"/>
                  </a:lnTo>
                  <a:lnTo>
                    <a:pt x="0" y="889000"/>
                  </a:lnTo>
                </a:path>
              </a:pathLst>
            </a:custGeom>
            <a:gradFill>
              <a:gsLst>
                <a:gs pos="0">
                  <a:sysClr val="window" lastClr="FFFFFF"/>
                </a:gs>
                <a:gs pos="74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0" scaled="0"/>
            </a:gra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black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927286" y="4289091"/>
              <a:ext cx="803460" cy="743699"/>
            </a:xfrm>
            <a:prstGeom prst="rect">
              <a:avLst/>
            </a:prstGeom>
            <a:solidFill>
              <a:srgbClr val="CCFF66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  <a:cs typeface="Arial" charset="0"/>
                </a:rPr>
                <a:t>L2</a:t>
              </a: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5066157" y="4128262"/>
              <a:ext cx="1100529" cy="1018672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  <a:cs typeface="Arial" charset="0"/>
                </a:rPr>
                <a:t>L3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  <a:cs typeface="Arial" charset="0"/>
                </a:rPr>
                <a:t>Cache</a:t>
              </a: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802341" y="4545338"/>
              <a:ext cx="210799" cy="254982"/>
              <a:chOff x="2138998" y="4419600"/>
              <a:chExt cx="437515" cy="304800"/>
            </a:xfrm>
          </p:grpSpPr>
          <p:sp>
            <p:nvSpPr>
              <p:cNvPr id="65" name="Line 17"/>
              <p:cNvSpPr>
                <a:spLocks noChangeShapeType="1"/>
              </p:cNvSpPr>
              <p:nvPr/>
            </p:nvSpPr>
            <p:spPr bwMode="auto">
              <a:xfrm>
                <a:off x="2138998" y="47244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" name="Line 17"/>
              <p:cNvSpPr>
                <a:spLocks noChangeShapeType="1"/>
              </p:cNvSpPr>
              <p:nvPr/>
            </p:nvSpPr>
            <p:spPr bwMode="auto">
              <a:xfrm>
                <a:off x="2154238" y="44196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3638122" y="4545338"/>
              <a:ext cx="275302" cy="254982"/>
              <a:chOff x="3558052" y="4419600"/>
              <a:chExt cx="432435" cy="304800"/>
            </a:xfrm>
          </p:grpSpPr>
          <p:sp>
            <p:nvSpPr>
              <p:cNvPr id="63" name="Line 17"/>
              <p:cNvSpPr>
                <a:spLocks noChangeShapeType="1"/>
              </p:cNvSpPr>
              <p:nvPr/>
            </p:nvSpPr>
            <p:spPr bwMode="auto">
              <a:xfrm>
                <a:off x="3558052" y="47244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" name="Line 17"/>
              <p:cNvSpPr>
                <a:spLocks noChangeShapeType="1"/>
              </p:cNvSpPr>
              <p:nvPr/>
            </p:nvSpPr>
            <p:spPr bwMode="auto">
              <a:xfrm>
                <a:off x="3568212" y="44196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4730745" y="4545338"/>
              <a:ext cx="329955" cy="254982"/>
              <a:chOff x="4619539" y="4419600"/>
              <a:chExt cx="432435" cy="304800"/>
            </a:xfrm>
          </p:grpSpPr>
          <p:sp>
            <p:nvSpPr>
              <p:cNvPr id="61" name="Line 17"/>
              <p:cNvSpPr>
                <a:spLocks noChangeShapeType="1"/>
              </p:cNvSpPr>
              <p:nvPr/>
            </p:nvSpPr>
            <p:spPr bwMode="auto">
              <a:xfrm>
                <a:off x="4619539" y="47244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4629699" y="44196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2148225" y="4494879"/>
              <a:ext cx="574196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prstClr val="black"/>
                  </a:solidFill>
                  <a:latin typeface="Calibri"/>
                </a:rPr>
                <a:t>CPU</a:t>
              </a:r>
              <a:endParaRPr lang="ru-RU" kern="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6166686" y="4533449"/>
              <a:ext cx="329955" cy="254982"/>
              <a:chOff x="4619539" y="4419600"/>
              <a:chExt cx="432435" cy="304800"/>
            </a:xfrm>
          </p:grpSpPr>
          <p:sp>
            <p:nvSpPr>
              <p:cNvPr id="59" name="Line 17"/>
              <p:cNvSpPr>
                <a:spLocks noChangeShapeType="1"/>
              </p:cNvSpPr>
              <p:nvPr/>
            </p:nvSpPr>
            <p:spPr bwMode="auto">
              <a:xfrm>
                <a:off x="4619539" y="47244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" name="Line 17"/>
              <p:cNvSpPr>
                <a:spLocks noChangeShapeType="1"/>
              </p:cNvSpPr>
              <p:nvPr/>
            </p:nvSpPr>
            <p:spPr bwMode="auto">
              <a:xfrm>
                <a:off x="4629699" y="44196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57" name="Rectangle 13"/>
            <p:cNvSpPr>
              <a:spLocks noChangeArrowheads="1"/>
            </p:cNvSpPr>
            <p:nvPr/>
          </p:nvSpPr>
          <p:spPr bwMode="auto">
            <a:xfrm rot="10800000">
              <a:off x="6502094" y="3742183"/>
              <a:ext cx="833346" cy="1761291"/>
            </a:xfrm>
            <a:custGeom>
              <a:avLst/>
              <a:gdLst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  <a:gd name="connsiteX4" fmla="*/ 0 w 530861"/>
                <a:gd name="connsiteY4" fmla="*/ 0 h 889000"/>
                <a:gd name="connsiteX0" fmla="*/ 71191 w 602052"/>
                <a:gd name="connsiteY0" fmla="*/ 0 h 889000"/>
                <a:gd name="connsiteX1" fmla="*/ 602052 w 602052"/>
                <a:gd name="connsiteY1" fmla="*/ 0 h 889000"/>
                <a:gd name="connsiteX2" fmla="*/ 602052 w 602052"/>
                <a:gd name="connsiteY2" fmla="*/ 889000 h 889000"/>
                <a:gd name="connsiteX3" fmla="*/ 71191 w 602052"/>
                <a:gd name="connsiteY3" fmla="*/ 889000 h 889000"/>
                <a:gd name="connsiteX4" fmla="*/ 1 w 602052"/>
                <a:gd name="connsiteY4" fmla="*/ 422897 h 889000"/>
                <a:gd name="connsiteX5" fmla="*/ 71191 w 602052"/>
                <a:gd name="connsiteY5" fmla="*/ 0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5" fmla="*/ 91440 w 602051"/>
                <a:gd name="connsiteY5" fmla="*/ 514337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61" h="889000">
                  <a:moveTo>
                    <a:pt x="0" y="0"/>
                  </a:moveTo>
                  <a:lnTo>
                    <a:pt x="530861" y="0"/>
                  </a:lnTo>
                  <a:lnTo>
                    <a:pt x="530861" y="889000"/>
                  </a:lnTo>
                  <a:lnTo>
                    <a:pt x="0" y="889000"/>
                  </a:lnTo>
                </a:path>
              </a:pathLst>
            </a:custGeom>
            <a:gradFill>
              <a:gsLst>
                <a:gs pos="0">
                  <a:sysClr val="window" lastClr="FFFFFF"/>
                </a:gs>
                <a:gs pos="74000">
                  <a:srgbClr val="F79646">
                    <a:lumMod val="40000"/>
                    <a:lumOff val="60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0" scaled="0"/>
            </a:gra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black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659730" y="4223395"/>
              <a:ext cx="11220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>Main Memory</a:t>
              </a:r>
              <a:endParaRPr lang="ru-RU" sz="2000" kern="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7" name="Rounded Rectangular Callout 66"/>
          <p:cNvSpPr/>
          <p:nvPr/>
        </p:nvSpPr>
        <p:spPr>
          <a:xfrm>
            <a:off x="5680951" y="4827736"/>
            <a:ext cx="1259426" cy="642702"/>
          </a:xfrm>
          <a:prstGeom prst="wedgeRoundRectCallout">
            <a:avLst>
              <a:gd name="adj1" fmla="val 23536"/>
              <a:gd name="adj2" fmla="val -111240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smallest, but fastest</a:t>
            </a:r>
            <a:endParaRPr lang="ru-RU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Rounded Rectangular Callout 67"/>
          <p:cNvSpPr/>
          <p:nvPr/>
        </p:nvSpPr>
        <p:spPr>
          <a:xfrm>
            <a:off x="8941758" y="5331983"/>
            <a:ext cx="1469204" cy="642702"/>
          </a:xfrm>
          <a:prstGeom prst="wedgeRoundRectCallout">
            <a:avLst>
              <a:gd name="adj1" fmla="val 23536"/>
              <a:gd name="adj2" fmla="val -111240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slowest, but largest</a:t>
            </a:r>
            <a:endParaRPr lang="ru-RU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01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7" grpId="0" animBg="1"/>
      <p:bldP spid="6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Prefetching</a:t>
            </a:r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Prefetching: main idea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Prefetching – predict future memory accesses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</a:rPr>
              <a:t>A useful </a:t>
            </a:r>
            <a:r>
              <a:rPr lang="en-US" sz="2000" dirty="0" err="1">
                <a:solidFill>
                  <a:sysClr val="windowText" lastClr="000000"/>
                </a:solidFill>
              </a:rPr>
              <a:t>prefetch</a:t>
            </a:r>
            <a:r>
              <a:rPr lang="en-US" sz="2000" dirty="0">
                <a:solidFill>
                  <a:sysClr val="windowText" lastClr="000000"/>
                </a:solidFill>
              </a:rPr>
              <a:t> eliminates a potential cache miss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2 types of prefetching: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Software Prefetching: special prefetching instructions 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Hardware Prefetching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Code prefetching is performed by a branch predictor</a:t>
            </a:r>
            <a:endParaRPr lang="en-US" sz="2400" dirty="0">
              <a:solidFill>
                <a:sysClr val="windowText" lastClr="0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Prefetch Limitations</a:t>
            </a:r>
          </a:p>
          <a:p>
            <a:pPr lvl="1">
              <a:defRPr/>
            </a:pPr>
            <a:r>
              <a:rPr lang="en-US" sz="2000" dirty="0">
                <a:solidFill>
                  <a:sysClr val="windowText" lastClr="000000"/>
                </a:solidFill>
              </a:rPr>
              <a:t>Prefetching relies on extra memory bandwidth </a:t>
            </a:r>
          </a:p>
          <a:p>
            <a:pPr lvl="1">
              <a:defRPr/>
            </a:pPr>
            <a:r>
              <a:rPr lang="en-US" sz="2000" dirty="0">
                <a:solidFill>
                  <a:sysClr val="windowText" lastClr="000000"/>
                </a:solidFill>
              </a:rPr>
              <a:t>Too aggressive/inaccurate prefetching slows down demand fetches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987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metrics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Accuracy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Portion of prefetched lines which eventually become demand-hits</a:t>
            </a:r>
          </a:p>
          <a:p>
            <a:r>
              <a:rPr lang="en-US" sz="2400" dirty="0">
                <a:solidFill>
                  <a:sysClr val="windowText" lastClr="000000"/>
                </a:solidFill>
              </a:rPr>
              <a:t>Coverage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Portion of cache misses removed by prefetching</a:t>
            </a:r>
          </a:p>
          <a:p>
            <a:r>
              <a:rPr lang="en-US" sz="2400" dirty="0">
                <a:solidFill>
                  <a:sysClr val="windowText" lastClr="000000"/>
                </a:solidFill>
              </a:rPr>
              <a:t>Timeliness</a:t>
            </a:r>
            <a:endParaRPr lang="ru-RU" sz="2400" dirty="0">
              <a:solidFill>
                <a:sysClr val="windowText" lastClr="000000"/>
              </a:solidFill>
            </a:endParaRP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Reduction of cache miss time</a:t>
            </a: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For L1 cache prefetch schemes with high accuracy are used</a:t>
            </a:r>
          </a:p>
          <a:p>
            <a:r>
              <a:rPr lang="en-US" sz="2400" dirty="0">
                <a:solidFill>
                  <a:sysClr val="windowText" lastClr="000000"/>
                </a:solidFill>
              </a:rPr>
              <a:t>Bigger caches usually leverage schemes with higher coverage</a:t>
            </a:r>
          </a:p>
          <a:p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97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sequential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On a cache miss, prefetch sequential cache line (± 64 bytes)</a:t>
            </a: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marL="457200" lvl="1" indent="0">
              <a:buNone/>
            </a:pPr>
            <a:endParaRPr lang="en-US" sz="2000" dirty="0">
              <a:solidFill>
                <a:sysClr val="windowText" lastClr="000000"/>
              </a:solidFill>
            </a:endParaRPr>
          </a:p>
          <a:p>
            <a:pPr marL="457200" lvl="1" indent="0">
              <a:buNone/>
            </a:pPr>
            <a:endParaRPr lang="en-US" sz="20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Prefetch metrics: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Moderate accuracy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Low coverage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Lack of timeliness (prefetch performed too late)</a:t>
            </a:r>
          </a:p>
          <a:p>
            <a:pPr marL="0" indent="0">
              <a:buNone/>
            </a:pPr>
            <a:endParaRPr lang="en-US" sz="24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Simple HW</a:t>
            </a:r>
          </a:p>
          <a:p>
            <a:r>
              <a:rPr lang="en-US" sz="2400" dirty="0">
                <a:solidFill>
                  <a:sysClr val="windowText" lastClr="000000"/>
                </a:solidFill>
              </a:rPr>
              <a:t>Works well for instructions prefetch</a:t>
            </a:r>
          </a:p>
          <a:p>
            <a:r>
              <a:rPr lang="en-US" sz="2400" dirty="0">
                <a:solidFill>
                  <a:sysClr val="windowText" lastClr="000000"/>
                </a:solidFill>
              </a:rPr>
              <a:t>“Fallback" if more complex methods not available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4631" y="2371152"/>
            <a:ext cx="225742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>
              <a:spcBef>
                <a:spcPts val="600"/>
              </a:spcBef>
              <a:defRPr/>
            </a:pPr>
            <a:r>
              <a:rPr lang="en-US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lw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 $t0, 0x0($t1)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44731" y="2338785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0x</a:t>
            </a:r>
            <a:r>
              <a:rPr lang="ru-RU" dirty="0">
                <a:latin typeface="Consolas" panose="020B0609020204030204" pitchFamily="49" charset="0"/>
                <a:cs typeface="Courier New" panose="02070309020205020404" pitchFamily="49" charset="0"/>
              </a:rPr>
              <a:t>40(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$t1)</a:t>
            </a:r>
          </a:p>
        </p:txBody>
      </p:sp>
      <p:sp>
        <p:nvSpPr>
          <p:cNvPr id="7" name="Стрелка вправо 7"/>
          <p:cNvSpPr/>
          <p:nvPr/>
        </p:nvSpPr>
        <p:spPr>
          <a:xfrm>
            <a:off x="5933517" y="2338785"/>
            <a:ext cx="711213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708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detection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HW detects the repetitive step of a load and prefetch data in advance</a:t>
            </a:r>
          </a:p>
          <a:p>
            <a:pPr>
              <a:spcBef>
                <a:spcPts val="1200"/>
              </a:spcBef>
            </a:pPr>
            <a:endParaRPr lang="en-US" sz="24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endParaRPr lang="en-US" sz="2400" dirty="0">
              <a:solidFill>
                <a:sysClr val="windowText" lastClr="000000"/>
              </a:solidFill>
            </a:endParaRPr>
          </a:p>
          <a:p>
            <a:r>
              <a:rPr lang="en-US" sz="2400" dirty="0" err="1">
                <a:solidFill>
                  <a:sysClr val="windowText" lastClr="000000"/>
                </a:solidFill>
              </a:rPr>
              <a:t>Prefetch</a:t>
            </a:r>
            <a:r>
              <a:rPr lang="en-US" sz="2400" dirty="0">
                <a:solidFill>
                  <a:sysClr val="windowText" lastClr="000000"/>
                </a:solidFill>
              </a:rPr>
              <a:t> metrics: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High accuracy (for long loops)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Low coverage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Highly timeliness</a:t>
            </a:r>
            <a:endParaRPr lang="en-US" sz="24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Issues with unrolled loops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Initially single load operation occupies multiple entries in detector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55502" y="2230522"/>
            <a:ext cx="3657598" cy="13080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>
              <a:spcBef>
                <a:spcPts val="600"/>
              </a:spcBef>
              <a:defRPr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0x00402f0: </a:t>
            </a:r>
            <a:r>
              <a:rPr lang="en-US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lw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 $t0, 0x20($t1)</a:t>
            </a:r>
          </a:p>
          <a:p>
            <a:pPr marL="0" lvl="1">
              <a:spcBef>
                <a:spcPts val="600"/>
              </a:spcBef>
              <a:defRPr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0x00402f4: 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add  $t2, $t2, $t0</a:t>
            </a:r>
          </a:p>
          <a:p>
            <a:pPr marL="0" lvl="1">
              <a:spcBef>
                <a:spcPts val="600"/>
              </a:spcBef>
              <a:defRPr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0x00402f8: </a:t>
            </a:r>
            <a:r>
              <a:rPr lang="en-US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addi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$t1, $t1, 0x100</a:t>
            </a:r>
          </a:p>
          <a:p>
            <a:pPr marL="0" lvl="1">
              <a:spcBef>
                <a:spcPts val="600"/>
              </a:spcBef>
              <a:defRPr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0x00402fc: </a:t>
            </a:r>
            <a:r>
              <a:rPr lang="en-US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beq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$t1, $t3, -4</a:t>
            </a:r>
            <a:endParaRPr lang="en-US" sz="1600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Стрелка вправо 7"/>
          <p:cNvSpPr/>
          <p:nvPr/>
        </p:nvSpPr>
        <p:spPr>
          <a:xfrm>
            <a:off x="5717875" y="2663614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55335"/>
              </p:ext>
            </p:extLst>
          </p:nvPr>
        </p:nvGraphicFramePr>
        <p:xfrm>
          <a:off x="6184601" y="2456593"/>
          <a:ext cx="3938918" cy="1214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14">
                <a:tc>
                  <a:txBody>
                    <a:bodyPr/>
                    <a:lstStyle/>
                    <a:p>
                      <a:r>
                        <a:rPr lang="en-US" dirty="0"/>
                        <a:t>IP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Last address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0x00402f0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0x100</a:t>
                      </a:r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0x00f4180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Стрелка вправо 10"/>
          <p:cNvSpPr/>
          <p:nvPr/>
        </p:nvSpPr>
        <p:spPr>
          <a:xfrm rot="5400000">
            <a:off x="8523617" y="3805672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91574" y="4182982"/>
            <a:ext cx="2464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0x00f4280</a:t>
            </a:r>
          </a:p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0x00f4380</a:t>
            </a:r>
          </a:p>
          <a:p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...</a:t>
            </a:r>
            <a:endParaRPr lang="ru-RU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39983" y="2092705"/>
            <a:ext cx="101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Detector</a:t>
            </a:r>
            <a:endParaRPr lang="ru-RU" b="1" dirty="0"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574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animBg="1"/>
      <p:bldP spid="9" grpId="0" animBg="1"/>
      <p:bldP spid="11" grpId="0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detection (1)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HW detects stream with the repetitive step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Similar to the previous technique, but without reference to IP</a:t>
            </a:r>
          </a:p>
          <a:p>
            <a:endParaRPr lang="en-US" sz="24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Example: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167174" y="2954635"/>
            <a:ext cx="13244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0xba202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0x3cf1140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3с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0x3cf1100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0x3cf10c0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0x3cf1080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74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90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8346" y="4686808"/>
            <a:ext cx="2590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prefetch  </a:t>
            </a:r>
            <a:r>
              <a:rPr lang="en-US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0xba20ac0</a:t>
            </a:r>
          </a:p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0x3cf1040</a:t>
            </a:r>
          </a:p>
          <a:p>
            <a:r>
              <a:rPr lang="en-US" kern="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ru-RU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Стрелка вправо 7"/>
          <p:cNvSpPr/>
          <p:nvPr/>
        </p:nvSpPr>
        <p:spPr>
          <a:xfrm>
            <a:off x="4638192" y="3472697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95694"/>
              </p:ext>
            </p:extLst>
          </p:nvPr>
        </p:nvGraphicFramePr>
        <p:xfrm>
          <a:off x="5184858" y="3033153"/>
          <a:ext cx="4620877" cy="1214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14">
                <a:tc>
                  <a:txBody>
                    <a:bodyPr/>
                    <a:lstStyle/>
                    <a:p>
                      <a:r>
                        <a:rPr lang="en-US" dirty="0"/>
                        <a:t>Base address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Last address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0xba20200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+0x1c0</a:t>
                      </a:r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kern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0xba20</a:t>
                      </a:r>
                      <a:r>
                        <a:rPr lang="ru-RU" kern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90</a:t>
                      </a:r>
                      <a:r>
                        <a:rPr lang="en-US" kern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0x3cf1140</a:t>
                      </a:r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−0x40</a:t>
                      </a:r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0x3cf1080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Стрелка вправо 7"/>
          <p:cNvSpPr/>
          <p:nvPr/>
        </p:nvSpPr>
        <p:spPr>
          <a:xfrm rot="5400000">
            <a:off x="6358703" y="4286757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67174" y="2954635"/>
            <a:ext cx="13244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0xba202</a:t>
            </a:r>
            <a:r>
              <a:rPr lang="ru-RU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  <a:p>
            <a:r>
              <a:rPr lang="en-US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0x3cf1140</a:t>
            </a:r>
            <a:r>
              <a:rPr lang="ru-RU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3с</a:t>
            </a: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accent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0x3cf1100</a:t>
            </a:r>
          </a:p>
          <a:p>
            <a:r>
              <a:rPr lang="en-US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0x3cf10c0</a:t>
            </a:r>
          </a:p>
          <a:p>
            <a:r>
              <a:rPr lang="en-US" kern="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0x3cf1080</a:t>
            </a:r>
          </a:p>
          <a:p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74</a:t>
            </a: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accent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90</a:t>
            </a:r>
            <a:r>
              <a:rPr lang="en-US" kern="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093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4" grpId="0"/>
      <p:bldP spid="14" grpId="1"/>
      <p:bldP spid="15" grpId="0"/>
      <p:bldP spid="16" grpId="0" animBg="1"/>
      <p:bldP spid="18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detection (2)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4320" y="1619885"/>
            <a:ext cx="10515600" cy="412870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Stream detection without repetitive step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solidFill>
                  <a:sysClr val="windowText" lastClr="000000"/>
                </a:solidFill>
              </a:rPr>
              <a:t>load pattern not found, only direction – load everything following this direction</a:t>
            </a: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pPr marL="457200" lvl="1" indent="0">
              <a:buNone/>
            </a:pPr>
            <a:endParaRPr lang="en-US" sz="2000" dirty="0">
              <a:solidFill>
                <a:sysClr val="windowText" lastClr="000000"/>
              </a:solidFill>
            </a:endParaRPr>
          </a:p>
          <a:p>
            <a:pPr lvl="1"/>
            <a:endParaRPr lang="en-US" sz="2000" dirty="0">
              <a:solidFill>
                <a:sysClr val="windowText" lastClr="000000"/>
              </a:solidFill>
            </a:endParaRPr>
          </a:p>
          <a:p>
            <a:r>
              <a:rPr lang="en-US" sz="2400" dirty="0">
                <a:solidFill>
                  <a:sysClr val="windowText" lastClr="000000"/>
                </a:solidFill>
              </a:rPr>
              <a:t>Prefetch metrics: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Low accuracy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High coverage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Highly timeliness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046" y="2565241"/>
            <a:ext cx="132440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0xba202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4с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0xba20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52</a:t>
            </a:r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kern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ru-RU" kern="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6075" y="4394619"/>
            <a:ext cx="2590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kern="0" dirty="0">
                <a:latin typeface="Consolas" panose="020B0609020204030204" pitchFamily="49" charset="0"/>
                <a:cs typeface="Consolas" panose="020B0609020204030204" pitchFamily="49" charset="0"/>
              </a:rPr>
              <a:t>0xba20560</a:t>
            </a:r>
          </a:p>
          <a:p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prefetch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kern="0" dirty="0">
                <a:latin typeface="Consolas" panose="020B0609020204030204" pitchFamily="49" charset="0"/>
                <a:cs typeface="Consolas" panose="020B0609020204030204" pitchFamily="49" charset="0"/>
              </a:rPr>
              <a:t>0xba205a0</a:t>
            </a:r>
          </a:p>
          <a:p>
            <a:r>
              <a:rPr lang="en-US" kern="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16" name="Стрелка вправо 7"/>
          <p:cNvSpPr/>
          <p:nvPr/>
        </p:nvSpPr>
        <p:spPr>
          <a:xfrm>
            <a:off x="4485517" y="3162817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50157"/>
              </p:ext>
            </p:extLst>
          </p:nvPr>
        </p:nvGraphicFramePr>
        <p:xfrm>
          <a:off x="5075638" y="2723273"/>
          <a:ext cx="4620877" cy="1214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14">
                <a:tc>
                  <a:txBody>
                    <a:bodyPr/>
                    <a:lstStyle/>
                    <a:p>
                      <a:r>
                        <a:rPr lang="en-US" dirty="0"/>
                        <a:t>Base address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Last address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0xba20200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+</a:t>
                      </a:r>
                      <a:r>
                        <a:rPr lang="ru-RU" sz="1800" kern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Стрелка вправо 7"/>
          <p:cNvSpPr/>
          <p:nvPr/>
        </p:nvSpPr>
        <p:spPr>
          <a:xfrm rot="5400000">
            <a:off x="8719820" y="3998684"/>
            <a:ext cx="40005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15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4" grpId="0"/>
      <p:bldP spid="15" grpId="0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</a:t>
            </a:r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1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Line Replacement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/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When miss occurs need to free space in a cache for a new line</a:t>
            </a:r>
          </a:p>
          <a:p>
            <a:pPr marL="342900" indent="-342900">
              <a:spcBef>
                <a:spcPts val="1800"/>
              </a:spcBef>
              <a:buFont typeface="Arial" charset="0"/>
              <a:buChar char="•"/>
            </a:pPr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Direct mapped cache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 new line is mapped to a single entry → evict old line from the entry</a:t>
            </a:r>
          </a:p>
          <a:p>
            <a:pPr marL="342900" indent="-342900">
              <a:lnSpc>
                <a:spcPct val="120000"/>
              </a:lnSpc>
              <a:spcBef>
                <a:spcPts val="1800"/>
              </a:spcBef>
              <a:buFont typeface="Arial" charset="0"/>
              <a:buChar char="•"/>
            </a:pPr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N-way set associative cache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Choose a victim from all ways in the appropriate set, but how?</a:t>
            </a:r>
          </a:p>
          <a:p>
            <a:pPr marL="342900" indent="-342900">
              <a:lnSpc>
                <a:spcPct val="120000"/>
              </a:lnSpc>
              <a:spcBef>
                <a:spcPts val="1800"/>
              </a:spcBef>
              <a:buFont typeface="Arial" charset="0"/>
              <a:buChar char="•"/>
            </a:pPr>
            <a:r>
              <a:rPr lang="en-US" b="1" kern="1200" dirty="0">
                <a:solidFill>
                  <a:prstClr val="black"/>
                </a:solidFill>
                <a:latin typeface="Calibri"/>
                <a:cs typeface="+mn-cs"/>
              </a:rPr>
              <a:t>FIFO</a:t>
            </a:r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 (First In First Out) replacement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Easy to implement in HW, but can violate temporal locality</a:t>
            </a:r>
          </a:p>
          <a:p>
            <a:pPr marL="342900" indent="-342900">
              <a:lnSpc>
                <a:spcPct val="120000"/>
              </a:lnSpc>
              <a:spcBef>
                <a:spcPts val="1800"/>
              </a:spcBef>
              <a:buFont typeface="Arial" charset="0"/>
              <a:buChar char="•"/>
            </a:pPr>
            <a:r>
              <a:rPr lang="en-US" b="1" kern="1200" dirty="0">
                <a:solidFill>
                  <a:prstClr val="black"/>
                </a:solidFill>
                <a:latin typeface="Calibri"/>
                <a:cs typeface="+mn-cs"/>
              </a:rPr>
              <a:t>LRU</a:t>
            </a:r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 (Least Recently Used) replacement</a:t>
            </a:r>
            <a:endParaRPr lang="ru-RU" kern="12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Evict the most unused line (was not accessed longer than other)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Good temporal locality, but complex HW → use simplified </a:t>
            </a:r>
            <a:r>
              <a:rPr lang="en-US" sz="2000" b="1" dirty="0">
                <a:solidFill>
                  <a:prstClr val="black"/>
                </a:solidFill>
                <a:latin typeface="Calibri"/>
              </a:rPr>
              <a:t>pseudo-LRU</a:t>
            </a:r>
            <a:endParaRPr lang="en-US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342900" indent="-342900">
              <a:spcBef>
                <a:spcPts val="1200"/>
              </a:spcBef>
            </a:pPr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13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Pseudo-LRU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322322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kern="1200" dirty="0">
                <a:solidFill>
                  <a:prstClr val="black"/>
                </a:solidFill>
                <a:latin typeface="Calibri"/>
                <a:cs typeface="+mn-cs"/>
              </a:rPr>
              <a:t>Pseudo-LRU is a good approximation of LRU with a binary tree</a:t>
            </a:r>
          </a:p>
          <a:p>
            <a:pPr marL="342900" indent="-342900"/>
            <a:r>
              <a:rPr lang="en-US" kern="1200" dirty="0">
                <a:solidFill>
                  <a:prstClr val="black"/>
                </a:solidFill>
                <a:cs typeface="+mn-cs"/>
              </a:rPr>
              <a:t>Each node stores information about which of the descendants was recently used</a:t>
            </a:r>
            <a:endParaRPr lang="ru-RU" kern="1200" dirty="0">
              <a:solidFill>
                <a:prstClr val="black"/>
              </a:solidFill>
              <a:cs typeface="+mn-cs"/>
            </a:endParaRPr>
          </a:p>
          <a:p>
            <a:pPr>
              <a:spcBef>
                <a:spcPts val="1200"/>
              </a:spcBef>
            </a:pPr>
            <a:endParaRPr lang="ru-RU" dirty="0"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12612" y="4035645"/>
            <a:ext cx="1448109" cy="1390509"/>
            <a:chOff x="789828" y="2522858"/>
            <a:chExt cx="1448109" cy="1390509"/>
          </a:xfrm>
        </p:grpSpPr>
        <p:sp>
          <p:nvSpPr>
            <p:cNvPr id="57" name="Овал 4"/>
            <p:cNvSpPr/>
            <p:nvPr/>
          </p:nvSpPr>
          <p:spPr>
            <a:xfrm>
              <a:off x="1369562" y="2522858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58" name="Овал 5"/>
            <p:cNvSpPr/>
            <p:nvPr/>
          </p:nvSpPr>
          <p:spPr>
            <a:xfrm>
              <a:off x="982777" y="3045445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59" name="Овал 6"/>
            <p:cNvSpPr/>
            <p:nvPr/>
          </p:nvSpPr>
          <p:spPr>
            <a:xfrm>
              <a:off x="1737974" y="3019556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60" name="Прямоугольник 7"/>
            <p:cNvSpPr/>
            <p:nvPr/>
          </p:nvSpPr>
          <p:spPr>
            <a:xfrm>
              <a:off x="789828" y="3609892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61" name="Прямоугольник 10"/>
            <p:cNvSpPr/>
            <p:nvPr/>
          </p:nvSpPr>
          <p:spPr>
            <a:xfrm>
              <a:off x="1164510" y="3611217"/>
              <a:ext cx="302150" cy="30215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62" name="Прямоугольник 11"/>
            <p:cNvSpPr/>
            <p:nvPr/>
          </p:nvSpPr>
          <p:spPr>
            <a:xfrm>
              <a:off x="1551473" y="3611217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C</a:t>
              </a:r>
              <a:endParaRPr lang="ru-RU" dirty="0"/>
            </a:p>
          </p:txBody>
        </p:sp>
        <p:sp>
          <p:nvSpPr>
            <p:cNvPr id="63" name="Прямоугольник 12"/>
            <p:cNvSpPr/>
            <p:nvPr/>
          </p:nvSpPr>
          <p:spPr>
            <a:xfrm>
              <a:off x="1935787" y="3611217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D</a:t>
              </a:r>
              <a:endParaRPr lang="ru-RU" dirty="0"/>
            </a:p>
          </p:txBody>
        </p:sp>
        <p:cxnSp>
          <p:nvCxnSpPr>
            <p:cNvPr id="64" name="Прямая со стрелкой 14"/>
            <p:cNvCxnSpPr>
              <a:stCxn id="57" idx="3"/>
              <a:endCxn id="58" idx="7"/>
            </p:cNvCxnSpPr>
            <p:nvPr/>
          </p:nvCxnSpPr>
          <p:spPr>
            <a:xfrm flipH="1">
              <a:off x="1247465" y="2787546"/>
              <a:ext cx="167510" cy="30331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Прямая со стрелкой 16"/>
            <p:cNvCxnSpPr>
              <a:stCxn id="57" idx="5"/>
              <a:endCxn id="59" idx="1"/>
            </p:cNvCxnSpPr>
            <p:nvPr/>
          </p:nvCxnSpPr>
          <p:spPr>
            <a:xfrm>
              <a:off x="1634250" y="2787546"/>
              <a:ext cx="149137" cy="27742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6" name="Прямая со стрелкой 18"/>
            <p:cNvCxnSpPr>
              <a:stCxn id="59" idx="3"/>
              <a:endCxn id="62" idx="0"/>
            </p:cNvCxnSpPr>
            <p:nvPr/>
          </p:nvCxnSpPr>
          <p:spPr>
            <a:xfrm flipH="1">
              <a:off x="1702548" y="3284244"/>
              <a:ext cx="80839" cy="3269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7" name="Прямая со стрелкой 20"/>
            <p:cNvCxnSpPr>
              <a:stCxn id="59" idx="5"/>
              <a:endCxn id="63" idx="0"/>
            </p:cNvCxnSpPr>
            <p:nvPr/>
          </p:nvCxnSpPr>
          <p:spPr>
            <a:xfrm>
              <a:off x="2002662" y="3284244"/>
              <a:ext cx="84200" cy="3269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8" name="Прямая со стрелкой 23"/>
            <p:cNvCxnSpPr>
              <a:stCxn id="58" idx="5"/>
              <a:endCxn id="61" idx="0"/>
            </p:cNvCxnSpPr>
            <p:nvPr/>
          </p:nvCxnSpPr>
          <p:spPr>
            <a:xfrm>
              <a:off x="1247465" y="3310133"/>
              <a:ext cx="68120" cy="301084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9" name="Прямая со стрелкой 25"/>
            <p:cNvCxnSpPr>
              <a:stCxn id="58" idx="3"/>
              <a:endCxn id="60" idx="0"/>
            </p:cNvCxnSpPr>
            <p:nvPr/>
          </p:nvCxnSpPr>
          <p:spPr>
            <a:xfrm flipH="1">
              <a:off x="940903" y="3310133"/>
              <a:ext cx="87287" cy="2997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048503" y="4035006"/>
            <a:ext cx="1448109" cy="1390509"/>
            <a:chOff x="2825719" y="2522219"/>
            <a:chExt cx="1448109" cy="1390509"/>
          </a:xfrm>
        </p:grpSpPr>
        <p:sp>
          <p:nvSpPr>
            <p:cNvPr id="44" name="Овал 50"/>
            <p:cNvSpPr/>
            <p:nvPr/>
          </p:nvSpPr>
          <p:spPr>
            <a:xfrm>
              <a:off x="3405453" y="2522219"/>
              <a:ext cx="310101" cy="310101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45" name="Овал 51"/>
            <p:cNvSpPr/>
            <p:nvPr/>
          </p:nvSpPr>
          <p:spPr>
            <a:xfrm>
              <a:off x="3018668" y="3044806"/>
              <a:ext cx="310101" cy="310101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46" name="Овал 52"/>
            <p:cNvSpPr/>
            <p:nvPr/>
          </p:nvSpPr>
          <p:spPr>
            <a:xfrm>
              <a:off x="3773865" y="3018917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47" name="Прямоугольник 53"/>
            <p:cNvSpPr/>
            <p:nvPr/>
          </p:nvSpPr>
          <p:spPr>
            <a:xfrm>
              <a:off x="2825719" y="3609253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48" name="Прямоугольник 54"/>
            <p:cNvSpPr/>
            <p:nvPr/>
          </p:nvSpPr>
          <p:spPr>
            <a:xfrm>
              <a:off x="3200401" y="3610578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49" name="Прямоугольник 55"/>
            <p:cNvSpPr/>
            <p:nvPr/>
          </p:nvSpPr>
          <p:spPr>
            <a:xfrm>
              <a:off x="3587364" y="3610578"/>
              <a:ext cx="302150" cy="30215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C</a:t>
              </a:r>
              <a:endParaRPr lang="ru-RU" dirty="0"/>
            </a:p>
          </p:txBody>
        </p:sp>
        <p:sp>
          <p:nvSpPr>
            <p:cNvPr id="50" name="Прямоугольник 56"/>
            <p:cNvSpPr/>
            <p:nvPr/>
          </p:nvSpPr>
          <p:spPr>
            <a:xfrm>
              <a:off x="3971678" y="3610578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D</a:t>
              </a:r>
              <a:endParaRPr lang="ru-RU" dirty="0"/>
            </a:p>
          </p:txBody>
        </p:sp>
        <p:cxnSp>
          <p:nvCxnSpPr>
            <p:cNvPr id="51" name="Прямая со стрелкой 57"/>
            <p:cNvCxnSpPr>
              <a:stCxn id="44" idx="3"/>
              <a:endCxn id="45" idx="7"/>
            </p:cNvCxnSpPr>
            <p:nvPr/>
          </p:nvCxnSpPr>
          <p:spPr>
            <a:xfrm flipH="1">
              <a:off x="3283356" y="2786907"/>
              <a:ext cx="167510" cy="3033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2" name="Прямая со стрелкой 58"/>
            <p:cNvCxnSpPr>
              <a:stCxn id="44" idx="5"/>
              <a:endCxn id="46" idx="1"/>
            </p:cNvCxnSpPr>
            <p:nvPr/>
          </p:nvCxnSpPr>
          <p:spPr>
            <a:xfrm>
              <a:off x="3670141" y="2786907"/>
              <a:ext cx="149137" cy="27742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3" name="Прямая со стрелкой 59"/>
            <p:cNvCxnSpPr>
              <a:stCxn id="46" idx="3"/>
              <a:endCxn id="49" idx="0"/>
            </p:cNvCxnSpPr>
            <p:nvPr/>
          </p:nvCxnSpPr>
          <p:spPr>
            <a:xfrm flipH="1">
              <a:off x="3738439" y="3283605"/>
              <a:ext cx="80839" cy="32697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4" name="Прямая со стрелкой 60"/>
            <p:cNvCxnSpPr>
              <a:stCxn id="46" idx="5"/>
              <a:endCxn id="50" idx="0"/>
            </p:cNvCxnSpPr>
            <p:nvPr/>
          </p:nvCxnSpPr>
          <p:spPr>
            <a:xfrm>
              <a:off x="4038553" y="3283605"/>
              <a:ext cx="84200" cy="32697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5" name="Прямая со стрелкой 61"/>
            <p:cNvCxnSpPr>
              <a:stCxn id="45" idx="5"/>
              <a:endCxn id="48" idx="0"/>
            </p:cNvCxnSpPr>
            <p:nvPr/>
          </p:nvCxnSpPr>
          <p:spPr>
            <a:xfrm>
              <a:off x="3283356" y="3309494"/>
              <a:ext cx="68120" cy="30108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6" name="Прямая со стрелкой 62"/>
            <p:cNvCxnSpPr>
              <a:stCxn id="45" idx="3"/>
              <a:endCxn id="47" idx="0"/>
            </p:cNvCxnSpPr>
            <p:nvPr/>
          </p:nvCxnSpPr>
          <p:spPr>
            <a:xfrm flipH="1">
              <a:off x="2976794" y="3309494"/>
              <a:ext cx="87287" cy="2997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3184804" y="3662390"/>
            <a:ext cx="1341136" cy="758043"/>
            <a:chOff x="1962021" y="2149603"/>
            <a:chExt cx="1341136" cy="758043"/>
          </a:xfrm>
        </p:grpSpPr>
        <p:sp>
          <p:nvSpPr>
            <p:cNvPr id="42" name="Стрелка вправо 63"/>
            <p:cNvSpPr/>
            <p:nvPr/>
          </p:nvSpPr>
          <p:spPr>
            <a:xfrm>
              <a:off x="2237937" y="2465888"/>
              <a:ext cx="724917" cy="4417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400" dirty="0"/>
            </a:p>
          </p:txBody>
        </p:sp>
        <p:sp>
          <p:nvSpPr>
            <p:cNvPr id="43" name="TextBox 64"/>
            <p:cNvSpPr txBox="1"/>
            <p:nvPr/>
          </p:nvSpPr>
          <p:spPr>
            <a:xfrm>
              <a:off x="1962021" y="2149603"/>
              <a:ext cx="1341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dirty="0">
                  <a:latin typeface="+mj-lt"/>
                </a:rPr>
                <a:t>Request</a:t>
              </a:r>
              <a:r>
                <a:rPr lang="ru-RU" dirty="0">
                  <a:latin typeface="+mj-lt"/>
                </a:rPr>
                <a:t> «</a:t>
              </a:r>
              <a:r>
                <a:rPr lang="en-US" dirty="0">
                  <a:latin typeface="+mj-lt"/>
                </a:rPr>
                <a:t>B»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647391" y="4051067"/>
            <a:ext cx="1448109" cy="1390509"/>
            <a:chOff x="7424607" y="2538280"/>
            <a:chExt cx="1448109" cy="1390509"/>
          </a:xfrm>
        </p:grpSpPr>
        <p:sp>
          <p:nvSpPr>
            <p:cNvPr id="29" name="Овал 67"/>
            <p:cNvSpPr/>
            <p:nvPr/>
          </p:nvSpPr>
          <p:spPr>
            <a:xfrm>
              <a:off x="8004341" y="2538280"/>
              <a:ext cx="310101" cy="310101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30" name="Овал 68"/>
            <p:cNvSpPr/>
            <p:nvPr/>
          </p:nvSpPr>
          <p:spPr>
            <a:xfrm>
              <a:off x="7617556" y="3060867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31" name="Овал 69"/>
            <p:cNvSpPr/>
            <p:nvPr/>
          </p:nvSpPr>
          <p:spPr>
            <a:xfrm>
              <a:off x="8372753" y="3034978"/>
              <a:ext cx="310101" cy="310101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32" name="Прямоугольник 70"/>
            <p:cNvSpPr/>
            <p:nvPr/>
          </p:nvSpPr>
          <p:spPr>
            <a:xfrm>
              <a:off x="7424607" y="3625314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33" name="Прямоугольник 71"/>
            <p:cNvSpPr/>
            <p:nvPr/>
          </p:nvSpPr>
          <p:spPr>
            <a:xfrm>
              <a:off x="7799289" y="3626639"/>
              <a:ext cx="302150" cy="30215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34" name="Прямоугольник 72"/>
            <p:cNvSpPr/>
            <p:nvPr/>
          </p:nvSpPr>
          <p:spPr>
            <a:xfrm>
              <a:off x="8186252" y="3626639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E</a:t>
              </a:r>
              <a:endParaRPr lang="ru-RU" dirty="0"/>
            </a:p>
          </p:txBody>
        </p:sp>
        <p:sp>
          <p:nvSpPr>
            <p:cNvPr id="35" name="Прямоугольник 73"/>
            <p:cNvSpPr/>
            <p:nvPr/>
          </p:nvSpPr>
          <p:spPr>
            <a:xfrm>
              <a:off x="8570566" y="3626639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D</a:t>
              </a:r>
              <a:endParaRPr lang="ru-RU" dirty="0"/>
            </a:p>
          </p:txBody>
        </p:sp>
        <p:cxnSp>
          <p:nvCxnSpPr>
            <p:cNvPr id="36" name="Прямая со стрелкой 74"/>
            <p:cNvCxnSpPr>
              <a:stCxn id="29" idx="3"/>
              <a:endCxn id="30" idx="7"/>
            </p:cNvCxnSpPr>
            <p:nvPr/>
          </p:nvCxnSpPr>
          <p:spPr>
            <a:xfrm flipH="1">
              <a:off x="7882244" y="2802968"/>
              <a:ext cx="167510" cy="30331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7" name="Прямая со стрелкой 75"/>
            <p:cNvCxnSpPr>
              <a:stCxn id="29" idx="5"/>
              <a:endCxn id="31" idx="1"/>
            </p:cNvCxnSpPr>
            <p:nvPr/>
          </p:nvCxnSpPr>
          <p:spPr>
            <a:xfrm>
              <a:off x="8269029" y="2802968"/>
              <a:ext cx="149137" cy="2774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8" name="Прямая со стрелкой 76"/>
            <p:cNvCxnSpPr>
              <a:stCxn id="31" idx="3"/>
              <a:endCxn id="34" idx="0"/>
            </p:cNvCxnSpPr>
            <p:nvPr/>
          </p:nvCxnSpPr>
          <p:spPr>
            <a:xfrm flipH="1">
              <a:off x="8337327" y="3299666"/>
              <a:ext cx="80839" cy="3269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9" name="Прямая со стрелкой 77"/>
            <p:cNvCxnSpPr>
              <a:stCxn id="31" idx="5"/>
              <a:endCxn id="35" idx="0"/>
            </p:cNvCxnSpPr>
            <p:nvPr/>
          </p:nvCxnSpPr>
          <p:spPr>
            <a:xfrm>
              <a:off x="8637441" y="3299666"/>
              <a:ext cx="84200" cy="32697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0" name="Прямая со стрелкой 78"/>
            <p:cNvCxnSpPr>
              <a:stCxn id="30" idx="5"/>
              <a:endCxn id="33" idx="0"/>
            </p:cNvCxnSpPr>
            <p:nvPr/>
          </p:nvCxnSpPr>
          <p:spPr>
            <a:xfrm>
              <a:off x="7882244" y="3325555"/>
              <a:ext cx="68120" cy="301084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1" name="Прямая со стрелкой 79"/>
            <p:cNvCxnSpPr>
              <a:stCxn id="30" idx="3"/>
              <a:endCxn id="32" idx="0"/>
            </p:cNvCxnSpPr>
            <p:nvPr/>
          </p:nvCxnSpPr>
          <p:spPr>
            <a:xfrm flipH="1">
              <a:off x="7575682" y="3325555"/>
              <a:ext cx="87287" cy="29975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6359352" y="4040600"/>
            <a:ext cx="1448109" cy="1390509"/>
            <a:chOff x="5136568" y="2527813"/>
            <a:chExt cx="1448109" cy="1390509"/>
          </a:xfrm>
        </p:grpSpPr>
        <p:sp>
          <p:nvSpPr>
            <p:cNvPr id="16" name="Овал 81"/>
            <p:cNvSpPr/>
            <p:nvPr/>
          </p:nvSpPr>
          <p:spPr>
            <a:xfrm>
              <a:off x="5716302" y="2527813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17" name="Овал 82"/>
            <p:cNvSpPr/>
            <p:nvPr/>
          </p:nvSpPr>
          <p:spPr>
            <a:xfrm>
              <a:off x="5329517" y="3050400"/>
              <a:ext cx="310101" cy="310101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R</a:t>
              </a:r>
              <a:endParaRPr lang="ru-RU" dirty="0"/>
            </a:p>
          </p:txBody>
        </p:sp>
        <p:sp>
          <p:nvSpPr>
            <p:cNvPr id="18" name="Овал 83"/>
            <p:cNvSpPr/>
            <p:nvPr/>
          </p:nvSpPr>
          <p:spPr>
            <a:xfrm>
              <a:off x="6084714" y="3024511"/>
              <a:ext cx="310101" cy="31010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19" name="Прямоугольник 84"/>
            <p:cNvSpPr/>
            <p:nvPr/>
          </p:nvSpPr>
          <p:spPr>
            <a:xfrm>
              <a:off x="5136568" y="3614847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A</a:t>
              </a:r>
              <a:endParaRPr lang="ru-RU" dirty="0"/>
            </a:p>
          </p:txBody>
        </p:sp>
        <p:sp>
          <p:nvSpPr>
            <p:cNvPr id="20" name="Прямоугольник 85"/>
            <p:cNvSpPr/>
            <p:nvPr/>
          </p:nvSpPr>
          <p:spPr>
            <a:xfrm>
              <a:off x="5511250" y="3616172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21" name="Прямоугольник 86"/>
            <p:cNvSpPr/>
            <p:nvPr/>
          </p:nvSpPr>
          <p:spPr>
            <a:xfrm>
              <a:off x="5898213" y="3616172"/>
              <a:ext cx="302150" cy="30215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C</a:t>
              </a:r>
              <a:endParaRPr lang="ru-RU" dirty="0"/>
            </a:p>
          </p:txBody>
        </p:sp>
        <p:sp>
          <p:nvSpPr>
            <p:cNvPr id="22" name="Прямоугольник 87"/>
            <p:cNvSpPr/>
            <p:nvPr/>
          </p:nvSpPr>
          <p:spPr>
            <a:xfrm>
              <a:off x="6282527" y="3616172"/>
              <a:ext cx="302150" cy="302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D</a:t>
              </a:r>
              <a:endParaRPr lang="ru-RU" dirty="0"/>
            </a:p>
          </p:txBody>
        </p:sp>
        <p:cxnSp>
          <p:nvCxnSpPr>
            <p:cNvPr id="23" name="Прямая со стрелкой 88"/>
            <p:cNvCxnSpPr>
              <a:stCxn id="16" idx="3"/>
              <a:endCxn id="17" idx="7"/>
            </p:cNvCxnSpPr>
            <p:nvPr/>
          </p:nvCxnSpPr>
          <p:spPr>
            <a:xfrm flipH="1">
              <a:off x="5594205" y="2792501"/>
              <a:ext cx="167510" cy="3033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4" name="Прямая со стрелкой 89"/>
            <p:cNvCxnSpPr>
              <a:stCxn id="16" idx="5"/>
              <a:endCxn id="18" idx="1"/>
            </p:cNvCxnSpPr>
            <p:nvPr/>
          </p:nvCxnSpPr>
          <p:spPr>
            <a:xfrm>
              <a:off x="5980990" y="2792501"/>
              <a:ext cx="149137" cy="27742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5" name="Прямая со стрелкой 90"/>
            <p:cNvCxnSpPr>
              <a:stCxn id="18" idx="3"/>
              <a:endCxn id="21" idx="0"/>
            </p:cNvCxnSpPr>
            <p:nvPr/>
          </p:nvCxnSpPr>
          <p:spPr>
            <a:xfrm flipH="1">
              <a:off x="6049288" y="3289199"/>
              <a:ext cx="80839" cy="32697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Прямая со стрелкой 91"/>
            <p:cNvCxnSpPr>
              <a:stCxn id="18" idx="5"/>
              <a:endCxn id="22" idx="0"/>
            </p:cNvCxnSpPr>
            <p:nvPr/>
          </p:nvCxnSpPr>
          <p:spPr>
            <a:xfrm>
              <a:off x="6349402" y="3289199"/>
              <a:ext cx="84200" cy="32697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7" name="Прямая со стрелкой 92"/>
            <p:cNvCxnSpPr>
              <a:stCxn id="17" idx="5"/>
              <a:endCxn id="20" idx="0"/>
            </p:cNvCxnSpPr>
            <p:nvPr/>
          </p:nvCxnSpPr>
          <p:spPr>
            <a:xfrm>
              <a:off x="5594205" y="3315088"/>
              <a:ext cx="68120" cy="30108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Прямая со стрелкой 93"/>
            <p:cNvCxnSpPr>
              <a:stCxn id="17" idx="3"/>
              <a:endCxn id="19" idx="0"/>
            </p:cNvCxnSpPr>
            <p:nvPr/>
          </p:nvCxnSpPr>
          <p:spPr>
            <a:xfrm flipH="1">
              <a:off x="5287643" y="3315088"/>
              <a:ext cx="87287" cy="2997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393284" y="3609342"/>
            <a:ext cx="1347548" cy="801592"/>
            <a:chOff x="4170501" y="2096556"/>
            <a:chExt cx="1347548" cy="801592"/>
          </a:xfrm>
        </p:grpSpPr>
        <p:sp>
          <p:nvSpPr>
            <p:cNvPr id="14" name="Стрелка вправо 95"/>
            <p:cNvSpPr/>
            <p:nvPr/>
          </p:nvSpPr>
          <p:spPr>
            <a:xfrm>
              <a:off x="4455295" y="2456390"/>
              <a:ext cx="724917" cy="4417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400" dirty="0"/>
            </a:p>
          </p:txBody>
        </p:sp>
        <p:sp>
          <p:nvSpPr>
            <p:cNvPr id="15" name="TextBox 96"/>
            <p:cNvSpPr txBox="1"/>
            <p:nvPr/>
          </p:nvSpPr>
          <p:spPr>
            <a:xfrm>
              <a:off x="4170501" y="2096556"/>
              <a:ext cx="1347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dirty="0">
                  <a:latin typeface="+mj-lt"/>
                </a:rPr>
                <a:t>Request</a:t>
              </a:r>
              <a:r>
                <a:rPr lang="ru-RU" dirty="0">
                  <a:latin typeface="+mj-lt"/>
                </a:rPr>
                <a:t> «</a:t>
              </a:r>
              <a:r>
                <a:rPr lang="en-US" dirty="0">
                  <a:latin typeface="+mj-lt"/>
                </a:rPr>
                <a:t>A»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693193" y="3599844"/>
            <a:ext cx="1329916" cy="806940"/>
            <a:chOff x="6470410" y="2087058"/>
            <a:chExt cx="1329916" cy="806940"/>
          </a:xfrm>
        </p:grpSpPr>
        <p:sp>
          <p:nvSpPr>
            <p:cNvPr id="12" name="Стрелка вправо 97"/>
            <p:cNvSpPr/>
            <p:nvPr/>
          </p:nvSpPr>
          <p:spPr>
            <a:xfrm>
              <a:off x="6710814" y="2452240"/>
              <a:ext cx="724917" cy="4417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400" dirty="0"/>
            </a:p>
          </p:txBody>
        </p:sp>
        <p:sp>
          <p:nvSpPr>
            <p:cNvPr id="13" name="TextBox 98"/>
            <p:cNvSpPr txBox="1"/>
            <p:nvPr/>
          </p:nvSpPr>
          <p:spPr>
            <a:xfrm>
              <a:off x="6470410" y="2087058"/>
              <a:ext cx="1329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dirty="0">
                  <a:latin typeface="+mj-lt"/>
                </a:rPr>
                <a:t>Request</a:t>
              </a:r>
              <a:r>
                <a:rPr lang="ru-RU" dirty="0">
                  <a:latin typeface="+mj-lt"/>
                </a:rPr>
                <a:t> «</a:t>
              </a:r>
              <a:r>
                <a:rPr lang="en-US" dirty="0">
                  <a:latin typeface="+mj-lt"/>
                </a:rPr>
                <a:t>E»</a:t>
              </a:r>
              <a:endParaRPr lang="ru-RU" dirty="0">
                <a:latin typeface="+mj-lt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0" name="Footer Placeholder 69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861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Counterexample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1800"/>
              </a:spcBef>
              <a:buFont typeface="Arial" charset="0"/>
              <a:buChar char="•"/>
            </a:pPr>
            <a:r>
              <a:rPr lang="en-US" kern="1200" dirty="0">
                <a:solidFill>
                  <a:prstClr val="black"/>
                </a:solidFill>
              </a:rPr>
              <a:t>Sometimes there is no temporal locality</a:t>
            </a:r>
          </a:p>
          <a:p>
            <a:pPr marL="742950" lvl="1" indent="-285750">
              <a:spcBef>
                <a:spcPts val="600"/>
              </a:spcBef>
              <a:buFont typeface="Arial" charset="0"/>
              <a:buChar char="–"/>
            </a:pPr>
            <a:r>
              <a:rPr lang="en-US" sz="2000" dirty="0">
                <a:solidFill>
                  <a:prstClr val="black"/>
                </a:solidFill>
              </a:rPr>
              <a:t>Example: read of large data array (data size &gt;&gt; cache size)</a:t>
            </a:r>
            <a:endParaRPr lang="en-US" kern="1200" dirty="0">
              <a:solidFill>
                <a:prstClr val="black"/>
              </a:solidFill>
              <a:cs typeface="+mn-cs"/>
            </a:endParaRPr>
          </a:p>
          <a:p>
            <a:pPr marL="342900" indent="-342900"/>
            <a:r>
              <a:rPr lang="en-US" kern="1200" dirty="0">
                <a:solidFill>
                  <a:prstClr val="black"/>
                </a:solidFill>
                <a:cs typeface="+mn-cs"/>
              </a:rPr>
              <a:t>In case of LRU the second loop will always ‘miss’</a:t>
            </a:r>
          </a:p>
          <a:p>
            <a:pPr marL="342900" indent="-342900"/>
            <a:r>
              <a:rPr lang="en-US" kern="1200" dirty="0">
                <a:solidFill>
                  <a:prstClr val="black"/>
                </a:solidFill>
                <a:cs typeface="+mn-cs"/>
              </a:rPr>
              <a:t>If data eviction follows MRU policy (most-recently used) the second loop will start with ‘hit’</a:t>
            </a:r>
            <a:endParaRPr lang="ru-RU" kern="1200" dirty="0">
              <a:solidFill>
                <a:prstClr val="black"/>
              </a:solidFill>
              <a:cs typeface="+mn-cs"/>
            </a:endParaRPr>
          </a:p>
          <a:p>
            <a:pPr>
              <a:spcBef>
                <a:spcPts val="1200"/>
              </a:spcBef>
            </a:pPr>
            <a:endParaRPr lang="ru-RU" dirty="0">
              <a:latin typeface="+mj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163229" y="4028429"/>
            <a:ext cx="4103077" cy="269304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741363" lvl="1">
              <a:spcBef>
                <a:spcPts val="600"/>
              </a:spcBef>
              <a:defRPr/>
            </a:pP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F370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n-US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i </a:t>
            </a:r>
            <a:r>
              <a:rPr lang="en-US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++i)</a:t>
            </a:r>
          </a:p>
          <a:p>
            <a:pPr marL="741363" lvl="1">
              <a:spcBef>
                <a:spcPts val="6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 += a[i];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1">
              <a:spcBef>
                <a:spcPts val="600"/>
              </a:spcBef>
              <a:defRPr/>
            </a:pP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rgbClr val="F370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average = sum / N;</a:t>
            </a:r>
            <a:b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F370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F370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i </a:t>
            </a:r>
            <a:r>
              <a:rPr lang="en-US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++i)</a:t>
            </a:r>
          </a:p>
          <a:p>
            <a:pPr marL="741363" lvl="1">
              <a:spcBef>
                <a:spcPts val="6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4F81BD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a[i] -= average;</a:t>
            </a: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1">
              <a:spcBef>
                <a:spcPts val="600"/>
              </a:spcBef>
              <a:defRPr/>
            </a:pP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1363" lvl="1">
              <a:spcBef>
                <a:spcPts val="600"/>
              </a:spcBef>
              <a:defRPr/>
            </a:pPr>
            <a:endParaRPr lang="en-US" sz="1600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395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handling</a:t>
            </a:r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5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write policies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Memory writes (store instructions) also need to update a cache</a:t>
            </a:r>
          </a:p>
          <a:p>
            <a:pPr>
              <a:spcBef>
                <a:spcPts val="600"/>
              </a:spcBef>
            </a:pPr>
            <a:r>
              <a:rPr lang="en-US" b="1" dirty="0" err="1">
                <a:solidFill>
                  <a:prstClr val="black"/>
                </a:solidFill>
                <a:latin typeface="Calibri"/>
              </a:rPr>
              <a:t>WriteThrough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: always update both memory and cache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accent6"/>
                </a:solidFill>
                <a:latin typeface="Calibri"/>
              </a:rPr>
              <a:t>+ Coherence: cache and memory are always in the same state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latin typeface="Calibri"/>
              </a:rPr>
              <a:t>- Higher utilization of memory bandwidth</a:t>
            </a:r>
          </a:p>
          <a:p>
            <a:pPr>
              <a:spcBef>
                <a:spcPts val="600"/>
              </a:spcBef>
            </a:pPr>
            <a:r>
              <a:rPr lang="en-US" b="1" dirty="0" err="1">
                <a:solidFill>
                  <a:prstClr val="black"/>
                </a:solidFill>
                <a:latin typeface="Calibri"/>
              </a:rPr>
              <a:t>WriteBack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: update only cache, update memory at line eviction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accent6"/>
                </a:solidFill>
                <a:latin typeface="Calibri"/>
              </a:rPr>
              <a:t>+ Low store latency and memory bandwidth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latin typeface="Calibri"/>
              </a:rPr>
              <a:t>- Risk of data loss, requires snoops – coherency checks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258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cache organization</a:t>
            </a:r>
            <a:endParaRPr lang="ru-R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9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for multi-level caches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4361" y="1781572"/>
            <a:ext cx="10515600" cy="2869237"/>
          </a:xfrm>
        </p:spPr>
        <p:txBody>
          <a:bodyPr>
            <a:normAutofit lnSpcReduction="10000"/>
          </a:bodyPr>
          <a:lstStyle/>
          <a:p>
            <a:r>
              <a:rPr lang="it-IT" sz="2400" dirty="0">
                <a:solidFill>
                  <a:sysClr val="windowText" lastClr="000000"/>
                </a:solidFill>
              </a:rPr>
              <a:t>Only L1 cache: a large miss penalty</a:t>
            </a:r>
            <a:br>
              <a:rPr lang="it-IT" sz="2400" dirty="0">
                <a:solidFill>
                  <a:sysClr val="windowText" lastClr="000000"/>
                </a:solidFill>
              </a:rPr>
            </a:br>
            <a:r>
              <a:rPr lang="it-IT" sz="2400" dirty="0">
                <a:solidFill>
                  <a:sysClr val="windowText" lastClr="000000"/>
                </a:solidFill>
              </a:rPr>
              <a:t>due to memory access</a:t>
            </a:r>
            <a:endParaRPr lang="en-US" sz="2400" dirty="0">
              <a:solidFill>
                <a:sysClr val="windowText" lastClr="0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With L2 cache: </a:t>
            </a:r>
            <a:r>
              <a:rPr lang="en-US" sz="2400" dirty="0"/>
              <a:t>L1 miss penalty is reduced</a:t>
            </a:r>
            <a:endParaRPr lang="en-US" sz="2400" dirty="0">
              <a:solidFill>
                <a:sysClr val="windowText" lastClr="000000"/>
              </a:solidFill>
            </a:endParaRPr>
          </a:p>
          <a:p>
            <a:pPr lvl="1">
              <a:spcBef>
                <a:spcPts val="120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</a:rPr>
              <a:t>Now, on L1 miss we access L2, not memory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ysClr val="windowText" lastClr="000000"/>
                </a:solidFill>
              </a:rPr>
              <a:t>L2 Cache is larger (lower </a:t>
            </a:r>
            <a:r>
              <a:rPr lang="en-US" sz="2400" dirty="0" err="1">
                <a:solidFill>
                  <a:sysClr val="windowText" lastClr="000000"/>
                </a:solidFill>
              </a:rPr>
              <a:t>MissRate</a:t>
            </a:r>
            <a:r>
              <a:rPr lang="en-US" sz="2400" dirty="0">
                <a:solidFill>
                  <a:sysClr val="windowText" lastClr="000000"/>
                </a:solidFill>
              </a:rPr>
              <a:t>),</a:t>
            </a:r>
            <a:br>
              <a:rPr lang="en-US" sz="2400" dirty="0">
                <a:solidFill>
                  <a:sysClr val="windowText" lastClr="000000"/>
                </a:solidFill>
              </a:rPr>
            </a:br>
            <a:r>
              <a:rPr lang="en-US" sz="2400" dirty="0">
                <a:solidFill>
                  <a:sysClr val="windowText" lastClr="000000"/>
                </a:solidFill>
              </a:rPr>
              <a:t>but has higher latency</a:t>
            </a:r>
          </a:p>
          <a:p>
            <a:pPr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Example: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42953" y="1882118"/>
            <a:ext cx="1092551" cy="743699"/>
            <a:chOff x="5075114" y="4289091"/>
            <a:chExt cx="1092551" cy="743699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5364205" y="4289091"/>
              <a:ext cx="803460" cy="743699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  <a:cs typeface="Arial" charset="0"/>
                </a:rPr>
                <a:t>L2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075114" y="4504220"/>
              <a:ext cx="275302" cy="304800"/>
              <a:chOff x="5815108" y="3656121"/>
              <a:chExt cx="432426" cy="304800"/>
            </a:xfrm>
          </p:grpSpPr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5815108" y="3960921"/>
                <a:ext cx="422274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" name="Line 17"/>
              <p:cNvSpPr>
                <a:spLocks noChangeShapeType="1"/>
              </p:cNvSpPr>
              <p:nvPr/>
            </p:nvSpPr>
            <p:spPr bwMode="auto">
              <a:xfrm>
                <a:off x="5825268" y="3656121"/>
                <a:ext cx="422266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7" name="TextBox 6"/>
          <p:cNvSpPr txBox="1"/>
          <p:nvPr/>
        </p:nvSpPr>
        <p:spPr>
          <a:xfrm>
            <a:off x="6167541" y="3400631"/>
            <a:ext cx="3787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ysClr val="windowText" lastClr="000000"/>
                </a:solidFill>
              </a:rPr>
              <a:t>&lt;T&gt; ≈ </a:t>
            </a:r>
            <a:r>
              <a:rPr lang="it-IT" b="1" dirty="0">
                <a:solidFill>
                  <a:srgbClr val="00B050"/>
                </a:solidFill>
              </a:rPr>
              <a:t>T_L1hit</a:t>
            </a:r>
            <a:r>
              <a:rPr lang="it-IT" dirty="0">
                <a:solidFill>
                  <a:sysClr val="windowText" lastClr="000000"/>
                </a:solidFill>
              </a:rPr>
              <a:t> + MissRateL1 * </a:t>
            </a:r>
            <a:r>
              <a:rPr lang="it-IT" b="1" dirty="0">
                <a:solidFill>
                  <a:srgbClr val="FF0000"/>
                </a:solidFill>
              </a:rPr>
              <a:t>T_mem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77177" y="3878546"/>
            <a:ext cx="603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ysClr val="windowText" lastClr="000000"/>
                </a:solidFill>
              </a:rPr>
              <a:t>&lt;T&gt; ≈ </a:t>
            </a:r>
            <a:r>
              <a:rPr lang="it-IT" b="1" dirty="0">
                <a:solidFill>
                  <a:srgbClr val="00B050"/>
                </a:solidFill>
              </a:rPr>
              <a:t>T_L1hit</a:t>
            </a:r>
            <a:r>
              <a:rPr lang="it-IT" dirty="0">
                <a:solidFill>
                  <a:sysClr val="windowText" lastClr="000000"/>
                </a:solidFill>
              </a:rPr>
              <a:t> + MissRateL1 * (</a:t>
            </a:r>
            <a:r>
              <a:rPr lang="it-IT" b="1" dirty="0">
                <a:solidFill>
                  <a:srgbClr val="FFC000"/>
                </a:solidFill>
              </a:rPr>
              <a:t>T_L2hit</a:t>
            </a:r>
            <a:r>
              <a:rPr lang="it-IT" dirty="0">
                <a:solidFill>
                  <a:sysClr val="windowText" lastClr="000000"/>
                </a:solidFill>
              </a:rPr>
              <a:t> + MissRateL2 * </a:t>
            </a:r>
            <a:r>
              <a:rPr lang="it-IT" b="1" dirty="0">
                <a:solidFill>
                  <a:srgbClr val="FF0000"/>
                </a:solidFill>
              </a:rPr>
              <a:t>T_mem</a:t>
            </a:r>
            <a:r>
              <a:rPr lang="it-IT" dirty="0">
                <a:solidFill>
                  <a:sysClr val="windowText" lastClr="000000"/>
                </a:solidFill>
              </a:rPr>
              <a:t>)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05380" y="4567289"/>
            <a:ext cx="3950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ysClr val="windowText" lastClr="000000"/>
                </a:solidFill>
              </a:rPr>
              <a:t>&lt;T&gt; ≈ </a:t>
            </a:r>
            <a:r>
              <a:rPr lang="it-IT" b="1" dirty="0">
                <a:solidFill>
                  <a:srgbClr val="00B050"/>
                </a:solidFill>
              </a:rPr>
              <a:t>3</a:t>
            </a:r>
            <a:r>
              <a:rPr lang="it-IT" dirty="0">
                <a:solidFill>
                  <a:sysClr val="windowText" lastClr="000000"/>
                </a:solidFill>
              </a:rPr>
              <a:t> + 0.08 * </a:t>
            </a:r>
            <a:r>
              <a:rPr lang="it-IT" b="1" dirty="0">
                <a:solidFill>
                  <a:srgbClr val="FF0000"/>
                </a:solidFill>
              </a:rPr>
              <a:t>200                      </a:t>
            </a:r>
            <a:r>
              <a:rPr lang="it-IT" dirty="0"/>
              <a:t>= </a:t>
            </a:r>
            <a:r>
              <a:rPr lang="it-IT" b="1" dirty="0"/>
              <a:t>19 clk</a:t>
            </a:r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05685" y="5045204"/>
            <a:ext cx="4126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ysClr val="windowText" lastClr="000000"/>
                </a:solidFill>
              </a:rPr>
              <a:t>&lt;T&gt; ≈ </a:t>
            </a:r>
            <a:r>
              <a:rPr lang="it-IT" b="1" dirty="0">
                <a:solidFill>
                  <a:srgbClr val="00B050"/>
                </a:solidFill>
              </a:rPr>
              <a:t>3</a:t>
            </a:r>
            <a:r>
              <a:rPr lang="it-IT" dirty="0">
                <a:solidFill>
                  <a:sysClr val="windowText" lastClr="000000"/>
                </a:solidFill>
              </a:rPr>
              <a:t> + 0.08 * (</a:t>
            </a:r>
            <a:r>
              <a:rPr lang="it-IT" b="1" dirty="0">
                <a:solidFill>
                  <a:srgbClr val="FFC000"/>
                </a:solidFill>
              </a:rPr>
              <a:t>6</a:t>
            </a:r>
            <a:r>
              <a:rPr lang="it-IT" dirty="0">
                <a:solidFill>
                  <a:sysClr val="windowText" lastClr="000000"/>
                </a:solidFill>
              </a:rPr>
              <a:t> + 0.03 * </a:t>
            </a:r>
            <a:r>
              <a:rPr lang="it-IT" b="1" dirty="0">
                <a:solidFill>
                  <a:srgbClr val="FF0000"/>
                </a:solidFill>
              </a:rPr>
              <a:t>200</a:t>
            </a:r>
            <a:r>
              <a:rPr lang="it-IT" dirty="0">
                <a:solidFill>
                  <a:sysClr val="windowText" lastClr="000000"/>
                </a:solidFill>
              </a:rPr>
              <a:t>) = </a:t>
            </a:r>
            <a:r>
              <a:rPr lang="it-IT" b="1" dirty="0">
                <a:solidFill>
                  <a:sysClr val="windowText" lastClr="000000"/>
                </a:solidFill>
              </a:rPr>
              <a:t>3.96 clk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924035" y="4730785"/>
            <a:ext cx="682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x5 !</a:t>
            </a:r>
            <a:endParaRPr lang="ru-RU" sz="2400" b="1" dirty="0"/>
          </a:p>
        </p:txBody>
      </p:sp>
      <p:sp>
        <p:nvSpPr>
          <p:cNvPr id="35" name="Rectangle 34"/>
          <p:cNvSpPr/>
          <p:nvPr/>
        </p:nvSpPr>
        <p:spPr>
          <a:xfrm>
            <a:off x="3970421" y="4567289"/>
            <a:ext cx="953614" cy="847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Group 35"/>
          <p:cNvGrpSpPr/>
          <p:nvPr/>
        </p:nvGrpSpPr>
        <p:grpSpPr>
          <a:xfrm>
            <a:off x="8154662" y="1902518"/>
            <a:ext cx="1481991" cy="743699"/>
            <a:chOff x="3585144" y="4309490"/>
            <a:chExt cx="1481991" cy="743699"/>
          </a:xfrm>
        </p:grpSpPr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4451795" y="4376155"/>
              <a:ext cx="615340" cy="569571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  <a:cs typeface="Arial" charset="0"/>
                </a:rPr>
                <a:t>L1</a:t>
              </a:r>
            </a:p>
          </p:txBody>
        </p:sp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3784241" y="4309490"/>
              <a:ext cx="444095" cy="743699"/>
            </a:xfrm>
            <a:custGeom>
              <a:avLst/>
              <a:gdLst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  <a:gd name="connsiteX4" fmla="*/ 0 w 530861"/>
                <a:gd name="connsiteY4" fmla="*/ 0 h 889000"/>
                <a:gd name="connsiteX0" fmla="*/ 71191 w 602052"/>
                <a:gd name="connsiteY0" fmla="*/ 0 h 889000"/>
                <a:gd name="connsiteX1" fmla="*/ 602052 w 602052"/>
                <a:gd name="connsiteY1" fmla="*/ 0 h 889000"/>
                <a:gd name="connsiteX2" fmla="*/ 602052 w 602052"/>
                <a:gd name="connsiteY2" fmla="*/ 889000 h 889000"/>
                <a:gd name="connsiteX3" fmla="*/ 71191 w 602052"/>
                <a:gd name="connsiteY3" fmla="*/ 889000 h 889000"/>
                <a:gd name="connsiteX4" fmla="*/ 1 w 602052"/>
                <a:gd name="connsiteY4" fmla="*/ 422897 h 889000"/>
                <a:gd name="connsiteX5" fmla="*/ 71191 w 602052"/>
                <a:gd name="connsiteY5" fmla="*/ 0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5" fmla="*/ 91440 w 602051"/>
                <a:gd name="connsiteY5" fmla="*/ 514337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61" h="889000">
                  <a:moveTo>
                    <a:pt x="0" y="0"/>
                  </a:moveTo>
                  <a:lnTo>
                    <a:pt x="530861" y="0"/>
                  </a:lnTo>
                  <a:lnTo>
                    <a:pt x="530861" y="889000"/>
                  </a:lnTo>
                  <a:lnTo>
                    <a:pt x="0" y="889000"/>
                  </a:lnTo>
                </a:path>
              </a:pathLst>
            </a:custGeom>
            <a:gradFill>
              <a:gsLst>
                <a:gs pos="0">
                  <a:sysClr val="window" lastClr="FFFFFF"/>
                </a:gs>
                <a:gs pos="74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0" scaled="0"/>
            </a:gra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black"/>
                </a:solidFill>
                <a:latin typeface="Calibri"/>
                <a:cs typeface="Arial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4239257" y="4545338"/>
              <a:ext cx="210803" cy="254982"/>
              <a:chOff x="5121342" y="4419600"/>
              <a:chExt cx="437525" cy="304800"/>
            </a:xfrm>
          </p:grpSpPr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5121342" y="4724400"/>
                <a:ext cx="422284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5136581" y="4419600"/>
                <a:ext cx="422286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3585144" y="4494879"/>
              <a:ext cx="574196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prstClr val="black"/>
                  </a:solidFill>
                  <a:latin typeface="Calibri"/>
                </a:rPr>
                <a:t>CPU</a:t>
              </a:r>
              <a:endParaRPr lang="ru-RU" kern="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635504" y="1335497"/>
            <a:ext cx="1615083" cy="1761291"/>
            <a:chOff x="6166686" y="3742181"/>
            <a:chExt cx="1615083" cy="1761291"/>
          </a:xfrm>
        </p:grpSpPr>
        <p:grpSp>
          <p:nvGrpSpPr>
            <p:cNvPr id="59" name="Group 58"/>
            <p:cNvGrpSpPr/>
            <p:nvPr/>
          </p:nvGrpSpPr>
          <p:grpSpPr>
            <a:xfrm>
              <a:off x="6166686" y="4533449"/>
              <a:ext cx="329955" cy="254982"/>
              <a:chOff x="4619539" y="4419600"/>
              <a:chExt cx="432435" cy="304800"/>
            </a:xfrm>
          </p:grpSpPr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4619539" y="47244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" name="Line 17"/>
              <p:cNvSpPr>
                <a:spLocks noChangeShapeType="1"/>
              </p:cNvSpPr>
              <p:nvPr/>
            </p:nvSpPr>
            <p:spPr bwMode="auto">
              <a:xfrm>
                <a:off x="4629699" y="4419600"/>
                <a:ext cx="422275" cy="0"/>
              </a:xfrm>
              <a:prstGeom prst="line">
                <a:avLst/>
              </a:prstGeom>
              <a:noFill/>
              <a:ln w="12700">
                <a:solidFill>
                  <a:sysClr val="windowText" lastClr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1pPr>
                <a:lvl2pPr marL="4572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2pPr>
                <a:lvl3pPr marL="9144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3pPr>
                <a:lvl4pPr marL="13716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4pPr>
                <a:lvl5pPr marL="1828800" algn="l" rtl="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9900"/>
                  </a:buClr>
                  <a:buSzPct val="65000"/>
                  <a:buFont typeface="Wingdings" pitchFamily="2" charset="2"/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Courier New" pitchFamily="49" charset="0"/>
                    <a:ea typeface="+mn-ea"/>
                    <a:cs typeface="Courier New" pitchFamily="49" charset="0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60" name="Rectangle 13"/>
            <p:cNvSpPr>
              <a:spLocks noChangeArrowheads="1"/>
            </p:cNvSpPr>
            <p:nvPr/>
          </p:nvSpPr>
          <p:spPr bwMode="auto">
            <a:xfrm rot="10800000">
              <a:off x="6502094" y="3742181"/>
              <a:ext cx="789276" cy="1761291"/>
            </a:xfrm>
            <a:custGeom>
              <a:avLst/>
              <a:gdLst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  <a:gd name="connsiteX4" fmla="*/ 0 w 530861"/>
                <a:gd name="connsiteY4" fmla="*/ 0 h 889000"/>
                <a:gd name="connsiteX0" fmla="*/ 71191 w 602052"/>
                <a:gd name="connsiteY0" fmla="*/ 0 h 889000"/>
                <a:gd name="connsiteX1" fmla="*/ 602052 w 602052"/>
                <a:gd name="connsiteY1" fmla="*/ 0 h 889000"/>
                <a:gd name="connsiteX2" fmla="*/ 602052 w 602052"/>
                <a:gd name="connsiteY2" fmla="*/ 889000 h 889000"/>
                <a:gd name="connsiteX3" fmla="*/ 71191 w 602052"/>
                <a:gd name="connsiteY3" fmla="*/ 889000 h 889000"/>
                <a:gd name="connsiteX4" fmla="*/ 1 w 602052"/>
                <a:gd name="connsiteY4" fmla="*/ 422897 h 889000"/>
                <a:gd name="connsiteX5" fmla="*/ 71191 w 602052"/>
                <a:gd name="connsiteY5" fmla="*/ 0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5" fmla="*/ 91440 w 602051"/>
                <a:gd name="connsiteY5" fmla="*/ 514337 h 889000"/>
                <a:gd name="connsiteX0" fmla="*/ 0 w 602051"/>
                <a:gd name="connsiteY0" fmla="*/ 422897 h 889000"/>
                <a:gd name="connsiteX1" fmla="*/ 71190 w 602051"/>
                <a:gd name="connsiteY1" fmla="*/ 0 h 889000"/>
                <a:gd name="connsiteX2" fmla="*/ 602051 w 602051"/>
                <a:gd name="connsiteY2" fmla="*/ 0 h 889000"/>
                <a:gd name="connsiteX3" fmla="*/ 602051 w 602051"/>
                <a:gd name="connsiteY3" fmla="*/ 889000 h 889000"/>
                <a:gd name="connsiteX4" fmla="*/ 71190 w 602051"/>
                <a:gd name="connsiteY4" fmla="*/ 889000 h 889000"/>
                <a:gd name="connsiteX0" fmla="*/ 0 w 530861"/>
                <a:gd name="connsiteY0" fmla="*/ 0 h 889000"/>
                <a:gd name="connsiteX1" fmla="*/ 530861 w 530861"/>
                <a:gd name="connsiteY1" fmla="*/ 0 h 889000"/>
                <a:gd name="connsiteX2" fmla="*/ 530861 w 530861"/>
                <a:gd name="connsiteY2" fmla="*/ 889000 h 889000"/>
                <a:gd name="connsiteX3" fmla="*/ 0 w 530861"/>
                <a:gd name="connsiteY3" fmla="*/ 88900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61" h="889000">
                  <a:moveTo>
                    <a:pt x="0" y="0"/>
                  </a:moveTo>
                  <a:lnTo>
                    <a:pt x="530861" y="0"/>
                  </a:lnTo>
                  <a:lnTo>
                    <a:pt x="530861" y="889000"/>
                  </a:lnTo>
                  <a:lnTo>
                    <a:pt x="0" y="889000"/>
                  </a:lnTo>
                </a:path>
              </a:pathLst>
            </a:custGeom>
            <a:gradFill>
              <a:gsLst>
                <a:gs pos="0">
                  <a:sysClr val="window" lastClr="FFFFFF"/>
                </a:gs>
                <a:gs pos="50000">
                  <a:srgbClr val="FA8282"/>
                </a:gs>
                <a:gs pos="100000">
                  <a:srgbClr val="FF0000"/>
                </a:gs>
              </a:gsLst>
              <a:lin ang="0" scaled="0"/>
            </a:gra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1pPr>
              <a:lvl2pPr marL="4572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2pPr>
              <a:lvl3pPr marL="9144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3pPr>
              <a:lvl4pPr marL="1371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4pPr>
              <a:lvl5pPr marL="18288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SzPct val="65000"/>
                <a:buFont typeface="Wingdings" pitchFamily="2" charset="2"/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Courier New" pitchFamily="49" charset="0"/>
                  <a:ea typeface="+mn-ea"/>
                  <a:cs typeface="Courier New" pitchFamily="49" charset="0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black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59730" y="4223395"/>
              <a:ext cx="11220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>Main Memory</a:t>
              </a:r>
              <a:endParaRPr lang="ru-RU" sz="2000" kern="0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6020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09102 -1.48148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  <p:bldP spid="31" grpId="0"/>
      <p:bldP spid="32" grpId="0"/>
      <p:bldP spid="33" grpId="0"/>
      <p:bldP spid="34" grpId="0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inclusion policies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21.02.2022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MIPT-V 2021/22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299" y="1690508"/>
            <a:ext cx="19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Inclusive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28814" y="1690508"/>
            <a:ext cx="19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Exclusive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021051" y="1690688"/>
            <a:ext cx="3781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Non-Inclusive/Non-Exclusive (NINE)</a:t>
            </a:r>
            <a:endParaRPr lang="ru-RU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619933" y="2195483"/>
            <a:ext cx="1730235" cy="2456729"/>
            <a:chOff x="619933" y="2379966"/>
            <a:chExt cx="1730235" cy="2456729"/>
          </a:xfrm>
        </p:grpSpPr>
        <p:sp>
          <p:nvSpPr>
            <p:cNvPr id="12" name="Rectangle 11"/>
            <p:cNvSpPr/>
            <p:nvPr/>
          </p:nvSpPr>
          <p:spPr>
            <a:xfrm>
              <a:off x="679503" y="2379966"/>
              <a:ext cx="836475" cy="83647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79504" y="3400927"/>
              <a:ext cx="1670664" cy="108093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97862" y="3526978"/>
              <a:ext cx="836475" cy="8364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9933" y="4045359"/>
              <a:ext cx="549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>
                      <a:lumMod val="50000"/>
                    </a:schemeClr>
                  </a:solidFill>
                </a:rPr>
                <a:t>L2</a:t>
              </a:r>
              <a:endParaRPr lang="ru-RU" sz="28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414" y="2757918"/>
              <a:ext cx="641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</a:rPr>
                <a:t>L1</a:t>
              </a:r>
              <a:endParaRPr lang="ru-RU" sz="2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32" name="Elbow Connector 31"/>
            <p:cNvCxnSpPr>
              <a:stCxn id="13" idx="1"/>
              <a:endCxn id="12" idx="1"/>
            </p:cNvCxnSpPr>
            <p:nvPr/>
          </p:nvCxnSpPr>
          <p:spPr>
            <a:xfrm rot="10800000">
              <a:off x="679504" y="2798204"/>
              <a:ext cx="1" cy="1143192"/>
            </a:xfrm>
            <a:prstGeom prst="bentConnector3">
              <a:avLst>
                <a:gd name="adj1" fmla="val 22860100000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lbow Connector 33"/>
            <p:cNvCxnSpPr>
              <a:stCxn id="12" idx="3"/>
              <a:endCxn id="14" idx="0"/>
            </p:cNvCxnSpPr>
            <p:nvPr/>
          </p:nvCxnSpPr>
          <p:spPr>
            <a:xfrm>
              <a:off x="1515978" y="2798204"/>
              <a:ext cx="300122" cy="728774"/>
            </a:xfrm>
            <a:prstGeom prst="bentConnector2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1304998" y="4479970"/>
              <a:ext cx="0" cy="356725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1682081" y="4479968"/>
              <a:ext cx="0" cy="3567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8528688" y="2195483"/>
            <a:ext cx="1727303" cy="2188613"/>
            <a:chOff x="8231911" y="2379966"/>
            <a:chExt cx="1727303" cy="2188613"/>
          </a:xfrm>
        </p:grpSpPr>
        <p:sp>
          <p:nvSpPr>
            <p:cNvPr id="24" name="Rectangle 23"/>
            <p:cNvSpPr/>
            <p:nvPr/>
          </p:nvSpPr>
          <p:spPr>
            <a:xfrm>
              <a:off x="8291481" y="2379966"/>
              <a:ext cx="836475" cy="418237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291482" y="3400927"/>
              <a:ext cx="1667732" cy="107904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019672" y="3523353"/>
              <a:ext cx="836475" cy="4170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31911" y="4045359"/>
              <a:ext cx="549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>
                      <a:lumMod val="50000"/>
                    </a:schemeClr>
                  </a:solidFill>
                </a:rPr>
                <a:t>L2</a:t>
              </a:r>
              <a:endParaRPr lang="ru-RU" sz="28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cxnSp>
          <p:nvCxnSpPr>
            <p:cNvPr id="60" name="Elbow Connector 59"/>
            <p:cNvCxnSpPr>
              <a:stCxn id="65" idx="3"/>
              <a:endCxn id="26" idx="0"/>
            </p:cNvCxnSpPr>
            <p:nvPr/>
          </p:nvCxnSpPr>
          <p:spPr>
            <a:xfrm>
              <a:off x="9127955" y="3007322"/>
              <a:ext cx="309955" cy="516031"/>
            </a:xfrm>
            <a:prstGeom prst="bentConnector2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8291480" y="2798203"/>
              <a:ext cx="836475" cy="418238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3" name="Elbow Connector 72"/>
            <p:cNvCxnSpPr>
              <a:stCxn id="24" idx="1"/>
              <a:endCxn id="25" idx="1"/>
            </p:cNvCxnSpPr>
            <p:nvPr/>
          </p:nvCxnSpPr>
          <p:spPr>
            <a:xfrm rot="10800000" flipH="1" flipV="1">
              <a:off x="8291480" y="2589085"/>
              <a:ext cx="1" cy="1351362"/>
            </a:xfrm>
            <a:prstGeom prst="bentConnector3">
              <a:avLst>
                <a:gd name="adj1" fmla="val -22860000000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8231911" y="2766063"/>
              <a:ext cx="641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</a:rPr>
                <a:t>L1</a:t>
              </a:r>
              <a:endParaRPr lang="ru-RU" sz="2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703805" y="2478080"/>
            <a:ext cx="1144551" cy="2388208"/>
            <a:chOff x="1703805" y="2478080"/>
            <a:chExt cx="1144551" cy="2388208"/>
          </a:xfrm>
        </p:grpSpPr>
        <p:sp>
          <p:nvSpPr>
            <p:cNvPr id="109" name="TextBox 108"/>
            <p:cNvSpPr txBox="1"/>
            <p:nvPr/>
          </p:nvSpPr>
          <p:spPr>
            <a:xfrm>
              <a:off x="1787293" y="2478080"/>
              <a:ext cx="10610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modified only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703805" y="4281513"/>
              <a:ext cx="10610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modified only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641279" y="2503030"/>
            <a:ext cx="3031388" cy="2377229"/>
            <a:chOff x="3641279" y="2503030"/>
            <a:chExt cx="3031388" cy="2377229"/>
          </a:xfrm>
        </p:grpSpPr>
        <p:sp>
          <p:nvSpPr>
            <p:cNvPr id="110" name="TextBox 109"/>
            <p:cNvSpPr txBox="1"/>
            <p:nvPr/>
          </p:nvSpPr>
          <p:spPr>
            <a:xfrm>
              <a:off x="3641279" y="2503030"/>
              <a:ext cx="10610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M/NM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611604" y="4295484"/>
              <a:ext cx="10610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modified only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489284" y="5005137"/>
            <a:ext cx="2560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+ low bandwidth</a:t>
            </a:r>
          </a:p>
          <a:p>
            <a:r>
              <a:rPr lang="en-US" dirty="0">
                <a:solidFill>
                  <a:srgbClr val="FF0000"/>
                </a:solidFill>
              </a:rPr>
              <a:t>- lines duplications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171811" y="5005137"/>
            <a:ext cx="3111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+ effective cache usage</a:t>
            </a:r>
          </a:p>
          <a:p>
            <a:r>
              <a:rPr lang="en-US" dirty="0">
                <a:solidFill>
                  <a:srgbClr val="FF0000"/>
                </a:solidFill>
              </a:rPr>
              <a:t>- higher bandwidth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128" name="Group 127"/>
          <p:cNvGrpSpPr/>
          <p:nvPr/>
        </p:nvGrpSpPr>
        <p:grpSpPr>
          <a:xfrm>
            <a:off x="4510138" y="2195483"/>
            <a:ext cx="1730236" cy="2456729"/>
            <a:chOff x="4510138" y="2195483"/>
            <a:chExt cx="1730236" cy="2456729"/>
          </a:xfrm>
        </p:grpSpPr>
        <p:sp>
          <p:nvSpPr>
            <p:cNvPr id="18" name="Rectangle 17"/>
            <p:cNvSpPr/>
            <p:nvPr/>
          </p:nvSpPr>
          <p:spPr>
            <a:xfrm>
              <a:off x="4569708" y="2195483"/>
              <a:ext cx="836475" cy="83647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69709" y="3216445"/>
              <a:ext cx="1670665" cy="1080938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10138" y="3860876"/>
              <a:ext cx="549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>
                      <a:lumMod val="50000"/>
                    </a:schemeClr>
                  </a:solidFill>
                </a:rPr>
                <a:t>L2</a:t>
              </a:r>
              <a:endParaRPr lang="ru-RU" sz="28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29619" y="2573435"/>
              <a:ext cx="641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</a:rPr>
                <a:t>L1</a:t>
              </a:r>
              <a:endParaRPr lang="ru-RU" sz="2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5576871" y="4303180"/>
              <a:ext cx="0" cy="349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41"/>
            <p:cNvCxnSpPr>
              <a:endCxn id="18" idx="3"/>
            </p:cNvCxnSpPr>
            <p:nvPr/>
          </p:nvCxnSpPr>
          <p:spPr>
            <a:xfrm rot="16200000" flipV="1">
              <a:off x="5405619" y="2614286"/>
              <a:ext cx="602723" cy="601594"/>
            </a:xfrm>
            <a:prstGeom prst="bentConnector2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/>
            <p:cNvCxnSpPr>
              <a:stCxn id="18" idx="1"/>
              <a:endCxn id="19" idx="1"/>
            </p:cNvCxnSpPr>
            <p:nvPr/>
          </p:nvCxnSpPr>
          <p:spPr>
            <a:xfrm rot="10800000" flipH="1" flipV="1">
              <a:off x="4569707" y="2613720"/>
              <a:ext cx="1" cy="1143193"/>
            </a:xfrm>
            <a:prstGeom prst="bentConnector3">
              <a:avLst>
                <a:gd name="adj1" fmla="val -22860000000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flipV="1">
              <a:off x="5181485" y="4297085"/>
              <a:ext cx="0" cy="35512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/>
          <p:cNvSpPr txBox="1"/>
          <p:nvPr/>
        </p:nvSpPr>
        <p:spPr>
          <a:xfrm>
            <a:off x="8356361" y="5005137"/>
            <a:ext cx="311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combination of 2 policies</a:t>
            </a:r>
            <a:endParaRPr lang="ru-RU" dirty="0"/>
          </a:p>
        </p:txBody>
      </p:sp>
      <p:grpSp>
        <p:nvGrpSpPr>
          <p:cNvPr id="142" name="Group 141"/>
          <p:cNvGrpSpPr/>
          <p:nvPr/>
        </p:nvGrpSpPr>
        <p:grpSpPr>
          <a:xfrm>
            <a:off x="7627640" y="2307306"/>
            <a:ext cx="3158882" cy="878011"/>
            <a:chOff x="7627640" y="2307306"/>
            <a:chExt cx="3158882" cy="878011"/>
          </a:xfrm>
        </p:grpSpPr>
        <p:sp>
          <p:nvSpPr>
            <p:cNvPr id="138" name="TextBox 137"/>
            <p:cNvSpPr txBox="1"/>
            <p:nvPr/>
          </p:nvSpPr>
          <p:spPr>
            <a:xfrm>
              <a:off x="7627640" y="2307306"/>
              <a:ext cx="10610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M/NM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9725459" y="2600542"/>
              <a:ext cx="10610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modified only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8" grpId="0"/>
      <p:bldP spid="119" grpId="0"/>
      <p:bldP spid="1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2.5|9.4|9.5|12.7|2.8|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.2|17.9|2.1|12.8|8.6|41.8|49.4|36.1|16|25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6|14|3.8|7.6|11.1|12.3|13.5|21.7|1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6|14|3.8|7.6|11.1|12.3|13.5|21.7|1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6|14|3.8|7.6|11.1|12.3|13.5|21.7|1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1.6|9.9|4.5|24.5|12.2|6|7.8|2.4|2.6|20|2.1|8.4|15.3|1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39|50.8|3.4|91.7|14|2.3|76.8|35.5|23.6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18894</TotalTime>
  <Words>942</Words>
  <Application>Microsoft Office PowerPoint</Application>
  <PresentationFormat>Widescreen</PresentationFormat>
  <Paragraphs>299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Consolas</vt:lpstr>
      <vt:lpstr>Courier New</vt:lpstr>
      <vt:lpstr>Neo Sans Intel</vt:lpstr>
      <vt:lpstr>Verdana</vt:lpstr>
      <vt:lpstr>Wingdings</vt:lpstr>
      <vt:lpstr>2_Office Theme</vt:lpstr>
      <vt:lpstr> Caches: part 3</vt:lpstr>
      <vt:lpstr>Agenda</vt:lpstr>
      <vt:lpstr>Refresher</vt:lpstr>
      <vt:lpstr>Prefetching</vt:lpstr>
      <vt:lpstr>Prefetching: main idea</vt:lpstr>
      <vt:lpstr>Quality metrics</vt:lpstr>
      <vt:lpstr>Next sequential</vt:lpstr>
      <vt:lpstr>Stride detection</vt:lpstr>
      <vt:lpstr>Stream detection (1)</vt:lpstr>
      <vt:lpstr>Stream detection (2)</vt:lpstr>
      <vt:lpstr>Replacement</vt:lpstr>
      <vt:lpstr>Cache Line Replacement</vt:lpstr>
      <vt:lpstr>Pseudo-LRU</vt:lpstr>
      <vt:lpstr>Counterexample</vt:lpstr>
      <vt:lpstr>Write handling</vt:lpstr>
      <vt:lpstr>Cache write policies </vt:lpstr>
      <vt:lpstr>Multi-level cache organization</vt:lpstr>
      <vt:lpstr>Motivation for multi-level caches</vt:lpstr>
      <vt:lpstr>Multi-level inclusion policies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kirillkorolev</cp:lastModifiedBy>
  <cp:revision>443</cp:revision>
  <dcterms:created xsi:type="dcterms:W3CDTF">2018-09-18T18:10:21Z</dcterms:created>
  <dcterms:modified xsi:type="dcterms:W3CDTF">2022-02-21T09:04:14Z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2019-02-22 15:05:36Z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