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7"/>
  </p:notesMasterIdLst>
  <p:sldIdLst>
    <p:sldId id="471" r:id="rId2"/>
    <p:sldId id="475" r:id="rId3"/>
    <p:sldId id="476" r:id="rId4"/>
    <p:sldId id="482" r:id="rId5"/>
    <p:sldId id="477" r:id="rId6"/>
    <p:sldId id="478" r:id="rId7"/>
    <p:sldId id="479" r:id="rId8"/>
    <p:sldId id="480" r:id="rId9"/>
    <p:sldId id="473" r:id="rId10"/>
    <p:sldId id="539" r:id="rId11"/>
    <p:sldId id="540" r:id="rId12"/>
    <p:sldId id="505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7" r:id="rId24"/>
    <p:sldId id="538" r:id="rId25"/>
    <p:sldId id="46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3366CC"/>
    <a:srgbClr val="666633"/>
    <a:srgbClr val="FFFFCC"/>
    <a:srgbClr val="FFC000"/>
    <a:srgbClr val="F8BAAE"/>
    <a:srgbClr val="F8CBAD"/>
    <a:srgbClr val="FFCC99"/>
    <a:srgbClr val="EEC6F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922A2-EFA1-4462-9DDF-AA7EE0348FF5}" v="1" dt="2021-04-11T12:55:05.9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85576" autoAdjust="0"/>
  </p:normalViewPr>
  <p:slideViewPr>
    <p:cSldViewPr snapToGrid="0">
      <p:cViewPr varScale="1">
        <p:scale>
          <a:sx n="114" d="100"/>
          <a:sy n="114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olev, Kirill" userId="6adfc881-516e-478e-acf1-c9304da723a3" providerId="ADAL" clId="{B48922A2-EFA1-4462-9DDF-AA7EE0348FF5}"/>
    <pc:docChg chg="modSld">
      <pc:chgData name="Korolev, Kirill" userId="6adfc881-516e-478e-acf1-c9304da723a3" providerId="ADAL" clId="{B48922A2-EFA1-4462-9DDF-AA7EE0348FF5}" dt="2021-04-11T13:07:32.391" v="19" actId="20577"/>
      <pc:docMkLst>
        <pc:docMk/>
      </pc:docMkLst>
      <pc:sldChg chg="modSp mod">
        <pc:chgData name="Korolev, Kirill" userId="6adfc881-516e-478e-acf1-c9304da723a3" providerId="ADAL" clId="{B48922A2-EFA1-4462-9DDF-AA7EE0348FF5}" dt="2021-04-11T13:07:32.391" v="19" actId="20577"/>
        <pc:sldMkLst>
          <pc:docMk/>
          <pc:sldMk cId="3823210828" sldId="471"/>
        </pc:sldMkLst>
        <pc:spChg chg="mod">
          <ac:chgData name="Korolev, Kirill" userId="6adfc881-516e-478e-acf1-c9304da723a3" providerId="ADAL" clId="{B48922A2-EFA1-4462-9DDF-AA7EE0348FF5}" dt="2021-04-11T13:07:32.391" v="19" actId="20577"/>
          <ac:spMkLst>
            <pc:docMk/>
            <pc:sldMk cId="3823210828" sldId="471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7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10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66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7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387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34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64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78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58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34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32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56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839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00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7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4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9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4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1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7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7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0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4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/>
              <a:t>Click to edit Master 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>
                <a:latin typeface="Neo Sans Intel"/>
                <a:cs typeface="Neo Sans Intel"/>
              </a:rPr>
              <a:t>Subtitle</a:t>
            </a:r>
            <a:endParaRPr lang="en-US" dirty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>
                <a:latin typeface="Neo Sans Intel"/>
                <a:cs typeface="Neo Sans Intel"/>
              </a:rPr>
              <a:t>Additional Info</a:t>
            </a:r>
            <a:endParaRPr lang="en-US" sz="1600" dirty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287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1"/>
            <a:ext cx="11009744" cy="410274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2" y="2317807"/>
            <a:ext cx="6354625" cy="677108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r>
              <a:rPr lang="en-US" altLang="ja-JP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Neo Sans Intel"/>
                <a:cs typeface="Neo Sans Intel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>
                <a:latin typeface="Neo Sans Intel"/>
                <a:cs typeface="Neo Sans Intel"/>
              </a:rPr>
              <a:t>Subtitle</a:t>
            </a:r>
            <a:endParaRPr lang="en-US" dirty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>
                <a:latin typeface="Neo Sans Intel"/>
                <a:cs typeface="Neo Sans Intel"/>
              </a:rPr>
              <a:t>Additional Info</a:t>
            </a:r>
            <a:endParaRPr lang="en-US" sz="1600" dirty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108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8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1" r:id="rId13"/>
    <p:sldLayoutId id="214748369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24000" y="4197657"/>
            <a:ext cx="9144000" cy="1655762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>
                <a:latin typeface="+mj-lt"/>
              </a:rPr>
              <a:t>Danila Khaidukov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ru-RU" dirty="0">
                <a:latin typeface="+mj-lt"/>
              </a:rPr>
              <a:t>11</a:t>
            </a:r>
            <a:r>
              <a:rPr lang="en-US" dirty="0">
                <a:latin typeface="+mj-lt"/>
              </a:rPr>
              <a:t>.04.202</a:t>
            </a:r>
            <a:r>
              <a:rPr lang="ru-RU" dirty="0">
                <a:latin typeface="+mj-lt"/>
              </a:rPr>
              <a:t>2</a:t>
            </a:r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TLP.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SMT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21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7180" y="1690688"/>
            <a:ext cx="6587197" cy="400051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ts val="1500"/>
              </a:spcBef>
            </a:pPr>
            <a:r>
              <a:rPr lang="en-US" dirty="0"/>
              <a:t>Superscalar is hard to scale: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ILP is depleted – all independent instruction are already executed in parallel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Inefficient – power &amp; area grows faster than performance</a:t>
            </a:r>
          </a:p>
          <a:p>
            <a:pPr marL="342900" indent="-342900">
              <a:spcBef>
                <a:spcPts val="1500"/>
              </a:spcBef>
            </a:pPr>
            <a:r>
              <a:rPr lang="en-US" dirty="0"/>
              <a:t>Alternative way to use area is Multicore:</a:t>
            </a:r>
          </a:p>
          <a:p>
            <a:pPr marL="688975" lvl="1" indent="-342900">
              <a:spcBef>
                <a:spcPts val="1500"/>
              </a:spcBef>
            </a:pPr>
            <a:r>
              <a:rPr lang="en-US" dirty="0"/>
              <a:t>1 big core - 6x area with 3x performance</a:t>
            </a:r>
          </a:p>
          <a:p>
            <a:pPr marL="688975" lvl="1" indent="-342900">
              <a:spcBef>
                <a:spcPts val="1500"/>
              </a:spcBef>
            </a:pPr>
            <a:r>
              <a:rPr lang="en-US" dirty="0"/>
              <a:t>3 small cores (2x area &amp; performance each) - 6x area with 6x performance boost in total</a:t>
            </a:r>
          </a:p>
          <a:p>
            <a:pPr marL="688975" lvl="1" indent="-342900">
              <a:spcBef>
                <a:spcPts val="1500"/>
              </a:spcBef>
            </a:pPr>
            <a:r>
              <a:rPr lang="en-US" b="1" dirty="0">
                <a:latin typeface="+mn-lt"/>
              </a:rPr>
              <a:t>2x</a:t>
            </a:r>
            <a:r>
              <a:rPr lang="en-US" dirty="0">
                <a:latin typeface="+mn-lt"/>
              </a:rPr>
              <a:t> efficiency!</a:t>
            </a:r>
          </a:p>
          <a:p>
            <a:pPr marL="342900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 marL="342900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 marL="342900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1500"/>
              </a:spcBef>
            </a:pPr>
            <a:endParaRPr lang="en-US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186" y="2168533"/>
            <a:ext cx="5419814" cy="274953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4EB8C-46D0-4FDB-A420-1459F49DC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BDB85E-DA6A-4ADE-8485-0B11A1A4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B5406-3D4E-42A3-8F0C-BBFFC145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1F23EF34-0133-44AC-84BC-201C52CFCF30}"/>
              </a:ext>
            </a:extLst>
          </p:cNvPr>
          <p:cNvSpPr/>
          <p:nvPr/>
        </p:nvSpPr>
        <p:spPr>
          <a:xfrm rot="18900000">
            <a:off x="11297540" y="2482219"/>
            <a:ext cx="401652" cy="48711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77F90019-5CCD-485F-B1EC-AE66A77747EB}"/>
              </a:ext>
            </a:extLst>
          </p:cNvPr>
          <p:cNvSpPr/>
          <p:nvPr/>
        </p:nvSpPr>
        <p:spPr>
          <a:xfrm rot="18900000">
            <a:off x="8450366" y="3299745"/>
            <a:ext cx="401652" cy="48711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28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Thread-level parallelism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825625"/>
            <a:ext cx="11049000" cy="4128707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500"/>
              </a:spcBef>
            </a:pPr>
            <a:r>
              <a:rPr lang="en-US" dirty="0"/>
              <a:t>Running tasks can be separated into independent execution </a:t>
            </a:r>
            <a:r>
              <a:rPr lang="en-US" b="1" dirty="0"/>
              <a:t>threads</a:t>
            </a:r>
          </a:p>
          <a:p>
            <a:pPr lvl="1"/>
            <a:r>
              <a:rPr lang="en-US" dirty="0"/>
              <a:t>multiple applications running simultaneously</a:t>
            </a:r>
          </a:p>
          <a:p>
            <a:pPr lvl="1"/>
            <a:r>
              <a:rPr lang="en-US" dirty="0"/>
              <a:t>from a single application – parallelized by a programmer</a:t>
            </a:r>
          </a:p>
          <a:p>
            <a:pPr marL="342900" indent="-342900">
              <a:spcBef>
                <a:spcPts val="1500"/>
              </a:spcBef>
            </a:pPr>
            <a:r>
              <a:rPr lang="en-US" dirty="0"/>
              <a:t>Single-core CPU utilizes </a:t>
            </a:r>
            <a:r>
              <a:rPr lang="en-US" b="1" dirty="0"/>
              <a:t>instruction-level parallelism (ILP) </a:t>
            </a:r>
            <a:r>
              <a:rPr lang="en-US" dirty="0"/>
              <a:t>of</a:t>
            </a:r>
            <a:r>
              <a:rPr lang="en-US" b="1" dirty="0"/>
              <a:t> 1 thread</a:t>
            </a:r>
          </a:p>
          <a:p>
            <a:pPr marL="342900" indent="-342900">
              <a:spcBef>
                <a:spcPts val="1500"/>
              </a:spcBef>
            </a:pPr>
            <a:r>
              <a:rPr lang="en-US" dirty="0"/>
              <a:t>Multicore utilizes </a:t>
            </a:r>
            <a:r>
              <a:rPr lang="en-US" b="1" dirty="0"/>
              <a:t>thread-level parallelism (TLP)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Each thread is executed on single core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1F4B8-1B24-4805-AA5C-59166F50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BB7AC-099F-46FD-880E-D6FA7482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9D8F4-1382-4FB9-8836-2DB4EC7A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66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multiprocessors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62940" y="1825625"/>
            <a:ext cx="10866120" cy="4128707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/>
              <a:t>All processors works with one address space</a:t>
            </a:r>
          </a:p>
          <a:p>
            <a:pPr marL="342900" indent="-342900"/>
            <a:r>
              <a:rPr lang="en-US" dirty="0"/>
              <a:t>SMP — Symmetric Multi Processing</a:t>
            </a:r>
          </a:p>
          <a:p>
            <a:pPr marL="800100" lvl="1" indent="-342900"/>
            <a:r>
              <a:rPr lang="en-US" dirty="0"/>
              <a:t>Identical processing units with a single shared memory</a:t>
            </a:r>
          </a:p>
          <a:p>
            <a:pPr lvl="1">
              <a:buFont typeface="Calibri" panose="020F0502020204030204" pitchFamily="34" charset="0"/>
              <a:buChar char="₊"/>
            </a:pPr>
            <a:r>
              <a:rPr lang="en-US" dirty="0">
                <a:solidFill>
                  <a:schemeClr val="accent6"/>
                </a:solidFill>
              </a:rPr>
              <a:t>Fast and effective memory usage</a:t>
            </a:r>
          </a:p>
          <a:p>
            <a:pPr lvl="1">
              <a:buFont typeface="Calibri" panose="020F0502020204030204" pitchFamily="34" charset="0"/>
              <a:buChar char="₋"/>
            </a:pPr>
            <a:r>
              <a:rPr lang="en-US" dirty="0">
                <a:solidFill>
                  <a:srgbClr val="C00000"/>
                </a:solidFill>
              </a:rPr>
              <a:t>Low scalability due to lots of interconnections and limited memory throughput</a:t>
            </a:r>
          </a:p>
          <a:p>
            <a:pPr marL="342900" indent="-342900"/>
            <a:r>
              <a:rPr lang="en-US" dirty="0"/>
              <a:t>NUMA — Non Uniform Memory Access</a:t>
            </a:r>
          </a:p>
          <a:p>
            <a:pPr marL="800100" lvl="1" indent="-342900"/>
            <a:r>
              <a:rPr lang="en-US" dirty="0"/>
              <a:t>Each processing unit with its own memory and shared memory bus</a:t>
            </a:r>
          </a:p>
          <a:p>
            <a:pPr lvl="1">
              <a:buFont typeface="Calibri" panose="020F0502020204030204" pitchFamily="34" charset="0"/>
              <a:buChar char="₊"/>
            </a:pPr>
            <a:r>
              <a:rPr lang="en-US" dirty="0">
                <a:solidFill>
                  <a:schemeClr val="accent6"/>
                </a:solidFill>
              </a:rPr>
              <a:t>Highly scalable</a:t>
            </a:r>
          </a:p>
          <a:p>
            <a:pPr lvl="1">
              <a:buFont typeface="Calibri" panose="020F0502020204030204" pitchFamily="34" charset="0"/>
              <a:buChar char="₋"/>
            </a:pPr>
            <a:r>
              <a:rPr lang="en-US" dirty="0">
                <a:solidFill>
                  <a:srgbClr val="C00000"/>
                </a:solidFill>
              </a:rPr>
              <a:t>Requires special coherency protocols and OS support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B44C8-B53B-431B-A623-0BDFAE2B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F8A8D-F3D6-4BEC-BCCE-E2379BE1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35664-7984-4334-B648-B1E59B31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46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Multiprocessor vs Multicore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92474"/>
            <a:ext cx="7016406" cy="5101172"/>
          </a:xfrm>
        </p:spPr>
        <p:txBody>
          <a:bodyPr/>
          <a:lstStyle/>
          <a:p>
            <a:pPr marL="342900" indent="-342900">
              <a:spcBef>
                <a:spcPts val="1500"/>
              </a:spcBef>
            </a:pPr>
            <a:r>
              <a:rPr lang="en-US" b="1" dirty="0"/>
              <a:t>Multiprocessor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sharing memory on CPU level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Original approach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Good for independent workloads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Bad for cooperative workloads with data exchange</a:t>
            </a:r>
            <a:endParaRPr lang="en-US" sz="2000" dirty="0"/>
          </a:p>
          <a:p>
            <a:pPr marL="342900" indent="-342900">
              <a:spcBef>
                <a:spcPts val="1500"/>
              </a:spcBef>
            </a:pPr>
            <a:r>
              <a:rPr lang="en-US" b="1" dirty="0"/>
              <a:t>Multicore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sharing memory between cores of 1 CPU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More advanced approach on a single chip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Shared cache and memory bus</a:t>
            </a:r>
          </a:p>
          <a:p>
            <a:pPr marL="540000" lvl="1" indent="-342900">
              <a:spcBef>
                <a:spcPts val="600"/>
              </a:spcBef>
            </a:pPr>
            <a:r>
              <a:rPr lang="en-US" dirty="0"/>
              <a:t>Data exchange through the shared cache</a:t>
            </a:r>
            <a:endParaRPr lang="en-US" sz="28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7940232" y="1614898"/>
            <a:ext cx="2485018" cy="1433961"/>
            <a:chOff x="6131461" y="1217554"/>
            <a:chExt cx="2485018" cy="1433961"/>
          </a:xfrm>
        </p:grpSpPr>
        <p:sp>
          <p:nvSpPr>
            <p:cNvPr id="4" name="Rectangle 3"/>
            <p:cNvSpPr/>
            <p:nvPr/>
          </p:nvSpPr>
          <p:spPr bwMode="auto">
            <a:xfrm>
              <a:off x="6131461" y="1217554"/>
              <a:ext cx="1143984" cy="62965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CPU 1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7472497" y="1217554"/>
              <a:ext cx="1143982" cy="62965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CPU 2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131461" y="2220073"/>
              <a:ext cx="2485018" cy="43144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Memory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cxnSp>
          <p:nvCxnSpPr>
            <p:cNvPr id="9" name="Straight Arrow Connector 8"/>
            <p:cNvCxnSpPr>
              <a:stCxn id="4" idx="2"/>
            </p:cNvCxnSpPr>
            <p:nvPr/>
          </p:nvCxnSpPr>
          <p:spPr bwMode="auto">
            <a:xfrm>
              <a:off x="6703453" y="1847210"/>
              <a:ext cx="0" cy="372863"/>
            </a:xfrm>
            <a:prstGeom prst="straightConnector1">
              <a:avLst/>
            </a:prstGeom>
            <a:ln>
              <a:headEnd type="none" w="sm" len="sm"/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5" idx="2"/>
            </p:cNvCxnSpPr>
            <p:nvPr/>
          </p:nvCxnSpPr>
          <p:spPr bwMode="auto">
            <a:xfrm>
              <a:off x="8044488" y="1847210"/>
              <a:ext cx="0" cy="372863"/>
            </a:xfrm>
            <a:prstGeom prst="straightConnector1">
              <a:avLst/>
            </a:prstGeom>
            <a:ln>
              <a:headEnd type="none" w="sm" len="sm"/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7848283" y="3663785"/>
            <a:ext cx="2662756" cy="2044442"/>
            <a:chOff x="6027796" y="3472216"/>
            <a:chExt cx="2662756" cy="2044442"/>
          </a:xfrm>
        </p:grpSpPr>
        <p:sp>
          <p:nvSpPr>
            <p:cNvPr id="17" name="Rectangle 16"/>
            <p:cNvSpPr/>
            <p:nvPr/>
          </p:nvSpPr>
          <p:spPr bwMode="auto">
            <a:xfrm>
              <a:off x="6027797" y="3472216"/>
              <a:ext cx="2662754" cy="141670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CPU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120165" y="3597865"/>
              <a:ext cx="965915" cy="62965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core 1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628840" y="3597865"/>
              <a:ext cx="965915" cy="629656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core 2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109740" y="4336836"/>
              <a:ext cx="2485016" cy="43144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Cache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6027796" y="5085216"/>
              <a:ext cx="2662756" cy="43144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+mj-lt"/>
                  <a:cs typeface="Arial" pitchFamily="34" charset="0"/>
                </a:rPr>
                <a:t>Memory</a:t>
              </a:r>
              <a:endParaRPr lang="ru-RU" sz="2000" dirty="0">
                <a:latin typeface="+mj-lt"/>
                <a:cs typeface="Arial" pitchFamily="34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8" idx="0"/>
            </p:cNvCxnSpPr>
            <p:nvPr/>
          </p:nvCxnSpPr>
          <p:spPr bwMode="auto">
            <a:xfrm>
              <a:off x="7359174" y="4888916"/>
              <a:ext cx="0" cy="196300"/>
            </a:xfrm>
            <a:prstGeom prst="straightConnector1">
              <a:avLst/>
            </a:prstGeom>
            <a:ln>
              <a:headEnd type="none" w="sm" len="sm"/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DCF0C4-AE39-4504-9A41-77EE9435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492436-6661-4EAA-8519-00809F366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D36154-40C2-4C94-887E-79121C9D3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98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8903781" y="1448248"/>
            <a:ext cx="2536373" cy="3817580"/>
            <a:chOff x="5965853" y="1837715"/>
            <a:chExt cx="2536373" cy="3817580"/>
          </a:xfrm>
        </p:grpSpPr>
        <p:grpSp>
          <p:nvGrpSpPr>
            <p:cNvPr id="25" name="Group 24"/>
            <p:cNvGrpSpPr/>
            <p:nvPr/>
          </p:nvGrpSpPr>
          <p:grpSpPr>
            <a:xfrm>
              <a:off x="7274463" y="1837715"/>
              <a:ext cx="1227763" cy="1479764"/>
              <a:chOff x="6168130" y="1307789"/>
              <a:chExt cx="1227763" cy="1479764"/>
            </a:xfrm>
          </p:grpSpPr>
          <p:sp>
            <p:nvSpPr>
              <p:cNvPr id="13" name="Rectangle 4"/>
              <p:cNvSpPr>
                <a:spLocks noChangeArrowheads="1"/>
              </p:cNvSpPr>
              <p:nvPr/>
            </p:nvSpPr>
            <p:spPr bwMode="auto">
              <a:xfrm>
                <a:off x="6168130" y="1307789"/>
                <a:ext cx="1227763" cy="1479764"/>
              </a:xfrm>
              <a:prstGeom prst="rect">
                <a:avLst/>
              </a:prstGeom>
              <a:solidFill>
                <a:srgbClr val="CCFFCC"/>
              </a:solidFill>
              <a:ln w="28575" algn="ctr">
                <a:noFill/>
                <a:miter lim="800000"/>
                <a:headEnd/>
                <a:tailEnd type="none" w="sm" len="sm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91440" rIns="0" bIns="0"/>
              <a:lstStyle/>
              <a:p>
                <a:pPr algn="ctr"/>
                <a:endParaRPr lang="en-US" sz="2000" dirty="0">
                  <a:solidFill>
                    <a:schemeClr val="accent5">
                      <a:lumMod val="50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6300970" y="1679763"/>
                <a:ext cx="966109" cy="1005459"/>
                <a:chOff x="6300970" y="1809556"/>
                <a:chExt cx="966109" cy="875666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4" name="Rectangle 6"/>
                <p:cNvSpPr>
                  <a:spLocks noChangeArrowheads="1"/>
                </p:cNvSpPr>
                <p:nvPr/>
              </p:nvSpPr>
              <p:spPr bwMode="auto">
                <a:xfrm>
                  <a:off x="6300970" y="1812713"/>
                  <a:ext cx="966109" cy="872509"/>
                </a:xfrm>
                <a:prstGeom prst="rect">
                  <a:avLst/>
                </a:prstGeom>
                <a:solidFill>
                  <a:srgbClr val="CCECFF"/>
                </a:solidFill>
                <a:ln w="28575" algn="ctr">
                  <a:noFill/>
                  <a:miter lim="800000"/>
                  <a:headEnd/>
                  <a:tailEnd type="none" w="sm" len="sm"/>
                </a:ln>
              </p:spPr>
              <p:txBody>
                <a:bodyPr wrap="none" lIns="0" tIns="0" rIns="0" bIns="0" anchor="ctr" anchorCtr="1"/>
                <a:lstStyle/>
                <a:p>
                  <a:pPr algn="ctr"/>
                  <a:endParaRPr lang="en-US" sz="2000" dirty="0">
                    <a:latin typeface="+mj-lt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361156" y="1809556"/>
                  <a:ext cx="838200" cy="56289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/>
                    </a:rPr>
                    <a:t>Local</a:t>
                  </a:r>
                </a:p>
                <a:p>
                  <a:pPr lvl="0" algn="ctr"/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/>
                    </a:rPr>
                    <a:t>Cache</a:t>
                  </a:r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6351389" y="1307789"/>
                <a:ext cx="85773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000" dirty="0">
                    <a:solidFill>
                      <a:srgbClr val="A6CE39">
                        <a:lumMod val="50000"/>
                      </a:srgbClr>
                    </a:solidFill>
                    <a:latin typeface="Calibri"/>
                  </a:rPr>
                  <a:t>Core 1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5965853" y="1837715"/>
              <a:ext cx="1227763" cy="1479764"/>
              <a:chOff x="6168130" y="1307789"/>
              <a:chExt cx="1227763" cy="1479764"/>
            </a:xfrm>
          </p:grpSpPr>
          <p:sp>
            <p:nvSpPr>
              <p:cNvPr id="27" name="Rectangle 4"/>
              <p:cNvSpPr>
                <a:spLocks noChangeArrowheads="1"/>
              </p:cNvSpPr>
              <p:nvPr/>
            </p:nvSpPr>
            <p:spPr bwMode="auto">
              <a:xfrm>
                <a:off x="6168130" y="1307789"/>
                <a:ext cx="1227763" cy="1479764"/>
              </a:xfrm>
              <a:prstGeom prst="rect">
                <a:avLst/>
              </a:prstGeom>
              <a:solidFill>
                <a:srgbClr val="CCFFCC"/>
              </a:solidFill>
              <a:ln w="28575" algn="ctr">
                <a:noFill/>
                <a:miter lim="800000"/>
                <a:headEnd/>
                <a:tailEnd type="none" w="sm" len="sm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91440" rIns="0" bIns="0"/>
              <a:lstStyle/>
              <a:p>
                <a:pPr algn="ctr"/>
                <a:endParaRPr lang="en-US" sz="2000" dirty="0">
                  <a:solidFill>
                    <a:schemeClr val="accent5">
                      <a:lumMod val="50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6300970" y="1679763"/>
                <a:ext cx="966109" cy="1005459"/>
                <a:chOff x="6300970" y="1809556"/>
                <a:chExt cx="966109" cy="875666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Rectangle 6"/>
                <p:cNvSpPr>
                  <a:spLocks noChangeArrowheads="1"/>
                </p:cNvSpPr>
                <p:nvPr/>
              </p:nvSpPr>
              <p:spPr bwMode="auto">
                <a:xfrm>
                  <a:off x="6300970" y="1812713"/>
                  <a:ext cx="966109" cy="872509"/>
                </a:xfrm>
                <a:prstGeom prst="rect">
                  <a:avLst/>
                </a:prstGeom>
                <a:solidFill>
                  <a:srgbClr val="CCECFF"/>
                </a:solidFill>
                <a:ln w="28575" algn="ctr">
                  <a:noFill/>
                  <a:miter lim="800000"/>
                  <a:headEnd/>
                  <a:tailEnd type="none" w="sm" len="sm"/>
                </a:ln>
              </p:spPr>
              <p:txBody>
                <a:bodyPr wrap="none" lIns="0" tIns="0" rIns="0" bIns="0" anchor="ctr" anchorCtr="1"/>
                <a:lstStyle/>
                <a:p>
                  <a:pPr algn="ctr"/>
                  <a:endParaRPr lang="en-US" sz="2000" dirty="0">
                    <a:latin typeface="+mj-lt"/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6361156" y="1809556"/>
                  <a:ext cx="838200" cy="56289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/>
                    </a:rPr>
                    <a:t>Local</a:t>
                  </a:r>
                </a:p>
                <a:p>
                  <a:pPr lvl="0" algn="ctr"/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/>
                    </a:rPr>
                    <a:t>Cache</a:t>
                  </a:r>
                </a:p>
              </p:txBody>
            </p:sp>
          </p:grpSp>
          <p:sp>
            <p:nvSpPr>
              <p:cNvPr id="29" name="Rectangle 28"/>
              <p:cNvSpPr/>
              <p:nvPr/>
            </p:nvSpPr>
            <p:spPr>
              <a:xfrm>
                <a:off x="6351389" y="1307789"/>
                <a:ext cx="8577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000" dirty="0">
                    <a:solidFill>
                      <a:srgbClr val="A6CE39">
                        <a:lumMod val="50000"/>
                      </a:srgbClr>
                    </a:solidFill>
                    <a:latin typeface="Calibri"/>
                  </a:rPr>
                  <a:t>Core 0</a:t>
                </a:r>
              </a:p>
            </p:txBody>
          </p:sp>
        </p:grpSp>
        <p:sp>
          <p:nvSpPr>
            <p:cNvPr id="8" name="Line 17"/>
            <p:cNvSpPr>
              <a:spLocks noChangeShapeType="1"/>
            </p:cNvSpPr>
            <p:nvPr/>
          </p:nvSpPr>
          <p:spPr bwMode="auto">
            <a:xfrm>
              <a:off x="6594022" y="3362658"/>
              <a:ext cx="0" cy="3231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lg"/>
              <a:tailEnd type="triangle" w="med" len="lg"/>
            </a:ln>
          </p:spPr>
          <p:txBody>
            <a:bodyPr wrap="none" lIns="0" tIns="0" rIns="0" bIns="0" anchor="ctr"/>
            <a:lstStyle/>
            <a:p>
              <a:endParaRPr lang="en-US" sz="2000" dirty="0">
                <a:latin typeface="+mj-lt"/>
              </a:endParaRPr>
            </a:p>
          </p:txBody>
        </p:sp>
        <p:sp>
          <p:nvSpPr>
            <p:cNvPr id="9" name="Line 18"/>
            <p:cNvSpPr>
              <a:spLocks noChangeShapeType="1"/>
            </p:cNvSpPr>
            <p:nvPr/>
          </p:nvSpPr>
          <p:spPr bwMode="auto">
            <a:xfrm>
              <a:off x="7884928" y="3362658"/>
              <a:ext cx="0" cy="3231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lg"/>
              <a:tailEnd type="triangle" w="med" len="lg"/>
            </a:ln>
          </p:spPr>
          <p:txBody>
            <a:bodyPr wrap="none" lIns="0" tIns="0" rIns="0" bIns="0" anchor="ctr"/>
            <a:lstStyle/>
            <a:p>
              <a:endParaRPr lang="en-US" sz="2000" dirty="0">
                <a:latin typeface="+mj-lt"/>
              </a:endParaRPr>
            </a:p>
          </p:txBody>
        </p:sp>
        <p:sp>
          <p:nvSpPr>
            <p:cNvPr id="10" name="Line 19"/>
            <p:cNvSpPr>
              <a:spLocks noChangeShapeType="1"/>
            </p:cNvSpPr>
            <p:nvPr/>
          </p:nvSpPr>
          <p:spPr bwMode="auto">
            <a:xfrm>
              <a:off x="7259223" y="4491951"/>
              <a:ext cx="0" cy="3231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lg"/>
              <a:tailEnd type="triangle" w="med" len="lg"/>
            </a:ln>
          </p:spPr>
          <p:txBody>
            <a:bodyPr wrap="none" lIns="0" tIns="0" rIns="0" bIns="0" anchor="ctr"/>
            <a:lstStyle/>
            <a:p>
              <a:endParaRPr lang="en-US" sz="2000" dirty="0">
                <a:latin typeface="+mj-l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36698" y="4815102"/>
              <a:ext cx="2245054" cy="840193"/>
              <a:chOff x="6385618" y="4561102"/>
              <a:chExt cx="2245054" cy="84019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ctangle 16"/>
              <p:cNvSpPr>
                <a:spLocks noChangeArrowheads="1"/>
              </p:cNvSpPr>
              <p:nvPr/>
            </p:nvSpPr>
            <p:spPr bwMode="auto">
              <a:xfrm>
                <a:off x="6385618" y="4561102"/>
                <a:ext cx="2245054" cy="840193"/>
              </a:xfrm>
              <a:prstGeom prst="rect">
                <a:avLst/>
              </a:prstGeom>
              <a:solidFill>
                <a:srgbClr val="99CCFF"/>
              </a:solidFill>
              <a:ln w="28575" algn="ctr">
                <a:noFill/>
                <a:miter lim="800000"/>
                <a:headEnd/>
                <a:tailEnd type="none" w="sm" len="sm"/>
              </a:ln>
            </p:spPr>
            <p:txBody>
              <a:bodyPr wrap="none" lIns="0" tIns="0" rIns="0" bIns="0" anchor="ctr" anchorCtr="1"/>
              <a:lstStyle/>
              <a:p>
                <a:pPr algn="ctr"/>
                <a:endParaRPr lang="en-US" sz="2000" dirty="0">
                  <a:latin typeface="+mj-lt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671377" y="4561102"/>
                <a:ext cx="1673535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000" dirty="0">
                    <a:solidFill>
                      <a:schemeClr val="accent3"/>
                    </a:solidFill>
                    <a:latin typeface="Calibri"/>
                  </a:rPr>
                  <a:t>Main Memory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136698" y="3715041"/>
              <a:ext cx="2245054" cy="775563"/>
              <a:chOff x="6385618" y="3115266"/>
              <a:chExt cx="2245054" cy="77556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Rectangle 15"/>
              <p:cNvSpPr>
                <a:spLocks noChangeArrowheads="1"/>
              </p:cNvSpPr>
              <p:nvPr/>
            </p:nvSpPr>
            <p:spPr bwMode="auto">
              <a:xfrm>
                <a:off x="6385618" y="3115266"/>
                <a:ext cx="2245054" cy="775563"/>
              </a:xfrm>
              <a:prstGeom prst="rect">
                <a:avLst/>
              </a:prstGeom>
              <a:solidFill>
                <a:srgbClr val="FFCC99"/>
              </a:solidFill>
              <a:ln w="28575" algn="ctr">
                <a:noFill/>
                <a:miter lim="800000"/>
                <a:headEnd/>
                <a:tailEnd type="none" w="sm" len="sm"/>
              </a:ln>
            </p:spPr>
            <p:txBody>
              <a:bodyPr wrap="none" lIns="0" tIns="0" rIns="0" bIns="0" anchor="t" anchorCtr="1"/>
              <a:lstStyle/>
              <a:p>
                <a:pPr algn="ctr"/>
                <a:endParaRPr lang="en-US" sz="2000" dirty="0">
                  <a:latin typeface="+mj-lt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708181" y="3115266"/>
                <a:ext cx="1599925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  <a:latin typeface="Calibri"/>
                  </a:rPr>
                  <a:t>Shared Cache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771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Memory Coherence in a multicore system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7530" y="1011115"/>
            <a:ext cx="7999933" cy="5031465"/>
          </a:xfrm>
        </p:spPr>
        <p:txBody>
          <a:bodyPr/>
          <a:lstStyle/>
          <a:p>
            <a:pPr marL="342900" indent="-342900"/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Each core has its own local cache</a:t>
            </a:r>
          </a:p>
          <a:p>
            <a:pPr marL="800100" lvl="1" indent="-342900"/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Cores can keep multiple local copies of the same data</a:t>
            </a:r>
          </a:p>
          <a:p>
            <a:pPr marL="800100" lvl="1" indent="-342900"/>
            <a:r>
              <a:rPr lang="en-US" b="1" kern="0" dirty="0">
                <a:solidFill>
                  <a:srgbClr val="C00000"/>
                </a:solidFill>
                <a:sym typeface="Symbol" pitchFamily="18" charset="2"/>
              </a:rPr>
              <a:t>Multiplied data can be damaged if one core modifies it:</a:t>
            </a:r>
          </a:p>
          <a:p>
            <a:pPr marL="800100" lvl="1" indent="-342900"/>
            <a:endParaRPr lang="en-US" kern="0" dirty="0">
              <a:solidFill>
                <a:srgbClr val="061922"/>
              </a:solidFill>
              <a:sym typeface="Symbol" pitchFamily="18" charset="2"/>
            </a:endParaRPr>
          </a:p>
          <a:p>
            <a:endParaRPr lang="ru-RU" dirty="0"/>
          </a:p>
        </p:txBody>
      </p:sp>
      <p:sp>
        <p:nvSpPr>
          <p:cNvPr id="32" name="Rectangle 31"/>
          <p:cNvSpPr/>
          <p:nvPr/>
        </p:nvSpPr>
        <p:spPr>
          <a:xfrm>
            <a:off x="9677894" y="4844245"/>
            <a:ext cx="1194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10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34" name="Rectangle 33"/>
          <p:cNvSpPr/>
          <p:nvPr/>
        </p:nvSpPr>
        <p:spPr>
          <a:xfrm>
            <a:off x="10281690" y="2432266"/>
            <a:ext cx="1194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20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36" name="Rectangle 35"/>
          <p:cNvSpPr/>
          <p:nvPr/>
        </p:nvSpPr>
        <p:spPr>
          <a:xfrm>
            <a:off x="10344592" y="4844096"/>
            <a:ext cx="409086" cy="338554"/>
          </a:xfrm>
          <a:prstGeom prst="rect">
            <a:avLst/>
          </a:prstGeom>
          <a:solidFill>
            <a:srgbClr val="99CCFF"/>
          </a:solidFill>
        </p:spPr>
        <p:txBody>
          <a:bodyPr wrap="none">
            <a:spAutoFit/>
          </a:bodyPr>
          <a:lstStyle/>
          <a:p>
            <a:r>
              <a:rPr lang="en-US" sz="16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20</a:t>
            </a:r>
            <a:endParaRPr lang="ru-RU" sz="1600" dirty="0"/>
          </a:p>
        </p:txBody>
      </p:sp>
      <p:sp>
        <p:nvSpPr>
          <p:cNvPr id="37" name="Rectangle 36"/>
          <p:cNvSpPr/>
          <p:nvPr/>
        </p:nvSpPr>
        <p:spPr>
          <a:xfrm>
            <a:off x="2658821" y="2507647"/>
            <a:ext cx="4572000" cy="14311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4213" indent="-342900">
              <a:spcBef>
                <a:spcPts val="600"/>
              </a:spcBef>
              <a:buFont typeface="+mj-lt"/>
              <a:buAutoNum type="arabicPeriod"/>
            </a:pP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Memory: </a:t>
            </a:r>
            <a:r>
              <a:rPr lang="en-US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10</a:t>
            </a: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 </a:t>
            </a:r>
          </a:p>
          <a:p>
            <a:pPr marL="684213" indent="-342900">
              <a:spcBef>
                <a:spcPts val="600"/>
              </a:spcBef>
              <a:buFont typeface="+mj-lt"/>
              <a:buAutoNum type="arabicPeriod"/>
            </a:pP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0: a = </a:t>
            </a:r>
            <a:r>
              <a:rPr lang="en-US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 </a:t>
            </a:r>
            <a:r>
              <a:rPr lang="en-US" kern="0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# a = 10</a:t>
            </a:r>
          </a:p>
          <a:p>
            <a:pPr marL="684213" indent="-342900">
              <a:spcBef>
                <a:spcPts val="600"/>
              </a:spcBef>
              <a:buFont typeface="+mj-lt"/>
              <a:buAutoNum type="arabicPeriod"/>
            </a:pP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1: </a:t>
            </a:r>
            <a:r>
              <a:rPr lang="en-US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= </a:t>
            </a:r>
            <a:r>
              <a:rPr lang="en-US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20</a:t>
            </a:r>
          </a:p>
          <a:p>
            <a:pPr marL="684213" indent="-342900">
              <a:spcBef>
                <a:spcPts val="600"/>
              </a:spcBef>
              <a:buFont typeface="+mj-lt"/>
              <a:buAutoNum type="arabicPeriod"/>
            </a:pP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0: b = </a:t>
            </a:r>
            <a:r>
              <a:rPr lang="en-US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 </a:t>
            </a:r>
            <a:r>
              <a:rPr lang="en-US" kern="0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# b = 10</a:t>
            </a:r>
          </a:p>
        </p:txBody>
      </p:sp>
      <p:grpSp>
        <p:nvGrpSpPr>
          <p:cNvPr id="41" name="Group 40"/>
          <p:cNvGrpSpPr/>
          <p:nvPr/>
        </p:nvGrpSpPr>
        <p:grpSpPr>
          <a:xfrm rot="180444">
            <a:off x="9874313" y="3607213"/>
            <a:ext cx="582187" cy="496391"/>
            <a:chOff x="7086600" y="3613666"/>
            <a:chExt cx="533400" cy="533400"/>
          </a:xfrm>
        </p:grpSpPr>
        <p:sp>
          <p:nvSpPr>
            <p:cNvPr id="42" name="Explosion 2 41"/>
            <p:cNvSpPr/>
            <p:nvPr/>
          </p:nvSpPr>
          <p:spPr>
            <a:xfrm rot="1911934">
              <a:off x="7086600" y="3613666"/>
              <a:ext cx="533400" cy="533400"/>
            </a:xfrm>
            <a:prstGeom prst="irregularSeal2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21236044">
              <a:off x="7099111" y="3690878"/>
              <a:ext cx="467332" cy="33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/>
                </a:rPr>
                <a:t>miss</a:t>
              </a: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80444">
            <a:off x="9237905" y="2365326"/>
            <a:ext cx="582187" cy="496391"/>
            <a:chOff x="7086600" y="3613666"/>
            <a:chExt cx="533400" cy="533400"/>
          </a:xfrm>
        </p:grpSpPr>
        <p:sp>
          <p:nvSpPr>
            <p:cNvPr id="45" name="Explosion 2 44"/>
            <p:cNvSpPr/>
            <p:nvPr/>
          </p:nvSpPr>
          <p:spPr>
            <a:xfrm rot="1911934">
              <a:off x="7086600" y="3613666"/>
              <a:ext cx="533400" cy="533400"/>
            </a:xfrm>
            <a:prstGeom prst="irregularSeal2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21236044">
              <a:off x="7099111" y="3690878"/>
              <a:ext cx="467332" cy="33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/>
                </a:rPr>
                <a:t>miss</a:t>
              </a: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8970845" y="2432266"/>
            <a:ext cx="1194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10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grpSp>
        <p:nvGrpSpPr>
          <p:cNvPr id="38" name="Group 37"/>
          <p:cNvGrpSpPr/>
          <p:nvPr/>
        </p:nvGrpSpPr>
        <p:grpSpPr>
          <a:xfrm rot="922656">
            <a:off x="9287668" y="2393802"/>
            <a:ext cx="454841" cy="417585"/>
            <a:chOff x="7039011" y="3613666"/>
            <a:chExt cx="580989" cy="533400"/>
          </a:xfrm>
        </p:grpSpPr>
        <p:sp>
          <p:nvSpPr>
            <p:cNvPr id="39" name="Explosion 2 38"/>
            <p:cNvSpPr/>
            <p:nvPr/>
          </p:nvSpPr>
          <p:spPr>
            <a:xfrm rot="1911934">
              <a:off x="7086600" y="3613666"/>
              <a:ext cx="533400" cy="533400"/>
            </a:xfrm>
            <a:prstGeom prst="irregularSeal2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20664369">
              <a:off x="7039011" y="3627327"/>
              <a:ext cx="487736" cy="393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/>
                </a:rPr>
                <a:t>hit</a:t>
              </a:r>
              <a:endParaRPr lang="ru-RU" sz="1400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1" name="Rounded Rectangular Callout 50"/>
          <p:cNvSpPr/>
          <p:nvPr/>
        </p:nvSpPr>
        <p:spPr>
          <a:xfrm>
            <a:off x="4004931" y="4040695"/>
            <a:ext cx="2598869" cy="626082"/>
          </a:xfrm>
          <a:prstGeom prst="wedgeRoundRectCallout">
            <a:avLst>
              <a:gd name="adj1" fmla="val 7467"/>
              <a:gd name="adj2" fmla="val -73244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kern="0" dirty="0">
                <a:solidFill>
                  <a:srgbClr val="FF0000"/>
                </a:solidFill>
                <a:latin typeface="Calibri"/>
              </a:rPr>
              <a:t>Error: </a:t>
            </a:r>
            <a:r>
              <a:rPr lang="en-US" kern="0" dirty="0">
                <a:latin typeface="Calibri"/>
              </a:rPr>
              <a:t>read the old value from the local cache</a:t>
            </a:r>
            <a:r>
              <a:rPr lang="en-US" kern="0" dirty="0">
                <a:solidFill>
                  <a:prstClr val="black"/>
                </a:solidFill>
                <a:latin typeface="Calibri"/>
              </a:rPr>
              <a:t> </a:t>
            </a:r>
            <a:endParaRPr lang="ru-RU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677894" y="3669228"/>
            <a:ext cx="1194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10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35" name="Rectangle 34"/>
          <p:cNvSpPr/>
          <p:nvPr/>
        </p:nvSpPr>
        <p:spPr>
          <a:xfrm>
            <a:off x="10343779" y="3668567"/>
            <a:ext cx="409086" cy="338554"/>
          </a:xfrm>
          <a:prstGeom prst="rect">
            <a:avLst/>
          </a:prstGeom>
          <a:solidFill>
            <a:srgbClr val="FFCC99"/>
          </a:solidFill>
        </p:spPr>
        <p:txBody>
          <a:bodyPr wrap="none">
            <a:spAutoFit/>
          </a:bodyPr>
          <a:lstStyle/>
          <a:p>
            <a:r>
              <a:rPr lang="en-US" sz="16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20</a:t>
            </a:r>
            <a:endParaRPr lang="ru-RU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880" y="1355380"/>
            <a:ext cx="2694666" cy="39810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133" y="4829982"/>
            <a:ext cx="738921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kern="0" dirty="0">
                <a:solidFill>
                  <a:srgbClr val="061922"/>
                </a:solidFill>
                <a:sym typeface="Symbol" pitchFamily="18" charset="2"/>
              </a:rPr>
              <a:t>Memory must be </a:t>
            </a:r>
            <a:r>
              <a:rPr lang="en-US" sz="2800" b="1" kern="0" dirty="0">
                <a:solidFill>
                  <a:srgbClr val="061922"/>
                </a:solidFill>
                <a:sym typeface="Symbol" pitchFamily="18" charset="2"/>
              </a:rPr>
              <a:t>coherent</a:t>
            </a:r>
            <a:r>
              <a:rPr lang="en-US" sz="2800" kern="0" dirty="0">
                <a:solidFill>
                  <a:srgbClr val="061922"/>
                </a:solidFill>
                <a:sym typeface="Symbol" pitchFamily="18" charset="2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61922"/>
                </a:solidFill>
                <a:sym typeface="Symbol" pitchFamily="18" charset="2"/>
              </a:rPr>
              <a:t>All cores must see memory identically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61922"/>
                </a:solidFill>
                <a:sym typeface="Symbol" pitchFamily="18" charset="2"/>
              </a:rPr>
              <a:t>All cores must see the latest state of memory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A32D5-839B-4C58-B11D-6830EE1B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ED19166-5DB5-490D-ADC7-E181D2B27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D458546-B7F9-4C4C-8A13-381FF0AB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939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2" grpId="0"/>
      <p:bldP spid="34" grpId="0"/>
      <p:bldP spid="36" grpId="0" animBg="1"/>
      <p:bldP spid="22" grpId="0"/>
      <p:bldP spid="51" grpId="0" animBg="1"/>
      <p:bldP spid="33" grpId="0"/>
      <p:bldP spid="3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57262"/>
              </p:ext>
            </p:extLst>
          </p:nvPr>
        </p:nvGraphicFramePr>
        <p:xfrm>
          <a:off x="7179733" y="2560989"/>
          <a:ext cx="4385733" cy="1776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6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436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Valid?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Owned?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Modified?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8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I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nvalid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NO</a:t>
                      </a: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NA</a:t>
                      </a: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NA</a:t>
                      </a: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58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S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hared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NO</a:t>
                      </a: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58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E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xclusive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58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odified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87170" marR="87170" marT="43585" marB="4358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ru-RU" sz="16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170" marR="87170" marT="43585" marB="4358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067" y="153458"/>
            <a:ext cx="10515600" cy="1325563"/>
          </a:xfrm>
        </p:spPr>
        <p:txBody>
          <a:bodyPr/>
          <a:lstStyle/>
          <a:p>
            <a:r>
              <a:rPr lang="en-US" dirty="0"/>
              <a:t>Coherence protocols: MESI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334" y="1565625"/>
            <a:ext cx="9889066" cy="4310241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0"/>
              </a:spcBef>
            </a:pPr>
            <a:r>
              <a:rPr lang="en-US" dirty="0">
                <a:solidFill>
                  <a:srgbClr val="061922"/>
                </a:solidFill>
                <a:cs typeface="Arial" charset="0"/>
                <a:sym typeface="Symbol" pitchFamily="18" charset="2"/>
              </a:rPr>
              <a:t>Coherence protocols describe how to handle </a:t>
            </a:r>
            <a:r>
              <a:rPr lang="en-US" dirty="0">
                <a:cs typeface="Arial" charset="0"/>
                <a:sym typeface="Symbol" pitchFamily="18" charset="2"/>
              </a:rPr>
              <a:t>writes/reads</a:t>
            </a:r>
            <a:br>
              <a:rPr lang="en-US" dirty="0">
                <a:cs typeface="Arial" charset="0"/>
                <a:sym typeface="Symbol" pitchFamily="18" charset="2"/>
              </a:rPr>
            </a:br>
            <a:r>
              <a:rPr lang="en-US" dirty="0">
                <a:cs typeface="Arial" charset="0"/>
                <a:sym typeface="Symbol" pitchFamily="18" charset="2"/>
              </a:rPr>
              <a:t>to maintain memory coherence in a multicore system </a:t>
            </a:r>
          </a:p>
          <a:p>
            <a:pPr marL="342900" indent="-342900">
              <a:spcBef>
                <a:spcPts val="1200"/>
              </a:spcBef>
            </a:pPr>
            <a:r>
              <a:rPr lang="en-US" dirty="0">
                <a:cs typeface="Arial" charset="0"/>
                <a:sym typeface="Symbol" pitchFamily="18" charset="2"/>
              </a:rPr>
              <a:t>Example: </a:t>
            </a:r>
            <a:r>
              <a:rPr lang="en-US" b="1" dirty="0">
                <a:cs typeface="Arial" charset="0"/>
                <a:sym typeface="Symbol" pitchFamily="18" charset="2"/>
              </a:rPr>
              <a:t>MESI </a:t>
            </a:r>
            <a:r>
              <a:rPr lang="en-US" dirty="0">
                <a:cs typeface="Arial" charset="0"/>
                <a:sym typeface="Symbol" pitchFamily="18" charset="2"/>
              </a:rPr>
              <a:t>protocol</a:t>
            </a:r>
          </a:p>
          <a:p>
            <a:pPr marL="800100" lvl="1" indent="-342900">
              <a:spcBef>
                <a:spcPts val="1200"/>
              </a:spcBef>
            </a:pPr>
            <a:r>
              <a:rPr lang="en-US" dirty="0">
                <a:solidFill>
                  <a:sysClr val="windowText" lastClr="000000"/>
                </a:solidFill>
                <a:latin typeface="Calibri"/>
                <a:sym typeface="Symbol" pitchFamily="18" charset="2"/>
              </a:rPr>
              <a:t>Define 4 states of a cache line</a:t>
            </a:r>
          </a:p>
          <a:p>
            <a:pPr marL="800100" lvl="1" indent="-342900">
              <a:spcBef>
                <a:spcPts val="1200"/>
              </a:spcBef>
            </a:pPr>
            <a:r>
              <a:rPr lang="en-US" dirty="0">
                <a:solidFill>
                  <a:sysClr val="windowText" lastClr="000000"/>
                </a:solidFill>
                <a:latin typeface="Calibri"/>
                <a:sym typeface="Symbol" pitchFamily="18" charset="2"/>
              </a:rPr>
              <a:t>Describe transactions between states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sym typeface="Symbol" pitchFamily="18" charset="2"/>
            </a:endParaRPr>
          </a:p>
          <a:p>
            <a:pPr marL="342900" indent="-342900">
              <a:spcBef>
                <a:spcPts val="1200"/>
              </a:spcBef>
            </a:pPr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State rules:</a:t>
            </a:r>
          </a:p>
          <a:p>
            <a:pPr marL="800100" lvl="1" indent="-342900">
              <a:spcBef>
                <a:spcPts val="1200"/>
              </a:spcBef>
            </a:pPr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To modify a line, </a:t>
            </a:r>
            <a:r>
              <a:rPr lang="en-US" b="1" kern="0" dirty="0">
                <a:solidFill>
                  <a:srgbClr val="061922"/>
                </a:solidFill>
                <a:sym typeface="Symbol" pitchFamily="18" charset="2"/>
              </a:rPr>
              <a:t>ownership </a:t>
            </a:r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should be obtained first</a:t>
            </a:r>
          </a:p>
          <a:p>
            <a:pPr marL="800100" lvl="1" indent="-342900">
              <a:spcBef>
                <a:spcPts val="1200"/>
              </a:spcBef>
            </a:pPr>
            <a:r>
              <a:rPr lang="en-US" kern="0" dirty="0">
                <a:solidFill>
                  <a:srgbClr val="061922"/>
                </a:solidFill>
                <a:sym typeface="Symbol" pitchFamily="18" charset="2"/>
              </a:rPr>
              <a:t>There is no state when a line is modified and contained by other cores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B9E8A-6776-45F8-807B-CB0B3F955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C6AF4-DFDF-42B6-B9CD-92181B73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CB1AB-A911-448E-8C46-3E83B617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830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8634508" y="1513516"/>
            <a:ext cx="1439643" cy="1479764"/>
            <a:chOff x="6168130" y="1307789"/>
            <a:chExt cx="1227763" cy="1479764"/>
          </a:xfrm>
        </p:grpSpPr>
        <p:sp>
          <p:nvSpPr>
            <p:cNvPr id="45" name="Rectangle 4"/>
            <p:cNvSpPr>
              <a:spLocks noChangeArrowheads="1"/>
            </p:cNvSpPr>
            <p:nvPr/>
          </p:nvSpPr>
          <p:spPr bwMode="auto">
            <a:xfrm>
              <a:off x="6168130" y="1307789"/>
              <a:ext cx="1227763" cy="1479764"/>
            </a:xfrm>
            <a:prstGeom prst="rect">
              <a:avLst/>
            </a:prstGeom>
            <a:solidFill>
              <a:srgbClr val="CCFFCC"/>
            </a:solidFill>
            <a:ln w="28575" algn="ctr">
              <a:noFill/>
              <a:miter lim="800000"/>
              <a:headEnd/>
              <a:tailEnd type="non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91440" rIns="0" bIns="0"/>
            <a:lstStyle/>
            <a:p>
              <a:pPr algn="ctr"/>
              <a:endPara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286464" y="1679763"/>
              <a:ext cx="995122" cy="1005459"/>
              <a:chOff x="6286464" y="1809556"/>
              <a:chExt cx="995122" cy="8756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Rectangle 6"/>
              <p:cNvSpPr>
                <a:spLocks noChangeArrowheads="1"/>
              </p:cNvSpPr>
              <p:nvPr/>
            </p:nvSpPr>
            <p:spPr bwMode="auto">
              <a:xfrm>
                <a:off x="6286464" y="1812713"/>
                <a:ext cx="995122" cy="872509"/>
              </a:xfrm>
              <a:prstGeom prst="rect">
                <a:avLst/>
              </a:prstGeom>
              <a:solidFill>
                <a:srgbClr val="CCECFF"/>
              </a:solidFill>
              <a:ln w="28575" algn="ctr">
                <a:noFill/>
                <a:miter lim="800000"/>
                <a:headEnd/>
                <a:tailEnd type="none" w="sm" len="sm"/>
              </a:ln>
            </p:spPr>
            <p:txBody>
              <a:bodyPr wrap="none" lIns="0" tIns="0" rIns="0" bIns="0" anchor="ctr" anchorCtr="1"/>
              <a:lstStyle/>
              <a:p>
                <a:pPr algn="ctr"/>
                <a:endParaRPr lang="en-US" sz="2000" dirty="0">
                  <a:latin typeface="+mj-lt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6361156" y="1809556"/>
                <a:ext cx="838200" cy="56289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</a:rPr>
                  <a:t>Local</a:t>
                </a:r>
              </a:p>
              <a:p>
                <a:pPr lvl="0" algn="ctr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</a:rPr>
                  <a:t>Cache</a:t>
                </a:r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6414508" y="1307789"/>
              <a:ext cx="7314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srgbClr val="A6CE39">
                      <a:lumMod val="50000"/>
                    </a:srgbClr>
                  </a:solidFill>
                  <a:latin typeface="Calibri"/>
                </a:rPr>
                <a:t>Core 1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MESI: example</a:t>
            </a:r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7045914" y="1513516"/>
            <a:ext cx="1439643" cy="1479764"/>
            <a:chOff x="6168130" y="1307789"/>
            <a:chExt cx="1227763" cy="1479764"/>
          </a:xfrm>
        </p:grpSpPr>
        <p:sp>
          <p:nvSpPr>
            <p:cNvPr id="17" name="Rectangle 4"/>
            <p:cNvSpPr>
              <a:spLocks noChangeArrowheads="1"/>
            </p:cNvSpPr>
            <p:nvPr/>
          </p:nvSpPr>
          <p:spPr bwMode="auto">
            <a:xfrm>
              <a:off x="6168130" y="1307789"/>
              <a:ext cx="1227763" cy="1479764"/>
            </a:xfrm>
            <a:prstGeom prst="rect">
              <a:avLst/>
            </a:prstGeom>
            <a:solidFill>
              <a:srgbClr val="CCFFCC"/>
            </a:solidFill>
            <a:ln w="28575" algn="ctr">
              <a:noFill/>
              <a:miter lim="800000"/>
              <a:headEnd/>
              <a:tailEnd type="non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lIns="0" tIns="91440" rIns="0" bIns="0"/>
            <a:lstStyle/>
            <a:p>
              <a:pPr algn="ctr"/>
              <a:endPara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6286464" y="1679763"/>
              <a:ext cx="995122" cy="1005459"/>
              <a:chOff x="6286464" y="1809556"/>
              <a:chExt cx="995122" cy="8756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Rectangle 6"/>
              <p:cNvSpPr>
                <a:spLocks noChangeArrowheads="1"/>
              </p:cNvSpPr>
              <p:nvPr/>
            </p:nvSpPr>
            <p:spPr bwMode="auto">
              <a:xfrm>
                <a:off x="6286464" y="1812713"/>
                <a:ext cx="995122" cy="872509"/>
              </a:xfrm>
              <a:prstGeom prst="rect">
                <a:avLst/>
              </a:prstGeom>
              <a:solidFill>
                <a:srgbClr val="CCECFF"/>
              </a:solidFill>
              <a:ln w="28575" algn="ctr">
                <a:noFill/>
                <a:miter lim="800000"/>
                <a:headEnd/>
                <a:tailEnd type="none" w="sm" len="sm"/>
              </a:ln>
            </p:spPr>
            <p:txBody>
              <a:bodyPr wrap="none" lIns="0" tIns="0" rIns="0" bIns="0" anchor="ctr" anchorCtr="1"/>
              <a:lstStyle/>
              <a:p>
                <a:pPr algn="ctr"/>
                <a:endParaRPr lang="en-US" sz="2000" dirty="0">
                  <a:latin typeface="+mj-lt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361156" y="1809556"/>
                <a:ext cx="838200" cy="56289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</a:rPr>
                  <a:t>Local</a:t>
                </a:r>
              </a:p>
              <a:p>
                <a:pPr lvl="0" algn="ctr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</a:rPr>
                  <a:t>Cache</a:t>
                </a: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6414508" y="1307789"/>
              <a:ext cx="7314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srgbClr val="A6CE39">
                      <a:lumMod val="50000"/>
                    </a:srgbClr>
                  </a:solidFill>
                  <a:latin typeface="Calibri"/>
                </a:rPr>
                <a:t>Core 0</a:t>
              </a:r>
            </a:p>
          </p:txBody>
        </p:sp>
      </p:grp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7782486" y="3038462"/>
            <a:ext cx="0" cy="32315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wrap="none" lIns="0" tIns="0" rIns="0" bIns="0" anchor="ctr"/>
          <a:lstStyle/>
          <a:p>
            <a:endParaRPr lang="en-US" sz="2000" dirty="0">
              <a:latin typeface="+mj-lt"/>
            </a:endParaRP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9296169" y="3038462"/>
            <a:ext cx="0" cy="32315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wrap="none" lIns="0" tIns="0" rIns="0" bIns="0" anchor="ctr"/>
          <a:lstStyle/>
          <a:p>
            <a:endParaRPr lang="en-US" sz="2000" dirty="0">
              <a:latin typeface="+mj-lt"/>
            </a:endParaRPr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>
            <a:off x="8562484" y="4167755"/>
            <a:ext cx="0" cy="32315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wrap="none" lIns="0" tIns="0" rIns="0" bIns="0" anchor="ctr"/>
          <a:lstStyle/>
          <a:p>
            <a:endParaRPr lang="en-US" sz="2000" dirty="0">
              <a:latin typeface="+mj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246242" y="4490906"/>
            <a:ext cx="2632493" cy="840193"/>
            <a:chOff x="6385618" y="4561102"/>
            <a:chExt cx="2245054" cy="84019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6385618" y="4561102"/>
              <a:ext cx="2245054" cy="840193"/>
            </a:xfrm>
            <a:prstGeom prst="rect">
              <a:avLst/>
            </a:prstGeom>
            <a:solidFill>
              <a:srgbClr val="99CCFF"/>
            </a:solidFill>
            <a:ln w="28575" algn="ctr">
              <a:noFill/>
              <a:miter lim="800000"/>
              <a:headEnd/>
              <a:tailEnd type="none" w="sm" len="sm"/>
            </a:ln>
          </p:spPr>
          <p:txBody>
            <a:bodyPr wrap="none" lIns="0" tIns="0" rIns="0" bIns="0" anchor="ctr" anchorCtr="1"/>
            <a:lstStyle/>
            <a:p>
              <a:pPr algn="ctr"/>
              <a:endParaRPr lang="en-US" sz="2000" dirty="0">
                <a:latin typeface="+mj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94528" y="4561102"/>
              <a:ext cx="1427231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bg1"/>
                  </a:solidFill>
                  <a:latin typeface="Calibri"/>
                </a:rPr>
                <a:t>Main Memory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46242" y="3390845"/>
            <a:ext cx="2632493" cy="775563"/>
            <a:chOff x="6385618" y="3115266"/>
            <a:chExt cx="2245054" cy="7755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6385618" y="3115266"/>
              <a:ext cx="2245054" cy="775563"/>
            </a:xfrm>
            <a:prstGeom prst="rect">
              <a:avLst/>
            </a:prstGeom>
            <a:solidFill>
              <a:srgbClr val="FFCC99"/>
            </a:solidFill>
            <a:ln w="28575" algn="ctr">
              <a:noFill/>
              <a:miter lim="800000"/>
              <a:headEnd/>
              <a:tailEnd type="none" w="sm" len="sm"/>
            </a:ln>
          </p:spPr>
          <p:txBody>
            <a:bodyPr wrap="none" lIns="0" tIns="0" rIns="0" bIns="0" anchor="t" anchorCtr="1"/>
            <a:lstStyle/>
            <a:p>
              <a:pPr algn="ctr"/>
              <a:endParaRPr lang="en-US" sz="2000" dirty="0"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25916" y="3115266"/>
              <a:ext cx="1364455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schemeClr val="accent6">
                      <a:lumMod val="50000"/>
                    </a:schemeClr>
                  </a:solidFill>
                  <a:latin typeface="Calibri"/>
                </a:rPr>
                <a:t>Shared Cache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7953622" y="4909513"/>
            <a:ext cx="10867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25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28" name="Rectangle 27"/>
          <p:cNvSpPr/>
          <p:nvPr/>
        </p:nvSpPr>
        <p:spPr>
          <a:xfrm>
            <a:off x="8989962" y="2497534"/>
            <a:ext cx="10823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</a:t>
            </a:r>
            <a:r>
              <a:rPr lang="en-US" sz="8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≡</a:t>
            </a:r>
            <a:r>
              <a:rPr lang="en-US" sz="8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kern="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35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36" name="Rectangle 35"/>
          <p:cNvSpPr/>
          <p:nvPr/>
        </p:nvSpPr>
        <p:spPr>
          <a:xfrm>
            <a:off x="7388925" y="2497534"/>
            <a:ext cx="10823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</a:t>
            </a:r>
            <a:r>
              <a:rPr lang="en-US" sz="8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≡</a:t>
            </a:r>
            <a:r>
              <a:rPr lang="en-US" sz="8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25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40" name="Rectangle 39"/>
          <p:cNvSpPr/>
          <p:nvPr/>
        </p:nvSpPr>
        <p:spPr>
          <a:xfrm>
            <a:off x="7953619" y="3734496"/>
            <a:ext cx="1194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25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50" name="Rectangle 49"/>
          <p:cNvSpPr/>
          <p:nvPr/>
        </p:nvSpPr>
        <p:spPr>
          <a:xfrm>
            <a:off x="1317937" y="1385663"/>
            <a:ext cx="4831947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213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Memory: </a:t>
            </a:r>
            <a:r>
              <a:rPr lang="en-US" sz="2000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20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25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 </a:t>
            </a:r>
          </a:p>
          <a:p>
            <a:pPr marL="684213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0: a = </a:t>
            </a:r>
            <a:r>
              <a:rPr lang="en-US" sz="2000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</a:t>
            </a:r>
            <a:r>
              <a:rPr lang="en-US" sz="2000" kern="0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# a = 25</a:t>
            </a:r>
          </a:p>
          <a:p>
            <a:pPr marL="684213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0: </a:t>
            </a:r>
            <a:r>
              <a:rPr lang="en-US" sz="2000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2000" kern="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35</a:t>
            </a:r>
          </a:p>
          <a:p>
            <a:pPr marL="684213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1: b 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= </a:t>
            </a:r>
            <a:r>
              <a:rPr lang="en-US" sz="2000" kern="0" dirty="0">
                <a:solidFill>
                  <a:srgbClr val="00428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</a:t>
            </a:r>
            <a:r>
              <a:rPr lang="en-US" sz="2000" kern="0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# b = 35</a:t>
            </a:r>
            <a:endParaRPr lang="en-US" sz="2000" kern="0" dirty="0">
              <a:solidFill>
                <a:srgbClr val="061922"/>
              </a:solidFill>
              <a:latin typeface="Consolas" panose="020B0609020204030204" pitchFamily="49" charset="0"/>
              <a:cs typeface="Consolas" panose="020B0609020204030204" pitchFamily="49" charset="0"/>
              <a:sym typeface="Symbol" pitchFamily="18" charset="2"/>
            </a:endParaRPr>
          </a:p>
          <a:p>
            <a:pPr marL="1143000" lvl="1" indent="-346075">
              <a:spcBef>
                <a:spcPts val="600"/>
              </a:spcBef>
              <a:buFont typeface="+mj-lt"/>
              <a:buAutoNum type="alphaL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Snoop [X]</a:t>
            </a:r>
          </a:p>
          <a:p>
            <a:pPr marL="1600200" lvl="2" indent="-346075">
              <a:spcBef>
                <a:spcPts val="600"/>
              </a:spcBef>
              <a:buFont typeface="+mj-lt"/>
              <a:buAutoNum type="romanL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 </a:t>
            </a:r>
            <a:r>
              <a:rPr lang="en-US" sz="2000" kern="0" dirty="0" err="1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writeback</a:t>
            </a: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[X]</a:t>
            </a:r>
          </a:p>
          <a:p>
            <a:pPr marL="685800" indent="-346075">
              <a:spcBef>
                <a:spcPts val="2400"/>
              </a:spcBef>
              <a:buFont typeface="+mj-lt"/>
              <a:buAutoNum type="arabi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1: </a:t>
            </a:r>
            <a:r>
              <a:rPr lang="en-US" sz="2000" kern="0" dirty="0" err="1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Mem</a:t>
            </a: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</a:t>
            </a:r>
            <a:r>
              <a:rPr lang="en-US" sz="20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≡ </a:t>
            </a:r>
            <a:r>
              <a:rPr lang="en-US" sz="20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45</a:t>
            </a:r>
          </a:p>
          <a:p>
            <a:pPr marL="1143000" lvl="1" indent="-346075">
              <a:spcBef>
                <a:spcPts val="600"/>
              </a:spcBef>
              <a:buFont typeface="+mj-lt"/>
              <a:buAutoNum type="alphaL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Request ownership for [X]</a:t>
            </a:r>
          </a:p>
          <a:p>
            <a:pPr marL="1600200" lvl="2" indent="-346075">
              <a:spcBef>
                <a:spcPts val="600"/>
              </a:spcBef>
              <a:buFont typeface="+mj-lt"/>
              <a:buAutoNum type="romanLcPeriod"/>
            </a:pPr>
            <a:r>
              <a:rPr lang="en-US" sz="20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Core 0 invalidate [X]</a:t>
            </a:r>
          </a:p>
          <a:p>
            <a:pPr marL="1600200" lvl="2" indent="-344488">
              <a:spcBef>
                <a:spcPts val="600"/>
              </a:spcBef>
              <a:buFont typeface="+mj-lt"/>
              <a:buAutoNum type="romanLcPeriod"/>
            </a:pPr>
            <a:endParaRPr lang="en-US" sz="2000" kern="0" dirty="0">
              <a:latin typeface="Consolas" panose="020B0609020204030204" pitchFamily="49" charset="0"/>
              <a:cs typeface="Consolas" panose="020B0609020204030204" pitchFamily="49" charset="0"/>
              <a:sym typeface="Symbol" pitchFamily="18" charset="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039072" y="2546219"/>
            <a:ext cx="264238" cy="246221"/>
          </a:xfrm>
          <a:prstGeom prst="rect">
            <a:avLst/>
          </a:prstGeom>
          <a:solidFill>
            <a:srgbClr val="CCECFF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1600" kern="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35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953622" y="4909513"/>
            <a:ext cx="10867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 ≡ </a:t>
            </a:r>
            <a:r>
              <a:rPr lang="en-US" sz="1600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25</a:t>
            </a:r>
            <a:r>
              <a:rPr lang="en-US" sz="1600" kern="0" dirty="0"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 </a:t>
            </a:r>
            <a:endParaRPr lang="ru-RU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8996441" y="3778626"/>
            <a:ext cx="688628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(1,</a:t>
            </a:r>
            <a:r>
              <a:rPr lang="en-US" sz="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0)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47597" y="2562419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47597" y="2562419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722140" y="3778626"/>
            <a:ext cx="264238" cy="246221"/>
          </a:xfrm>
          <a:prstGeom prst="rect">
            <a:avLst/>
          </a:prstGeom>
          <a:solidFill>
            <a:srgbClr val="FFCC99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1600" kern="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35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039072" y="2553195"/>
            <a:ext cx="26423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kern="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35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996444" y="2497534"/>
            <a:ext cx="5212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8996441" y="3778626"/>
            <a:ext cx="688628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(1,</a:t>
            </a:r>
            <a:r>
              <a:rPr lang="en-US" sz="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1)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854262" y="2567743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44207" y="2562418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996444" y="2497534"/>
            <a:ext cx="5212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7244207" y="2562418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996441" y="3778626"/>
            <a:ext cx="688628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(0,</a:t>
            </a:r>
            <a:r>
              <a:rPr lang="en-US" sz="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1)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393269" y="2498080"/>
            <a:ext cx="5212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kern="0" dirty="0">
                <a:solidFill>
                  <a:srgbClr val="061922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[X]</a:t>
            </a:r>
            <a:endParaRPr lang="ru-RU" dirty="0">
              <a:solidFill>
                <a:srgbClr val="061922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854262" y="2567743"/>
            <a:ext cx="234811" cy="2462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endParaRPr lang="ru-RU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642906" y="2543857"/>
            <a:ext cx="264238" cy="246221"/>
          </a:xfrm>
          <a:prstGeom prst="rect">
            <a:avLst/>
          </a:prstGeom>
          <a:solidFill>
            <a:srgbClr val="CCECFF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1600" kern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itchFamily="18" charset="2"/>
              </a:rPr>
              <a:t>45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A27AA-A66C-46C5-9070-2EEF4CED6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C9439-A18E-4A67-A2F4-C623EBE93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F8575-6E1D-4DC6-ACC0-44C9DC604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984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00399 -0.03218 L 0.00538 -0.05972 L 0.00399 -0.16991 L 0.00191 -0.20718 L -0.01407 -0.24283 L -0.0441 -0.26945 L -0.06945 -0.29792 L -0.07136 -0.32454 L -0.06875 -0.35116 " pathEditMode="relative" rAng="0" ptsTypes="AAAAAAAAAA">
                                      <p:cBhvr>
                                        <p:cTn id="26" dur="2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-175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7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175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175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175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75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121 0.02569 L 0.0033 0.06111 L 0.0026 0.11458 L 0.00399 0.16713 L 0.00399 0.16713 " pathEditMode="relative" ptsTypes="AAAAAA">
                                      <p:cBhvr>
                                        <p:cTn id="9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100"/>
                            </p:stCondLst>
                            <p:childTnLst>
                              <p:par>
                                <p:cTn id="96" presetID="26" presetClass="emph" presetSubtype="0" repeatCount="2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7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0.16736 L -0.02482 0.1618 L -0.05868 0.14861 L -0.09062 0.11921 L -0.12204 0.10046 L -0.1493 0.07199 L -0.16336 0.04907 L -0.17204 0.01597 L -0.17257 -0.0007 " pathEditMode="relative" ptsTypes="AAAAAAAAA">
                                      <p:cBhvr>
                                        <p:cTn id="10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5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75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6 L -0.01268 0.01666 L -0.01927 0.03796 L -0.01268 0.06921 L 0.00937 0.09143 L 0.03194 0.11087 L 0.05677 0.12962 L 0.07396 0.14282 L 0.07743 0.16157 L 0.07812 0.17847 " pathEditMode="relative" ptsTypes="AAAAAAAAAA">
                                      <p:cBhvr>
                                        <p:cTn id="12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1 0.16621 L 0.10573 0.14908 L 0.11406 0.12477 L 0.11823 0.09306 L 0.11927 0.05556 L 0.12539 0.04028 L 0.1375 0.0294 L 0.14427 0.01783 L 0.14492 0.0007 L 0.147 -0.01342 L 0.147 -0.01319 " pathEditMode="relative" rAng="0" ptsTypes="AAAAAAAAAAA">
                                      <p:cBhvr>
                                        <p:cTn id="1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-898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5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175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175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175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75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7" presetClass="emph" presetSubtype="0" repeatCount="2000" fill="remove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3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4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5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7" presetClass="emph" presetSubtype="0" repeatCount="2000" fill="remove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175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2" dur="175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3" dur="175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75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7" presetClass="emph" presetSubtype="0" repeatCount="200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4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5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175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0.00122 0.02569 L 0.0033 0.06111 L 0.0026 0.11458 L 0.00399 0.16713 L 0.00399 0.16736 " pathEditMode="relative" rAng="0" ptsTypes="AAAAAA">
                                      <p:cBhvr>
                                        <p:cTn id="19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8356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100"/>
                            </p:stCondLst>
                            <p:childTnLst>
                              <p:par>
                                <p:cTn id="203" presetID="27" presetClass="emph" presetSubtype="0" repeatCount="200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2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5" dur="2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6" dur="2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2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16736 L -0.02483 0.1618 L -0.05868 0.14861 L -0.09063 0.11921 L -0.12205 0.10046 L -0.14931 0.07199 L -0.16337 0.04907 L -0.17205 0.01597 L -0.17257 -0.0007 " pathEditMode="relative" rAng="0" ptsTypes="AAAAAAAAA">
                                      <p:cBhvr>
                                        <p:cTn id="2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37" y="-840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4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28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175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0" dur="175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1" dur="175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175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0.01163 0.04213 L 0.02604 0.06968 L 0.05313 0.09699 L 0.07986 0.11551 L 0.09809 0.13033 L 0.11875 0.14375 L 0.14584 0.15996 L 0.16042 0.16088 " pathEditMode="relative" ptsTypes="AAAAAAAAA">
                                      <p:cBhvr>
                                        <p:cTn id="23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600"/>
                            </p:stCondLst>
                            <p:childTnLst>
                              <p:par>
                                <p:cTn id="248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9" dur="175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0" dur="175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1" dur="175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175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972 0.15903 L 0.16962 0.1368 L 0.17969 0.10301 L 0.17691 0.05486 L 0.1757 1.11111E-6 " pathEditMode="relative" rAng="0" ptsTypes="AAAAA">
                                      <p:cBhvr>
                                        <p:cTn id="25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7963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5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0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7" presetClass="emph" presetSubtype="0" repeatCount="2000" fill="remove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175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9" dur="175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0" dur="175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75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2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36" grpId="1"/>
      <p:bldP spid="40" grpId="0"/>
      <p:bldP spid="51" grpId="0" animBg="1"/>
      <p:bldP spid="55" grpId="0" build="allAtOnce"/>
      <p:bldP spid="55" grpId="1" build="allAtOnce"/>
      <p:bldP spid="56" grpId="0" animBg="1"/>
      <p:bldP spid="56" grpId="1" animBg="1"/>
      <p:bldP spid="56" grpId="2" animBg="1"/>
      <p:bldP spid="57" grpId="0" animBg="1"/>
      <p:bldP spid="57" grpId="1" animBg="1"/>
      <p:bldP spid="58" grpId="0" animBg="1"/>
      <p:bldP spid="58" grpId="1" animBg="1"/>
      <p:bldP spid="59" grpId="0" animBg="1"/>
      <p:bldP spid="60" grpId="0"/>
      <p:bldP spid="60" grpId="1"/>
      <p:bldP spid="60" grpId="2"/>
      <p:bldP spid="60" grpId="3"/>
      <p:bldP spid="60" grpId="4"/>
      <p:bldP spid="60" grpId="5"/>
      <p:bldP spid="63" grpId="0"/>
      <p:bldP spid="63" grpId="1"/>
      <p:bldP spid="63" grpId="2"/>
      <p:bldP spid="63" grpId="3"/>
      <p:bldP spid="63" grpId="4"/>
      <p:bldP spid="63" grpId="5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7" grpId="0"/>
      <p:bldP spid="67" grpId="1"/>
      <p:bldP spid="67" grpId="2"/>
      <p:bldP spid="67" grpId="3"/>
      <p:bldP spid="67" grpId="4"/>
      <p:bldP spid="67" grpId="5"/>
      <p:bldP spid="68" grpId="0" animBg="1"/>
      <p:bldP spid="68" grpId="1" animBg="1"/>
      <p:bldP spid="71" grpId="0" animBg="1"/>
      <p:bldP spid="71" grpId="1" animBg="1"/>
      <p:bldP spid="70" grpId="0"/>
      <p:bldP spid="70" grpId="1"/>
      <p:bldP spid="70" grpId="2"/>
      <p:bldP spid="70" grpId="3"/>
      <p:bldP spid="70" grpId="4"/>
      <p:bldP spid="70" grpId="5"/>
      <p:bldP spid="72" grpId="0" animBg="1"/>
      <p:bldP spid="72" grpId="1" animBg="1"/>
      <p:bldP spid="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urved Connector 117"/>
          <p:cNvCxnSpPr/>
          <p:nvPr/>
        </p:nvCxnSpPr>
        <p:spPr>
          <a:xfrm rot="10800000" flipH="1">
            <a:off x="1534583" y="2421853"/>
            <a:ext cx="563034" cy="330200"/>
          </a:xfrm>
          <a:prstGeom prst="curvedConnector4">
            <a:avLst>
              <a:gd name="adj1" fmla="val -75187"/>
              <a:gd name="adj2" fmla="val 264103"/>
            </a:avLst>
          </a:prstGeom>
          <a:ln w="5715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urved Connector 70"/>
          <p:cNvCxnSpPr/>
          <p:nvPr/>
        </p:nvCxnSpPr>
        <p:spPr>
          <a:xfrm flipH="1" flipV="1">
            <a:off x="4987809" y="2421126"/>
            <a:ext cx="563033" cy="330200"/>
          </a:xfrm>
          <a:prstGeom prst="curvedConnector4">
            <a:avLst>
              <a:gd name="adj1" fmla="val -76692"/>
              <a:gd name="adj2" fmla="val 276923"/>
            </a:avLst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urved Connector 55"/>
          <p:cNvCxnSpPr/>
          <p:nvPr/>
        </p:nvCxnSpPr>
        <p:spPr>
          <a:xfrm flipH="1">
            <a:off x="4980516" y="5273240"/>
            <a:ext cx="563033" cy="330200"/>
          </a:xfrm>
          <a:prstGeom prst="curvedConnector4">
            <a:avLst>
              <a:gd name="adj1" fmla="val -87219"/>
              <a:gd name="adj2" fmla="val 269231"/>
            </a:avLst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52" name="Group 151"/>
          <p:cNvGrpSpPr/>
          <p:nvPr/>
        </p:nvGrpSpPr>
        <p:grpSpPr>
          <a:xfrm>
            <a:off x="2639122" y="2505831"/>
            <a:ext cx="1769533" cy="492443"/>
            <a:chOff x="2639122" y="2505831"/>
            <a:chExt cx="1769533" cy="492443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2639122" y="2752050"/>
              <a:ext cx="1769533" cy="2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202748" y="2505831"/>
              <a:ext cx="659936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</a:rPr>
                <a:t>read</a:t>
              </a:r>
              <a:br>
                <a:rPr lang="en-US" sz="1600" dirty="0">
                  <a:solidFill>
                    <a:schemeClr val="accent6"/>
                  </a:solidFill>
                </a:rPr>
              </a:br>
              <a:r>
                <a:rPr lang="en-US" sz="1600" dirty="0">
                  <a:solidFill>
                    <a:schemeClr val="accent6"/>
                  </a:solidFill>
                </a:rPr>
                <a:t>shared</a:t>
              </a:r>
              <a:endParaRPr lang="ru-RU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327469" y="3082252"/>
            <a:ext cx="958444" cy="1861516"/>
            <a:chOff x="1359222" y="2117858"/>
            <a:chExt cx="958444" cy="1861516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835152" y="2117858"/>
              <a:ext cx="0" cy="1861516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359222" y="2760155"/>
              <a:ext cx="958444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</a:rPr>
                <a:t>read</a:t>
              </a:r>
              <a:br>
                <a:rPr lang="en-US" sz="1600" dirty="0">
                  <a:solidFill>
                    <a:schemeClr val="accent6"/>
                  </a:solidFill>
                </a:rPr>
              </a:br>
              <a:r>
                <a:rPr lang="en-US" sz="1600">
                  <a:solidFill>
                    <a:schemeClr val="accent6"/>
                  </a:solidFill>
                </a:rPr>
                <a:t>not shared</a:t>
              </a:r>
              <a:endParaRPr lang="ru-RU" sz="1600" dirty="0">
                <a:solidFill>
                  <a:schemeClr val="accent6"/>
                </a:solidFill>
              </a:endParaRPr>
            </a:p>
          </p:txBody>
        </p:sp>
      </p:grpSp>
      <p:cxnSp>
        <p:nvCxnSpPr>
          <p:cNvPr id="32" name="Curved Connector 31"/>
          <p:cNvCxnSpPr>
            <a:stCxn id="10" idx="3"/>
            <a:endCxn id="10" idx="0"/>
          </p:cNvCxnSpPr>
          <p:nvPr/>
        </p:nvCxnSpPr>
        <p:spPr>
          <a:xfrm flipH="1" flipV="1">
            <a:off x="4980516" y="2421855"/>
            <a:ext cx="563033" cy="330200"/>
          </a:xfrm>
          <a:prstGeom prst="curvedConnector4">
            <a:avLst>
              <a:gd name="adj1" fmla="val -76692"/>
              <a:gd name="adj2" fmla="val 276923"/>
            </a:avLst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/>
          <p:cNvGrpSpPr/>
          <p:nvPr/>
        </p:nvGrpSpPr>
        <p:grpSpPr>
          <a:xfrm>
            <a:off x="905925" y="5273969"/>
            <a:ext cx="1178991" cy="613820"/>
            <a:chOff x="905925" y="5273969"/>
            <a:chExt cx="1178991" cy="613820"/>
          </a:xfrm>
        </p:grpSpPr>
        <p:cxnSp>
          <p:nvCxnSpPr>
            <p:cNvPr id="21" name="Curved Connector 20"/>
            <p:cNvCxnSpPr>
              <a:stCxn id="8" idx="1"/>
              <a:endCxn id="8" idx="2"/>
            </p:cNvCxnSpPr>
            <p:nvPr/>
          </p:nvCxnSpPr>
          <p:spPr>
            <a:xfrm rot="10800000" flipH="1" flipV="1">
              <a:off x="1521882" y="5273969"/>
              <a:ext cx="563034" cy="330200"/>
            </a:xfrm>
            <a:prstGeom prst="curvedConnector4">
              <a:avLst>
                <a:gd name="adj1" fmla="val -66165"/>
                <a:gd name="adj2" fmla="val 253846"/>
              </a:avLst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905925" y="5641568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</a:rPr>
                <a:t>read</a:t>
              </a:r>
              <a:endParaRPr lang="ru-RU" sz="16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702536" y="2175632"/>
            <a:ext cx="58420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read</a:t>
            </a:r>
            <a:endParaRPr lang="ru-RU" sz="1600" dirty="0">
              <a:solidFill>
                <a:schemeClr val="accent6"/>
              </a:solidFill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4980516" y="5273969"/>
            <a:ext cx="1306224" cy="557923"/>
            <a:chOff x="5012269" y="4309575"/>
            <a:chExt cx="1306224" cy="557923"/>
          </a:xfrm>
        </p:grpSpPr>
        <p:cxnSp>
          <p:nvCxnSpPr>
            <p:cNvPr id="26" name="Curved Connector 25"/>
            <p:cNvCxnSpPr>
              <a:stCxn id="9" idx="3"/>
              <a:endCxn id="9" idx="2"/>
            </p:cNvCxnSpPr>
            <p:nvPr/>
          </p:nvCxnSpPr>
          <p:spPr>
            <a:xfrm flipH="1">
              <a:off x="5012269" y="4309575"/>
              <a:ext cx="563033" cy="330200"/>
            </a:xfrm>
            <a:prstGeom prst="curvedConnector4">
              <a:avLst>
                <a:gd name="adj1" fmla="val -85715"/>
                <a:gd name="adj2" fmla="val 269230"/>
              </a:avLst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734289" y="4621277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6"/>
                  </a:solidFill>
                </a:rPr>
                <a:t>read</a:t>
              </a:r>
              <a:endParaRPr lang="ru-RU" sz="16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5702536" y="5831892"/>
            <a:ext cx="58420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write</a:t>
            </a:r>
            <a:endParaRPr lang="ru-RU" sz="1600" dirty="0">
              <a:solidFill>
                <a:srgbClr val="C00000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2658214" y="5150858"/>
            <a:ext cx="1769533" cy="246221"/>
            <a:chOff x="2658214" y="5150858"/>
            <a:chExt cx="1769533" cy="246221"/>
          </a:xfrm>
        </p:grpSpPr>
        <p:cxnSp>
          <p:nvCxnSpPr>
            <p:cNvPr id="47" name="Straight Arrow Connector 46"/>
            <p:cNvCxnSpPr/>
            <p:nvPr/>
          </p:nvCxnSpPr>
          <p:spPr>
            <a:xfrm>
              <a:off x="2658214" y="5273240"/>
              <a:ext cx="176953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240613" y="5150858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</a:rPr>
                <a:t>write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31830" y="3082255"/>
            <a:ext cx="584204" cy="1861514"/>
            <a:chOff x="4963583" y="2117861"/>
            <a:chExt cx="584204" cy="1861514"/>
          </a:xfrm>
        </p:grpSpPr>
        <p:cxnSp>
          <p:nvCxnSpPr>
            <p:cNvPr id="53" name="Straight Arrow Connector 52"/>
            <p:cNvCxnSpPr/>
            <p:nvPr/>
          </p:nvCxnSpPr>
          <p:spPr>
            <a:xfrm>
              <a:off x="5255685" y="2117861"/>
              <a:ext cx="0" cy="186151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963583" y="2924778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</a:rPr>
                <a:t>write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084917" y="3082252"/>
            <a:ext cx="2342830" cy="2028723"/>
            <a:chOff x="2084917" y="3082252"/>
            <a:chExt cx="2342830" cy="2028723"/>
          </a:xfrm>
        </p:grpSpPr>
        <p:cxnSp>
          <p:nvCxnSpPr>
            <p:cNvPr id="59" name="Curved Connector 58"/>
            <p:cNvCxnSpPr>
              <a:stCxn id="7" idx="2"/>
            </p:cNvCxnSpPr>
            <p:nvPr/>
          </p:nvCxnSpPr>
          <p:spPr>
            <a:xfrm rot="16200000" flipH="1">
              <a:off x="2241970" y="2925199"/>
              <a:ext cx="2028723" cy="2342830"/>
            </a:xfrm>
            <a:prstGeom prst="curvedConnector2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637365" y="4418363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</a:rPr>
                <a:t>write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7484533" y="2873237"/>
            <a:ext cx="2099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read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84533" y="3196402"/>
            <a:ext cx="2099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write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484533" y="3542787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snoop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484533" y="3889172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9900"/>
                </a:solidFill>
              </a:rPr>
              <a:t>request ownership</a:t>
            </a:r>
            <a:endParaRPr lang="ru-RU" sz="2400" dirty="0">
              <a:solidFill>
                <a:srgbClr val="FF99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02536" y="1929411"/>
            <a:ext cx="58420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</a:rPr>
              <a:t>snoop</a:t>
            </a:r>
            <a:endParaRPr lang="ru-RU" sz="1600" dirty="0">
              <a:solidFill>
                <a:srgbClr val="7030A0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4470508" y="3082254"/>
            <a:ext cx="584204" cy="1861514"/>
            <a:chOff x="4502261" y="2117860"/>
            <a:chExt cx="584204" cy="1861514"/>
          </a:xfrm>
        </p:grpSpPr>
        <p:cxnSp>
          <p:nvCxnSpPr>
            <p:cNvPr id="76" name="Straight Arrow Connector 75"/>
            <p:cNvCxnSpPr/>
            <p:nvPr/>
          </p:nvCxnSpPr>
          <p:spPr>
            <a:xfrm flipV="1">
              <a:off x="4789599" y="2117860"/>
              <a:ext cx="0" cy="1861514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4502261" y="2298984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snoop</a:t>
              </a:r>
              <a:endParaRPr lang="ru-RU" sz="1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84917" y="2919260"/>
            <a:ext cx="2332568" cy="2024509"/>
            <a:chOff x="2084917" y="2919260"/>
            <a:chExt cx="2332568" cy="2024509"/>
          </a:xfrm>
        </p:grpSpPr>
        <p:cxnSp>
          <p:nvCxnSpPr>
            <p:cNvPr id="73" name="Curved Connector 72"/>
            <p:cNvCxnSpPr>
              <a:stCxn id="8" idx="0"/>
            </p:cNvCxnSpPr>
            <p:nvPr/>
          </p:nvCxnSpPr>
          <p:spPr>
            <a:xfrm rot="5400000" flipH="1" flipV="1">
              <a:off x="2238946" y="2765231"/>
              <a:ext cx="2024509" cy="2332568"/>
            </a:xfrm>
            <a:prstGeom prst="curvedConnector2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2637365" y="3333439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snoop</a:t>
              </a:r>
              <a:endParaRPr lang="ru-RU" sz="1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800104" y="2049346"/>
            <a:ext cx="1278469" cy="699532"/>
            <a:chOff x="838200" y="1088127"/>
            <a:chExt cx="1278469" cy="699532"/>
          </a:xfrm>
        </p:grpSpPr>
        <p:cxnSp>
          <p:nvCxnSpPr>
            <p:cNvPr id="80" name="Curved Connector 79"/>
            <p:cNvCxnSpPr>
              <a:stCxn id="7" idx="1"/>
              <a:endCxn id="7" idx="0"/>
            </p:cNvCxnSpPr>
            <p:nvPr/>
          </p:nvCxnSpPr>
          <p:spPr>
            <a:xfrm rot="10800000" flipH="1">
              <a:off x="1553635" y="1457459"/>
              <a:ext cx="563034" cy="330200"/>
            </a:xfrm>
            <a:prstGeom prst="curvedConnector4">
              <a:avLst>
                <a:gd name="adj1" fmla="val -73684"/>
                <a:gd name="adj2" fmla="val 258975"/>
              </a:avLst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838200" y="1088127"/>
              <a:ext cx="58420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snoop</a:t>
              </a:r>
              <a:endParaRPr lang="ru-RU" sz="1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306174" y="2752053"/>
            <a:ext cx="1228408" cy="2521916"/>
            <a:chOff x="306174" y="2752053"/>
            <a:chExt cx="1228408" cy="2521916"/>
          </a:xfrm>
        </p:grpSpPr>
        <p:cxnSp>
          <p:nvCxnSpPr>
            <p:cNvPr id="101" name="Curved Connector 100"/>
            <p:cNvCxnSpPr>
              <a:stCxn id="8" idx="1"/>
              <a:endCxn id="7" idx="1"/>
            </p:cNvCxnSpPr>
            <p:nvPr/>
          </p:nvCxnSpPr>
          <p:spPr>
            <a:xfrm rot="10800000">
              <a:off x="1521882" y="2752053"/>
              <a:ext cx="12700" cy="2521916"/>
            </a:xfrm>
            <a:prstGeom prst="curvedConnector3">
              <a:avLst>
                <a:gd name="adj1" fmla="val 5600000"/>
              </a:avLst>
            </a:prstGeom>
            <a:ln w="28575">
              <a:solidFill>
                <a:srgbClr val="FF99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306174" y="3706500"/>
              <a:ext cx="1021295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9900"/>
                  </a:solidFill>
                </a:rPr>
                <a:t>request ownership</a:t>
              </a:r>
              <a:endParaRPr lang="ru-RU" sz="1600" dirty="0">
                <a:solidFill>
                  <a:srgbClr val="FF9900"/>
                </a:solidFill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2652416" y="2980225"/>
            <a:ext cx="2328100" cy="1963544"/>
            <a:chOff x="2652416" y="2980225"/>
            <a:chExt cx="2328100" cy="1963544"/>
          </a:xfrm>
        </p:grpSpPr>
        <p:cxnSp>
          <p:nvCxnSpPr>
            <p:cNvPr id="97" name="Curved Connector 96"/>
            <p:cNvCxnSpPr>
              <a:stCxn id="9" idx="0"/>
            </p:cNvCxnSpPr>
            <p:nvPr/>
          </p:nvCxnSpPr>
          <p:spPr>
            <a:xfrm rot="16200000" flipV="1">
              <a:off x="2834694" y="2797947"/>
              <a:ext cx="1963544" cy="2328100"/>
            </a:xfrm>
            <a:prstGeom prst="curvedConnector2">
              <a:avLst/>
            </a:prstGeom>
            <a:ln w="28575">
              <a:solidFill>
                <a:srgbClr val="FF99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3392540" y="3328472"/>
              <a:ext cx="1021295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9900"/>
                  </a:solidFill>
                </a:rPr>
                <a:t>request ownership</a:t>
              </a:r>
              <a:endParaRPr lang="ru-RU" sz="1600" dirty="0">
                <a:solidFill>
                  <a:srgbClr val="FF9900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275405" y="1482445"/>
            <a:ext cx="2521916" cy="945758"/>
            <a:chOff x="2275405" y="1482445"/>
            <a:chExt cx="2521916" cy="945758"/>
          </a:xfrm>
        </p:grpSpPr>
        <p:cxnSp>
          <p:nvCxnSpPr>
            <p:cNvPr id="116" name="Curved Connector 115"/>
            <p:cNvCxnSpPr/>
            <p:nvPr/>
          </p:nvCxnSpPr>
          <p:spPr>
            <a:xfrm rot="5400000" flipH="1">
              <a:off x="3530013" y="1160895"/>
              <a:ext cx="12700" cy="2521916"/>
            </a:xfrm>
            <a:prstGeom prst="curvedConnector3">
              <a:avLst>
                <a:gd name="adj1" fmla="val 5600000"/>
              </a:avLst>
            </a:prstGeom>
            <a:ln w="28575">
              <a:solidFill>
                <a:srgbClr val="FF99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3031915" y="1482445"/>
              <a:ext cx="1021295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9900"/>
                  </a:solidFill>
                </a:rPr>
                <a:t>request ownership</a:t>
              </a:r>
              <a:endParaRPr lang="ru-RU" sz="1600" dirty="0">
                <a:solidFill>
                  <a:srgbClr val="FF9900"/>
                </a:solidFill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1098549" y="1337738"/>
            <a:ext cx="1021295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9900"/>
                </a:solidFill>
              </a:rPr>
              <a:t>request ownership</a:t>
            </a:r>
            <a:endParaRPr lang="ru-RU" sz="1600" dirty="0">
              <a:solidFill>
                <a:srgbClr val="FF9900"/>
              </a:solidFill>
            </a:endParaRPr>
          </a:p>
        </p:txBody>
      </p:sp>
      <p:sp>
        <p:nvSpPr>
          <p:cNvPr id="120" name="Title 1"/>
          <p:cNvSpPr>
            <a:spLocks noGrp="1"/>
          </p:cNvSpPr>
          <p:nvPr>
            <p:ph type="title"/>
          </p:nvPr>
        </p:nvSpPr>
        <p:spPr>
          <a:xfrm>
            <a:off x="736838" y="228683"/>
            <a:ext cx="10515600" cy="957849"/>
          </a:xfrm>
        </p:spPr>
        <p:txBody>
          <a:bodyPr/>
          <a:lstStyle/>
          <a:p>
            <a:r>
              <a:rPr lang="en-US" dirty="0"/>
              <a:t>MESI State Diagram</a:t>
            </a:r>
            <a:endParaRPr lang="ru-RU" dirty="0"/>
          </a:p>
        </p:txBody>
      </p:sp>
      <p:sp>
        <p:nvSpPr>
          <p:cNvPr id="10" name="Rounded Rectangle 9"/>
          <p:cNvSpPr/>
          <p:nvPr/>
        </p:nvSpPr>
        <p:spPr>
          <a:xfrm>
            <a:off x="4417482" y="2421855"/>
            <a:ext cx="1126067" cy="66040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66CC"/>
                </a:solidFill>
              </a:rPr>
              <a:t>Shared</a:t>
            </a:r>
            <a:endParaRPr lang="ru-RU" b="1" dirty="0">
              <a:solidFill>
                <a:srgbClr val="3366CC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17482" y="4943769"/>
            <a:ext cx="1126067" cy="66040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66CC"/>
                </a:solidFill>
              </a:rPr>
              <a:t>Modified</a:t>
            </a:r>
            <a:endParaRPr lang="ru-RU" b="1" dirty="0">
              <a:solidFill>
                <a:srgbClr val="3366CC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1882" y="4943769"/>
            <a:ext cx="1126067" cy="66040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66CC"/>
                </a:solidFill>
              </a:rPr>
              <a:t>Exclusive</a:t>
            </a:r>
            <a:endParaRPr lang="ru-RU" b="1" dirty="0">
              <a:solidFill>
                <a:srgbClr val="3366CC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21882" y="2421853"/>
            <a:ext cx="1126067" cy="660400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66CC"/>
                </a:solidFill>
              </a:rPr>
              <a:t>Invalid</a:t>
            </a:r>
            <a:endParaRPr lang="ru-RU" b="1" dirty="0">
              <a:solidFill>
                <a:srgbClr val="3366CC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FF10E35-E45C-4A95-B451-47C4F5C60011}"/>
              </a:ext>
            </a:extLst>
          </p:cNvPr>
          <p:cNvSpPr/>
          <p:nvPr/>
        </p:nvSpPr>
        <p:spPr>
          <a:xfrm>
            <a:off x="6777423" y="2873237"/>
            <a:ext cx="707110" cy="46166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5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4.16667E-6 0.04745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4745 L 4.16667E-6 0.09953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9953 L 4.16667E-6 0.15046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0" grpId="0" animBg="1"/>
      <p:bldP spid="66" grpId="0"/>
      <p:bldP spid="68" grpId="0"/>
      <p:bldP spid="69" grpId="0"/>
      <p:bldP spid="70" grpId="0"/>
      <p:bldP spid="72" grpId="0" animBg="1"/>
      <p:bldP spid="119" grpId="0" animBg="1"/>
      <p:bldP spid="10" grpId="0" animBg="1"/>
      <p:bldP spid="9" grpId="0" animBg="1"/>
      <p:bldP spid="8" grpId="0" animBg="1"/>
      <p:bldP spid="7" grpId="0" animBg="1"/>
      <p:bldP spid="3" grpId="0" animBg="1"/>
      <p:bldP spid="3" grpId="1" animBg="1"/>
      <p:bldP spid="3" grpId="2" animBg="1"/>
      <p:bldP spid="3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SMT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3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7180" y="1690688"/>
            <a:ext cx="11102763" cy="4000510"/>
          </a:xfrm>
        </p:spPr>
        <p:txBody>
          <a:bodyPr>
            <a:normAutofit lnSpcReduction="10000"/>
          </a:bodyPr>
          <a:lstStyle/>
          <a:p>
            <a:pPr marL="342900" indent="-342900">
              <a:spcBef>
                <a:spcPts val="1500"/>
              </a:spcBef>
            </a:pPr>
            <a:r>
              <a:rPr lang="en-US" dirty="0"/>
              <a:t>Core must be universal at fixed superscalar width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>
                <a:latin typeface="+mn-lt"/>
              </a:rPr>
              <a:t>Extract as much ILP as possible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Effective usage of hardware</a:t>
            </a:r>
          </a:p>
          <a:p>
            <a:pPr marL="342900" indent="-342900">
              <a:spcBef>
                <a:spcPts val="1500"/>
              </a:spcBef>
            </a:pPr>
            <a:r>
              <a:rPr lang="en-US" dirty="0"/>
              <a:t>Threads could interact through shared memory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Coherence protocol limits performance</a:t>
            </a:r>
          </a:p>
          <a:p>
            <a:pPr marL="342900" indent="-342900">
              <a:spcBef>
                <a:spcPts val="1500"/>
              </a:spcBef>
            </a:pPr>
            <a:r>
              <a:rPr lang="en-US" dirty="0">
                <a:latin typeface="+mn-lt"/>
              </a:rPr>
              <a:t>Previously each thread was executed on separate single core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Now assume each core could handle more than one thread execution</a:t>
            </a:r>
          </a:p>
          <a:p>
            <a:pPr marL="800100" lvl="1" indent="-342900">
              <a:spcBef>
                <a:spcPts val="1500"/>
              </a:spcBef>
            </a:pPr>
            <a:r>
              <a:rPr lang="en-US" dirty="0"/>
              <a:t>CPU supports ST and MT execution modes</a:t>
            </a:r>
          </a:p>
          <a:p>
            <a:pPr marL="800100" lvl="1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 marL="342900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 marL="342900" indent="-342900">
              <a:spcBef>
                <a:spcPts val="15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1500"/>
              </a:spcBef>
            </a:pPr>
            <a:endParaRPr lang="en-US" dirty="0">
              <a:latin typeface="+mn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4EB8C-46D0-4FDB-A420-1459F49DC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BDB85E-DA6A-4ADE-8485-0B11A1A4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B5406-3D4E-42A3-8F0C-BBFFC145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6B5389-48E4-45A6-BC2C-8FA4DFC6554E}"/>
              </a:ext>
            </a:extLst>
          </p:cNvPr>
          <p:cNvGrpSpPr/>
          <p:nvPr/>
        </p:nvGrpSpPr>
        <p:grpSpPr>
          <a:xfrm>
            <a:off x="10149216" y="1188000"/>
            <a:ext cx="1250727" cy="1806299"/>
            <a:chOff x="7321350" y="1041113"/>
            <a:chExt cx="1250727" cy="180629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002B1C9-C0D6-404C-9A4B-B088050BCBFE}"/>
                </a:ext>
              </a:extLst>
            </p:cNvPr>
            <p:cNvGrpSpPr/>
            <p:nvPr/>
          </p:nvGrpSpPr>
          <p:grpSpPr>
            <a:xfrm>
              <a:off x="7838429" y="1379444"/>
              <a:ext cx="188732" cy="1467968"/>
              <a:chOff x="8168629" y="1379444"/>
              <a:chExt cx="188732" cy="146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EB4AF4F-B77A-40DE-BCF9-7DD6DA55AE79}"/>
                  </a:ext>
                </a:extLst>
              </p:cNvPr>
              <p:cNvSpPr/>
              <p:nvPr/>
            </p:nvSpPr>
            <p:spPr bwMode="auto">
              <a:xfrm>
                <a:off x="8168629" y="2657945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3</a:t>
                </a:r>
                <a:endParaRPr lang="en-US" sz="1400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EB9E2575-9ADA-430E-8078-33FB2E171676}"/>
                  </a:ext>
                </a:extLst>
              </p:cNvPr>
              <p:cNvSpPr/>
              <p:nvPr/>
            </p:nvSpPr>
            <p:spPr bwMode="auto">
              <a:xfrm>
                <a:off x="8168629" y="1809799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1	</a:t>
                </a:r>
                <a:endParaRPr lang="en-US" sz="1400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D181924-1559-4167-A1FC-4C8331152205}"/>
                  </a:ext>
                </a:extLst>
              </p:cNvPr>
              <p:cNvSpPr/>
              <p:nvPr/>
            </p:nvSpPr>
            <p:spPr bwMode="auto">
              <a:xfrm>
                <a:off x="8168629" y="2236041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2</a:t>
                </a:r>
                <a:endParaRPr lang="en-US" sz="1400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B652156-99E5-4044-B099-9DA80D4AE470}"/>
                  </a:ext>
                </a:extLst>
              </p:cNvPr>
              <p:cNvSpPr/>
              <p:nvPr/>
            </p:nvSpPr>
            <p:spPr bwMode="auto">
              <a:xfrm>
                <a:off x="8170527" y="1379444"/>
                <a:ext cx="186834" cy="189467"/>
              </a:xfrm>
              <a:prstGeom prst="ellipse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dirty="0">
                    <a:latin typeface="+mj-lt"/>
                    <a:cs typeface="Arial" pitchFamily="34" charset="0"/>
                  </a:rPr>
                  <a:t>0	</a:t>
                </a:r>
                <a:endParaRPr lang="en-US" sz="1400" dirty="0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A96A2F25-0F89-48E7-8265-86A887D7F109}"/>
                  </a:ext>
                </a:extLst>
              </p:cNvPr>
              <p:cNvCxnSpPr/>
              <p:nvPr/>
            </p:nvCxnSpPr>
            <p:spPr bwMode="auto">
              <a:xfrm>
                <a:off x="8268257" y="1581637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65C7F276-FD21-42D6-940A-3DD5DA07E18E}"/>
                  </a:ext>
                </a:extLst>
              </p:cNvPr>
              <p:cNvCxnSpPr/>
              <p:nvPr/>
            </p:nvCxnSpPr>
            <p:spPr bwMode="auto">
              <a:xfrm>
                <a:off x="8273101" y="2013667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E9058F86-C091-455C-B3D8-CA05D0E402EC}"/>
                  </a:ext>
                </a:extLst>
              </p:cNvPr>
              <p:cNvCxnSpPr/>
              <p:nvPr/>
            </p:nvCxnSpPr>
            <p:spPr bwMode="auto">
              <a:xfrm>
                <a:off x="8264984" y="2437098"/>
                <a:ext cx="3813" cy="209257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6F817F-7032-4734-BA6F-F4A8497F7F43}"/>
                </a:ext>
              </a:extLst>
            </p:cNvPr>
            <p:cNvSpPr/>
            <p:nvPr/>
          </p:nvSpPr>
          <p:spPr>
            <a:xfrm>
              <a:off x="7321350" y="1041113"/>
              <a:ext cx="12507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j-lt"/>
                </a:rPr>
                <a:t>2</a:t>
              </a:r>
              <a:r>
                <a:rPr lang="en-US" sz="1400" baseline="30000" dirty="0">
                  <a:latin typeface="+mj-lt"/>
                </a:rPr>
                <a:t>nd</a:t>
              </a:r>
              <a:r>
                <a:rPr lang="en-US" sz="1400" dirty="0">
                  <a:latin typeface="+mj-lt"/>
                </a:rPr>
                <a:t> application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E518ECA-DF89-42D6-90A9-F4EBC76A43DE}"/>
              </a:ext>
            </a:extLst>
          </p:cNvPr>
          <p:cNvGrpSpPr/>
          <p:nvPr/>
        </p:nvGrpSpPr>
        <p:grpSpPr>
          <a:xfrm>
            <a:off x="8183709" y="1188000"/>
            <a:ext cx="1279608" cy="579687"/>
            <a:chOff x="5414798" y="1041647"/>
            <a:chExt cx="1279608" cy="57968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20B01A3-6398-4285-86CF-6A9E9BD17F5B}"/>
                </a:ext>
              </a:extLst>
            </p:cNvPr>
            <p:cNvSpPr/>
            <p:nvPr/>
          </p:nvSpPr>
          <p:spPr bwMode="auto">
            <a:xfrm>
              <a:off x="5821966" y="1425954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1</a:t>
              </a:r>
              <a:endParaRPr lang="en-US" sz="1400" dirty="0">
                <a:latin typeface="+mj-lt"/>
                <a:cs typeface="Arial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B9D43E7-EBE0-458B-8C3D-8A6D30342F16}"/>
                </a:ext>
              </a:extLst>
            </p:cNvPr>
            <p:cNvSpPr/>
            <p:nvPr/>
          </p:nvSpPr>
          <p:spPr bwMode="auto">
            <a:xfrm>
              <a:off x="6164769" y="1425953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2	</a:t>
              </a:r>
              <a:endParaRPr lang="en-US" sz="1400" dirty="0">
                <a:latin typeface="+mj-lt"/>
                <a:cs typeface="Arial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3F9D7E3-E29A-401B-BB0A-9FBE6E66FCFA}"/>
                </a:ext>
              </a:extLst>
            </p:cNvPr>
            <p:cNvSpPr/>
            <p:nvPr/>
          </p:nvSpPr>
          <p:spPr bwMode="auto">
            <a:xfrm>
              <a:off x="6507572" y="1431867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3</a:t>
              </a:r>
              <a:endParaRPr lang="en-US" sz="1400" dirty="0">
                <a:latin typeface="+mj-lt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4F0428-769B-4741-93CB-2EEB2BE39E8E}"/>
                </a:ext>
              </a:extLst>
            </p:cNvPr>
            <p:cNvSpPr txBox="1"/>
            <p:nvPr/>
          </p:nvSpPr>
          <p:spPr>
            <a:xfrm>
              <a:off x="5414798" y="1041647"/>
              <a:ext cx="1196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+mj-lt"/>
                </a:rPr>
                <a:t>1</a:t>
              </a:r>
              <a:r>
                <a:rPr lang="en-US" sz="1400" baseline="30000" dirty="0" err="1">
                  <a:latin typeface="+mj-lt"/>
                </a:rPr>
                <a:t>st</a:t>
              </a:r>
              <a:r>
                <a:rPr lang="en-US" sz="1400" dirty="0">
                  <a:latin typeface="+mj-lt"/>
                </a:rPr>
                <a:t> application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85F6E30-9831-4FDF-86F4-1F35AA1730DE}"/>
                </a:ext>
              </a:extLst>
            </p:cNvPr>
            <p:cNvSpPr/>
            <p:nvPr/>
          </p:nvSpPr>
          <p:spPr bwMode="auto">
            <a:xfrm>
              <a:off x="5479163" y="1425955"/>
              <a:ext cx="186834" cy="189467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dirty="0">
                  <a:latin typeface="+mj-lt"/>
                  <a:cs typeface="Arial" pitchFamily="34" charset="0"/>
                </a:rPr>
                <a:t>0	</a:t>
              </a:r>
              <a:endParaRPr lang="en-US" sz="1400" dirty="0">
                <a:latin typeface="+mj-lt"/>
                <a:cs typeface="Arial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4861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Simultaneous Multithreading</a:t>
            </a:r>
            <a:endParaRPr lang="ru-RU" dirty="0"/>
          </a:p>
        </p:txBody>
      </p:sp>
      <p:sp>
        <p:nvSpPr>
          <p:cNvPr id="32" name="Content Placeholder 19"/>
          <p:cNvSpPr txBox="1">
            <a:spLocks/>
          </p:cNvSpPr>
          <p:nvPr/>
        </p:nvSpPr>
        <p:spPr bwMode="auto">
          <a:xfrm>
            <a:off x="899999" y="1368000"/>
            <a:ext cx="7837601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Physically we have the same amount of cores</a:t>
            </a:r>
          </a:p>
          <a:p>
            <a:pPr lvl="0">
              <a:defRPr/>
            </a:pPr>
            <a:r>
              <a:rPr lang="en-US" sz="2800" dirty="0"/>
              <a:t>Logically there are twice more cores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OS schedules tasks on logical CPUs</a:t>
            </a:r>
          </a:p>
          <a:p>
            <a:pPr lvl="0">
              <a:defRPr/>
            </a:pPr>
            <a:r>
              <a:rPr lang="en-US" sz="2800" dirty="0"/>
              <a:t>Each logical processor maintains its own arch state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Complete set of architectural registers (General-purpose registers, Control registers, Machine state registers, Debug registers)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Instruction pointers</a:t>
            </a:r>
          </a:p>
          <a:p>
            <a:pPr lvl="0">
              <a:defRPr/>
            </a:pPr>
            <a:r>
              <a:rPr lang="en-US" sz="2800" dirty="0"/>
              <a:t>Each logical processor has its own interrupt controller</a:t>
            </a:r>
            <a:endParaRPr lang="en-US" sz="2400" dirty="0"/>
          </a:p>
        </p:txBody>
      </p:sp>
      <p:sp>
        <p:nvSpPr>
          <p:cNvPr id="45" name="Rectangle 44"/>
          <p:cNvSpPr/>
          <p:nvPr/>
        </p:nvSpPr>
        <p:spPr bwMode="auto">
          <a:xfrm>
            <a:off x="9070119" y="2622797"/>
            <a:ext cx="2662754" cy="2123569"/>
          </a:xfrm>
          <a:prstGeom prst="rect">
            <a:avLst/>
          </a:prstGeom>
          <a:solidFill>
            <a:srgbClr val="004280"/>
          </a:solidFill>
          <a:ln w="25400" cap="flat" cmpd="sng" algn="ctr">
            <a:solidFill>
              <a:srgbClr val="004280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CPU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9269743" y="2999644"/>
            <a:ext cx="965915" cy="862884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Core 1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0610778" y="2999644"/>
            <a:ext cx="965915" cy="862884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Core 2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9269743" y="4038969"/>
            <a:ext cx="2306951" cy="431442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Cache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9248020" y="5098647"/>
            <a:ext cx="2306951" cy="431442"/>
          </a:xfrm>
          <a:prstGeom prst="rect">
            <a:avLst/>
          </a:prstGeom>
          <a:solidFill>
            <a:srgbClr val="0071C5"/>
          </a:solidFill>
          <a:ln w="25400" cap="flat" cmpd="sng" algn="ctr">
            <a:solidFill>
              <a:srgbClr val="0071C5">
                <a:shade val="50000"/>
              </a:srgbClr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Memory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cxnSp>
        <p:nvCxnSpPr>
          <p:cNvPr id="50" name="Straight Arrow Connector 49"/>
          <p:cNvCxnSpPr>
            <a:stCxn id="45" idx="2"/>
            <a:endCxn id="49" idx="0"/>
          </p:cNvCxnSpPr>
          <p:nvPr/>
        </p:nvCxnSpPr>
        <p:spPr bwMode="auto">
          <a:xfrm>
            <a:off x="10401496" y="4746366"/>
            <a:ext cx="0" cy="352281"/>
          </a:xfrm>
          <a:prstGeom prst="straightConnector1">
            <a:avLst/>
          </a:prstGeom>
          <a:noFill/>
          <a:ln w="25400" cap="flat" cmpd="sng" algn="ctr">
            <a:solidFill>
              <a:srgbClr val="004280"/>
            </a:solidFill>
            <a:prstDash val="solid"/>
            <a:headEnd type="none" w="sm" len="sm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1" name="Down Arrow 50"/>
          <p:cNvSpPr/>
          <p:nvPr/>
        </p:nvSpPr>
        <p:spPr bwMode="auto">
          <a:xfrm>
            <a:off x="9493221" y="2047450"/>
            <a:ext cx="473988" cy="862545"/>
          </a:xfrm>
          <a:prstGeom prst="downArrow">
            <a:avLst/>
          </a:prstGeom>
          <a:solidFill>
            <a:srgbClr val="0072DA"/>
          </a:solidFill>
          <a:ln w="25400" cap="flat" cmpd="sng" algn="ctr">
            <a:solidFill>
              <a:srgbClr val="0072DA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2" name="Down Arrow 51"/>
          <p:cNvSpPr/>
          <p:nvPr/>
        </p:nvSpPr>
        <p:spPr bwMode="auto">
          <a:xfrm>
            <a:off x="9785701" y="1368000"/>
            <a:ext cx="473988" cy="862545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3" name="Down Arrow 52"/>
          <p:cNvSpPr/>
          <p:nvPr/>
        </p:nvSpPr>
        <p:spPr bwMode="auto">
          <a:xfrm>
            <a:off x="10881345" y="2047450"/>
            <a:ext cx="473988" cy="862545"/>
          </a:xfrm>
          <a:prstGeom prst="downArrow">
            <a:avLst/>
          </a:prstGeom>
          <a:solidFill>
            <a:srgbClr val="A6CE39"/>
          </a:solidFill>
          <a:ln w="25400" cap="flat" cmpd="sng" algn="ctr">
            <a:solidFill>
              <a:srgbClr val="A6CE39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11173825" y="1368000"/>
            <a:ext cx="473988" cy="862545"/>
          </a:xfrm>
          <a:prstGeom prst="downArrow">
            <a:avLst/>
          </a:prstGeom>
          <a:solidFill>
            <a:srgbClr val="00B0F0"/>
          </a:solidFill>
          <a:ln w="25400" cap="flat" cmpd="sng" algn="ctr">
            <a:solidFill>
              <a:srgbClr val="00AEEF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cxnSp>
        <p:nvCxnSpPr>
          <p:cNvPr id="55" name="Straight Connector 54"/>
          <p:cNvCxnSpPr>
            <a:stCxn id="46" idx="0"/>
            <a:endCxn id="46" idx="2"/>
          </p:cNvCxnSpPr>
          <p:nvPr/>
        </p:nvCxnSpPr>
        <p:spPr bwMode="auto">
          <a:xfrm>
            <a:off x="9752701" y="2999644"/>
            <a:ext cx="0" cy="862884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ysDot"/>
            <a:round/>
            <a:headEnd type="none" w="sm" len="sm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11093821" y="2999644"/>
            <a:ext cx="0" cy="862884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ysDot"/>
            <a:round/>
            <a:headEnd type="none" w="sm" len="sm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2580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0375 0.000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0375 0.0004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00013 0.099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5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00013 0.099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9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Resource Sharing</a:t>
            </a:r>
            <a:endParaRPr lang="ru-RU" dirty="0"/>
          </a:p>
        </p:txBody>
      </p:sp>
      <p:sp>
        <p:nvSpPr>
          <p:cNvPr id="32" name="Content Placeholder 19"/>
          <p:cNvSpPr txBox="1">
            <a:spLocks/>
          </p:cNvSpPr>
          <p:nvPr/>
        </p:nvSpPr>
        <p:spPr bwMode="auto">
          <a:xfrm>
            <a:off x="900000" y="1368000"/>
            <a:ext cx="66014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dirty="0"/>
              <a:t>Each pipe-stage is occupied by one of the threads</a:t>
            </a:r>
          </a:p>
          <a:p>
            <a:pPr lvl="0">
              <a:defRPr/>
            </a:pPr>
            <a:r>
              <a:rPr lang="en-US" sz="2400" dirty="0"/>
              <a:t>Resources are either </a:t>
            </a:r>
            <a:r>
              <a:rPr lang="en-US" sz="2400" b="1" dirty="0"/>
              <a:t>replicated</a:t>
            </a:r>
            <a:r>
              <a:rPr lang="en-US" sz="2400" dirty="0"/>
              <a:t>, </a:t>
            </a:r>
            <a:r>
              <a:rPr lang="en-US" sz="2400" b="1" dirty="0"/>
              <a:t>partitioned</a:t>
            </a:r>
            <a:r>
              <a:rPr lang="en-US" sz="2400" dirty="0"/>
              <a:t> or </a:t>
            </a:r>
            <a:r>
              <a:rPr lang="en-US" sz="2400" b="1" dirty="0"/>
              <a:t>shared</a:t>
            </a:r>
          </a:p>
          <a:p>
            <a:pPr lvl="0">
              <a:defRPr/>
            </a:pPr>
            <a:r>
              <a:rPr lang="en-US" sz="2400" dirty="0"/>
              <a:t>Replicated resources are ones which are vital to maintain two fully independent contexts on each logical processor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Main source of HW size growth</a:t>
            </a:r>
          </a:p>
          <a:p>
            <a:pPr lvl="0">
              <a:defRPr/>
            </a:pPr>
            <a:r>
              <a:rPr lang="en-US" sz="2400" dirty="0"/>
              <a:t>Partitioned resources are mostly queues that decouple pipeline stages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Could be unified in ST execution mode</a:t>
            </a:r>
          </a:p>
          <a:p>
            <a:pPr lvl="0">
              <a:defRPr/>
            </a:pPr>
            <a:r>
              <a:rPr lang="en-US" sz="2400" dirty="0"/>
              <a:t>Shared resources are ones which don’t care about threading at all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8512689" y="3789807"/>
            <a:ext cx="864281" cy="553998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Arch State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8333956" y="4423464"/>
            <a:ext cx="1185299" cy="553998"/>
          </a:xfrm>
          <a:prstGeom prst="rect">
            <a:avLst/>
          </a:prstGeom>
          <a:pattFill prst="lgCheck">
            <a:fgClr>
              <a:srgbClr val="004280">
                <a:lumMod val="40000"/>
                <a:lumOff val="60000"/>
              </a:srgbClr>
            </a:fgClr>
            <a:bgClr>
              <a:srgbClr val="FFC000"/>
            </a:bgClr>
          </a:patt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Physical Registers</a:t>
            </a:r>
          </a:p>
        </p:txBody>
      </p:sp>
      <p:sp>
        <p:nvSpPr>
          <p:cNvPr id="64" name="Text Box 41"/>
          <p:cNvSpPr txBox="1">
            <a:spLocks noChangeArrowheads="1"/>
          </p:cNvSpPr>
          <p:nvPr/>
        </p:nvSpPr>
        <p:spPr bwMode="auto">
          <a:xfrm>
            <a:off x="8492573" y="5057121"/>
            <a:ext cx="864281" cy="553998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Arch State</a:t>
            </a:r>
          </a:p>
        </p:txBody>
      </p:sp>
      <p:sp>
        <p:nvSpPr>
          <p:cNvPr id="65" name="Text Box 42"/>
          <p:cNvSpPr txBox="1">
            <a:spLocks noChangeArrowheads="1"/>
          </p:cNvSpPr>
          <p:nvPr/>
        </p:nvSpPr>
        <p:spPr bwMode="auto">
          <a:xfrm>
            <a:off x="8753898" y="2036295"/>
            <a:ext cx="671376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APIC</a:t>
            </a: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9741291" y="996534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Fetch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9741291" y="2231028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Decode</a:t>
            </a: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9738784" y="2848275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10642358" y="2848277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0" name="Text Box 15"/>
          <p:cNvSpPr txBox="1">
            <a:spLocks noChangeArrowheads="1"/>
          </p:cNvSpPr>
          <p:nvPr/>
        </p:nvSpPr>
        <p:spPr bwMode="auto">
          <a:xfrm>
            <a:off x="9741292" y="3441656"/>
            <a:ext cx="1802133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Rename &amp; Allocate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9741290" y="4663106"/>
            <a:ext cx="1802134" cy="553998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 OOO Scheduler / Execute</a:t>
            </a:r>
          </a:p>
        </p:txBody>
      </p:sp>
      <p:sp>
        <p:nvSpPr>
          <p:cNvPr id="72" name="Text Box 21"/>
          <p:cNvSpPr txBox="1">
            <a:spLocks noChangeArrowheads="1"/>
          </p:cNvSpPr>
          <p:nvPr/>
        </p:nvSpPr>
        <p:spPr bwMode="auto">
          <a:xfrm>
            <a:off x="9738784" y="5545835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ROB</a:t>
            </a:r>
          </a:p>
        </p:txBody>
      </p:sp>
      <p:sp>
        <p:nvSpPr>
          <p:cNvPr id="73" name="Text Box 22"/>
          <p:cNvSpPr txBox="1">
            <a:spLocks noChangeArrowheads="1"/>
          </p:cNvSpPr>
          <p:nvPr/>
        </p:nvSpPr>
        <p:spPr bwMode="auto">
          <a:xfrm>
            <a:off x="10642358" y="5545838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ROB</a:t>
            </a:r>
          </a:p>
        </p:txBody>
      </p:sp>
      <p:sp>
        <p:nvSpPr>
          <p:cNvPr id="74" name="Text Box 23"/>
          <p:cNvSpPr txBox="1">
            <a:spLocks noChangeArrowheads="1"/>
          </p:cNvSpPr>
          <p:nvPr/>
        </p:nvSpPr>
        <p:spPr bwMode="auto">
          <a:xfrm>
            <a:off x="9741292" y="6154620"/>
            <a:ext cx="1802134" cy="276999"/>
          </a:xfrm>
          <a:prstGeom prst="rect">
            <a:avLst/>
          </a:prstGeom>
          <a:solidFill>
            <a:srgbClr val="B4BABD">
              <a:lumMod val="20000"/>
              <a:lumOff val="8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Retirement</a:t>
            </a:r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9738784" y="1613781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6" name="Text Box 27"/>
          <p:cNvSpPr txBox="1">
            <a:spLocks noChangeArrowheads="1"/>
          </p:cNvSpPr>
          <p:nvPr/>
        </p:nvSpPr>
        <p:spPr bwMode="auto">
          <a:xfrm>
            <a:off x="10642358" y="1613782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Queue</a:t>
            </a:r>
          </a:p>
        </p:txBody>
      </p:sp>
      <p:sp>
        <p:nvSpPr>
          <p:cNvPr id="77" name="Line 29"/>
          <p:cNvSpPr>
            <a:spLocks noChangeShapeType="1"/>
          </p:cNvSpPr>
          <p:nvPr/>
        </p:nvSpPr>
        <p:spPr bwMode="auto">
          <a:xfrm>
            <a:off x="10641703" y="1297131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78" name="Line 29"/>
          <p:cNvSpPr>
            <a:spLocks noChangeShapeType="1"/>
          </p:cNvSpPr>
          <p:nvPr/>
        </p:nvSpPr>
        <p:spPr bwMode="auto">
          <a:xfrm>
            <a:off x="10643554" y="1926126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79" name="Line 29"/>
          <p:cNvSpPr>
            <a:spLocks noChangeShapeType="1"/>
          </p:cNvSpPr>
          <p:nvPr/>
        </p:nvSpPr>
        <p:spPr bwMode="auto">
          <a:xfrm>
            <a:off x="10639516" y="2531562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0" name="Line 29"/>
          <p:cNvSpPr>
            <a:spLocks noChangeShapeType="1"/>
          </p:cNvSpPr>
          <p:nvPr/>
        </p:nvSpPr>
        <p:spPr bwMode="auto">
          <a:xfrm>
            <a:off x="10641367" y="3148778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1" name="Line 29"/>
          <p:cNvSpPr>
            <a:spLocks noChangeShapeType="1"/>
          </p:cNvSpPr>
          <p:nvPr/>
        </p:nvSpPr>
        <p:spPr bwMode="auto">
          <a:xfrm>
            <a:off x="10643218" y="3735442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2" name="Line 29"/>
          <p:cNvSpPr>
            <a:spLocks noChangeShapeType="1"/>
          </p:cNvSpPr>
          <p:nvPr/>
        </p:nvSpPr>
        <p:spPr bwMode="auto">
          <a:xfrm>
            <a:off x="10645070" y="4357813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3" name="Line 29"/>
          <p:cNvSpPr>
            <a:spLocks noChangeShapeType="1"/>
          </p:cNvSpPr>
          <p:nvPr/>
        </p:nvSpPr>
        <p:spPr bwMode="auto">
          <a:xfrm>
            <a:off x="10641031" y="5236020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4" name="Line 29"/>
          <p:cNvSpPr>
            <a:spLocks noChangeShapeType="1"/>
          </p:cNvSpPr>
          <p:nvPr/>
        </p:nvSpPr>
        <p:spPr bwMode="auto">
          <a:xfrm>
            <a:off x="10642884" y="5848085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9693097" y="360347"/>
            <a:ext cx="901067" cy="276999"/>
          </a:xfrm>
          <a:prstGeom prst="rect">
            <a:avLst/>
          </a:prstGeom>
          <a:solidFill>
            <a:srgbClr val="FDB813">
              <a:lumMod val="60000"/>
              <a:lumOff val="4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PC</a:t>
            </a: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10692947" y="360000"/>
            <a:ext cx="901067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PC</a:t>
            </a:r>
          </a:p>
        </p:txBody>
      </p:sp>
      <p:sp>
        <p:nvSpPr>
          <p:cNvPr id="87" name="Line 29"/>
          <p:cNvSpPr>
            <a:spLocks noChangeShapeType="1"/>
          </p:cNvSpPr>
          <p:nvPr/>
        </p:nvSpPr>
        <p:spPr bwMode="auto">
          <a:xfrm>
            <a:off x="10643555" y="681161"/>
            <a:ext cx="0" cy="300065"/>
          </a:xfrm>
          <a:prstGeom prst="line">
            <a:avLst/>
          </a:prstGeom>
          <a:noFill/>
          <a:ln w="9525">
            <a:solidFill>
              <a:srgbClr val="06192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88" name="Text Box 42"/>
          <p:cNvSpPr txBox="1">
            <a:spLocks noChangeArrowheads="1"/>
          </p:cNvSpPr>
          <p:nvPr/>
        </p:nvSpPr>
        <p:spPr bwMode="auto">
          <a:xfrm>
            <a:off x="8753898" y="2418791"/>
            <a:ext cx="671376" cy="276999"/>
          </a:xfrm>
          <a:prstGeom prst="rect">
            <a:avLst/>
          </a:prstGeom>
          <a:solidFill>
            <a:srgbClr val="004280">
              <a:lumMod val="40000"/>
              <a:lumOff val="60000"/>
            </a:srgbClr>
          </a:solidFill>
          <a:ln w="19050">
            <a:solidFill>
              <a:srgbClr val="061922"/>
            </a:solidFill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61922"/>
                </a:solidFill>
                <a:effectLst/>
                <a:uLnTx/>
                <a:uFillTx/>
                <a:cs typeface="Arial" panose="020B0604020202020204" pitchFamily="34" charset="0"/>
              </a:rPr>
              <a:t>APIC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9738565" y="4037398"/>
            <a:ext cx="1804641" cy="302746"/>
            <a:chOff x="7190099" y="3918010"/>
            <a:chExt cx="1804641" cy="302746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0099" y="3918010"/>
              <a:ext cx="1804641" cy="302746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7198456" y="3931054"/>
              <a:ext cx="1787925" cy="276999"/>
            </a:xfrm>
            <a:prstGeom prst="rect">
              <a:avLst/>
            </a:prstGeom>
            <a:solidFill>
              <a:srgbClr val="FFFFFF">
                <a:lumMod val="95000"/>
                <a:alpha val="47000"/>
              </a:srgbClr>
            </a:solidFill>
          </p:spPr>
          <p:txBody>
            <a:bodyPr wrap="square" tIns="0" bIns="0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cs typeface="Arial" charset="0"/>
                </a:rPr>
                <a:t>SQ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310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7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5" grpId="1" animBg="1"/>
      <p:bldP spid="76" grpId="0" animBg="1"/>
      <p:bldP spid="76" grpId="1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5" grpId="1" animBg="1"/>
      <p:bldP spid="86" grpId="0" animBg="1"/>
      <p:bldP spid="86" grpId="1" animBg="1"/>
      <p:bldP spid="87" grpId="0" animBg="1"/>
      <p:bldP spid="88" grpId="0" animBg="1"/>
      <p:bldP spid="8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Branch Predictor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BP operates in terms of virtual addresses and has shared structure in MT mode</a:t>
            </a:r>
          </a:p>
          <a:p>
            <a:pPr lvl="0">
              <a:defRPr/>
            </a:pPr>
            <a:r>
              <a:rPr lang="en-US" sz="2800" dirty="0"/>
              <a:t>To avoid potential aliasing problems in case of virtual address overlapping BP entries could be marked with thread ID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068" y="3277736"/>
            <a:ext cx="4165917" cy="307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Schedule queue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70332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 MT mode schedule queue is </a:t>
            </a:r>
            <a:r>
              <a:rPr lang="en-US" sz="2800" b="1" dirty="0"/>
              <a:t>dynamically partitioned</a:t>
            </a:r>
          </a:p>
          <a:p>
            <a:pPr lvl="0">
              <a:defRPr/>
            </a:pPr>
            <a:r>
              <a:rPr lang="en-US" sz="2800" dirty="0"/>
              <a:t>Each thread has its own small number of SQ entries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This prevents one thread monopolize whole machine resources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Each thread has ability for forward execution</a:t>
            </a:r>
          </a:p>
          <a:p>
            <a:pPr lvl="0">
              <a:defRPr/>
            </a:pPr>
            <a:r>
              <a:rPr lang="en-US" sz="2800" dirty="0"/>
              <a:t>Remained entries could be allocated by any thread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742013" y="2005438"/>
            <a:ext cx="2945374" cy="2328325"/>
            <a:chOff x="5939546" y="1726038"/>
            <a:chExt cx="2945374" cy="2328325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59395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43483" y="1726038"/>
              <a:ext cx="23374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Neo Sans Intel" panose="020B0504020202020204" pitchFamily="34" charset="0"/>
                </a:rPr>
                <a:t>Schedule queue entries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59395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59395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59395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395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654279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654279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654279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654279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654279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71460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71460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 bwMode="auto">
            <a:xfrm>
              <a:off x="71460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71460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71460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774929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774929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774929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774929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774929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8352546" y="2217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8352546" y="2598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 bwMode="auto">
            <a:xfrm>
              <a:off x="8352546" y="2979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8352546" y="3360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8352546" y="3741608"/>
              <a:ext cx="532374" cy="31275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39" name="Rounded Rectangle 38"/>
          <p:cNvSpPr/>
          <p:nvPr/>
        </p:nvSpPr>
        <p:spPr bwMode="auto">
          <a:xfrm>
            <a:off x="875002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875002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875002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875002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8750024" y="4021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11155013" y="2497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11155013" y="2878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6" name="Rounded Rectangle 45"/>
          <p:cNvSpPr/>
          <p:nvPr/>
        </p:nvSpPr>
        <p:spPr bwMode="auto">
          <a:xfrm>
            <a:off x="11155013" y="3259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7" name="Rounded Rectangle 46"/>
          <p:cNvSpPr/>
          <p:nvPr/>
        </p:nvSpPr>
        <p:spPr bwMode="auto">
          <a:xfrm>
            <a:off x="11155013" y="3640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8" name="Rounded Rectangle 47"/>
          <p:cNvSpPr/>
          <p:nvPr/>
        </p:nvSpPr>
        <p:spPr bwMode="auto">
          <a:xfrm>
            <a:off x="11155013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49" name="Rounded Rectangle 48"/>
          <p:cNvSpPr/>
          <p:nvPr/>
        </p:nvSpPr>
        <p:spPr bwMode="auto">
          <a:xfrm>
            <a:off x="9353274" y="2497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0" name="Rounded Rectangle 49"/>
          <p:cNvSpPr/>
          <p:nvPr/>
        </p:nvSpPr>
        <p:spPr bwMode="auto">
          <a:xfrm>
            <a:off x="935327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2" name="Rounded Rectangle 51"/>
          <p:cNvSpPr/>
          <p:nvPr/>
        </p:nvSpPr>
        <p:spPr bwMode="auto">
          <a:xfrm>
            <a:off x="935327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9353274" y="3640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9353274" y="4021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995652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9956524" y="2878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995652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995652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9956524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10559774" y="2497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10559774" y="2878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10559774" y="3259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63" name="Rounded Rectangle 62"/>
          <p:cNvSpPr/>
          <p:nvPr/>
        </p:nvSpPr>
        <p:spPr bwMode="auto">
          <a:xfrm>
            <a:off x="10559774" y="3640008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  <p:sp>
        <p:nvSpPr>
          <p:cNvPr id="64" name="Rounded Rectangle 63"/>
          <p:cNvSpPr/>
          <p:nvPr/>
        </p:nvSpPr>
        <p:spPr bwMode="auto">
          <a:xfrm>
            <a:off x="10559774" y="4021008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0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ROB replication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7033268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In MT mode ROB is </a:t>
            </a:r>
            <a:r>
              <a:rPr lang="en-US" sz="2800" b="1" dirty="0"/>
              <a:t>partitioned</a:t>
            </a:r>
            <a:r>
              <a:rPr lang="en-US" sz="2800" dirty="0"/>
              <a:t>, each part contains instructions only from one thread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Provide fairness execution of each thread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It’s complicated to make sharing scheme with dynamic repartitioning</a:t>
            </a:r>
          </a:p>
          <a:p>
            <a:pPr lvl="0">
              <a:defRPr/>
            </a:pPr>
            <a:r>
              <a:rPr lang="en-US" sz="2800" dirty="0"/>
              <a:t>Each thread has its own retirement logic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Stall in one thread doesn’t block retirement of another thread</a:t>
            </a:r>
          </a:p>
          <a:p>
            <a:pPr lvl="0">
              <a:defRPr/>
            </a:pPr>
            <a:r>
              <a:rPr lang="en-US" sz="2800" dirty="0"/>
              <a:t>In case of </a:t>
            </a:r>
            <a:r>
              <a:rPr lang="en-US" sz="2800" dirty="0" err="1"/>
              <a:t>mispredictions</a:t>
            </a:r>
            <a:r>
              <a:rPr lang="en-US" sz="2800" dirty="0"/>
              <a:t>, only instructions from affected thread are cleared</a:t>
            </a:r>
          </a:p>
        </p:txBody>
      </p:sp>
      <p:sp>
        <p:nvSpPr>
          <p:cNvPr id="65" name="Rounded Rectangle 64"/>
          <p:cNvSpPr/>
          <p:nvPr/>
        </p:nvSpPr>
        <p:spPr bwMode="auto">
          <a:xfrm>
            <a:off x="10093684" y="1740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10093684" y="2121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7" name="Rounded Rectangle 66"/>
          <p:cNvSpPr/>
          <p:nvPr/>
        </p:nvSpPr>
        <p:spPr bwMode="auto">
          <a:xfrm>
            <a:off x="10093684" y="2502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8" name="Rounded Rectangle 67"/>
          <p:cNvSpPr/>
          <p:nvPr/>
        </p:nvSpPr>
        <p:spPr bwMode="auto">
          <a:xfrm>
            <a:off x="10093684" y="2883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9" name="Rounded Rectangle 68"/>
          <p:cNvSpPr/>
          <p:nvPr/>
        </p:nvSpPr>
        <p:spPr bwMode="auto">
          <a:xfrm>
            <a:off x="10093684" y="3264934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0" name="Rounded Rectangle 69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1" name="Rounded Rectangle 70"/>
          <p:cNvSpPr/>
          <p:nvPr/>
        </p:nvSpPr>
        <p:spPr bwMode="auto">
          <a:xfrm>
            <a:off x="10093684" y="4033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2" name="Rounded Rectangle 71"/>
          <p:cNvSpPr/>
          <p:nvPr/>
        </p:nvSpPr>
        <p:spPr bwMode="auto">
          <a:xfrm>
            <a:off x="10093684" y="4414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3" name="Rounded Rectangle 72"/>
          <p:cNvSpPr/>
          <p:nvPr/>
        </p:nvSpPr>
        <p:spPr bwMode="auto">
          <a:xfrm>
            <a:off x="10093684" y="4795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10093684" y="5176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B4BABD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6" name="Rounded Rectangle 75"/>
          <p:cNvSpPr/>
          <p:nvPr/>
        </p:nvSpPr>
        <p:spPr bwMode="auto">
          <a:xfrm>
            <a:off x="10093684" y="1740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7" name="Rounded Rectangle 76"/>
          <p:cNvSpPr/>
          <p:nvPr/>
        </p:nvSpPr>
        <p:spPr bwMode="auto">
          <a:xfrm>
            <a:off x="10093684" y="2121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8" name="Rounded Rectangle 77"/>
          <p:cNvSpPr/>
          <p:nvPr/>
        </p:nvSpPr>
        <p:spPr bwMode="auto">
          <a:xfrm>
            <a:off x="10093684" y="2502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79" name="Rounded Rectangle 78"/>
          <p:cNvSpPr/>
          <p:nvPr/>
        </p:nvSpPr>
        <p:spPr bwMode="auto">
          <a:xfrm>
            <a:off x="10093684" y="2883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0" name="Rounded Rectangle 79"/>
          <p:cNvSpPr/>
          <p:nvPr/>
        </p:nvSpPr>
        <p:spPr bwMode="auto">
          <a:xfrm>
            <a:off x="10093684" y="3264934"/>
            <a:ext cx="532374" cy="312755"/>
          </a:xfrm>
          <a:prstGeom prst="roundRect">
            <a:avLst/>
          </a:prstGeom>
          <a:solidFill>
            <a:srgbClr val="0072DA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1" name="Rounded Rectangle 80"/>
          <p:cNvSpPr/>
          <p:nvPr/>
        </p:nvSpPr>
        <p:spPr bwMode="auto">
          <a:xfrm>
            <a:off x="10093684" y="3652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2" name="Rounded Rectangle 81"/>
          <p:cNvSpPr/>
          <p:nvPr/>
        </p:nvSpPr>
        <p:spPr bwMode="auto">
          <a:xfrm>
            <a:off x="10093684" y="4033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3" name="Rounded Rectangle 82"/>
          <p:cNvSpPr/>
          <p:nvPr/>
        </p:nvSpPr>
        <p:spPr bwMode="auto">
          <a:xfrm>
            <a:off x="10093684" y="4414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4" name="Rounded Rectangle 83"/>
          <p:cNvSpPr/>
          <p:nvPr/>
        </p:nvSpPr>
        <p:spPr bwMode="auto">
          <a:xfrm>
            <a:off x="10093684" y="4795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5" name="Rounded Rectangle 84"/>
          <p:cNvSpPr/>
          <p:nvPr/>
        </p:nvSpPr>
        <p:spPr bwMode="auto">
          <a:xfrm>
            <a:off x="10093684" y="5176910"/>
            <a:ext cx="532374" cy="312755"/>
          </a:xfrm>
          <a:prstGeom prst="roundRect">
            <a:avLst/>
          </a:prstGeom>
          <a:solidFill>
            <a:srgbClr val="FFC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6" name="Rounded Rectangle 85"/>
          <p:cNvSpPr/>
          <p:nvPr/>
        </p:nvSpPr>
        <p:spPr bwMode="auto">
          <a:xfrm>
            <a:off x="10093684" y="3652909"/>
            <a:ext cx="532374" cy="312755"/>
          </a:xfrm>
          <a:prstGeom prst="roundRect">
            <a:avLst/>
          </a:prstGeom>
          <a:solidFill>
            <a:srgbClr val="FF0000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61922"/>
              </a:solidFill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9908117" y="3593877"/>
            <a:ext cx="1206500" cy="49820"/>
          </a:xfrm>
          <a:prstGeom prst="rect">
            <a:avLst/>
          </a:prstGeom>
          <a:solidFill>
            <a:srgbClr val="939598">
              <a:lumMod val="50000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61922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8651042" y="1681867"/>
            <a:ext cx="1446599" cy="430887"/>
            <a:chOff x="6508975" y="1495601"/>
            <a:chExt cx="1446599" cy="430887"/>
          </a:xfrm>
        </p:grpSpPr>
        <p:sp>
          <p:nvSpPr>
            <p:cNvPr id="89" name="TextBox 88"/>
            <p:cNvSpPr txBox="1"/>
            <p:nvPr/>
          </p:nvSpPr>
          <p:spPr>
            <a:xfrm>
              <a:off x="6508975" y="1495601"/>
              <a:ext cx="12570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Retirement point </a:t>
              </a:r>
              <a:b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</a:b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(thread 1)</a:t>
              </a: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7646817" y="1711043"/>
              <a:ext cx="308757" cy="2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91" name="Group 90"/>
          <p:cNvGrpSpPr/>
          <p:nvPr/>
        </p:nvGrpSpPr>
        <p:grpSpPr>
          <a:xfrm>
            <a:off x="8651041" y="3593842"/>
            <a:ext cx="1446600" cy="430887"/>
            <a:chOff x="6508974" y="3407576"/>
            <a:chExt cx="1446600" cy="430887"/>
          </a:xfrm>
        </p:grpSpPr>
        <p:sp>
          <p:nvSpPr>
            <p:cNvPr id="92" name="TextBox 91"/>
            <p:cNvSpPr txBox="1"/>
            <p:nvPr/>
          </p:nvSpPr>
          <p:spPr>
            <a:xfrm>
              <a:off x="6508974" y="3407576"/>
              <a:ext cx="12570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Retirement point </a:t>
              </a:r>
              <a:b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</a:b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61922"/>
                  </a:solidFill>
                  <a:effectLst/>
                  <a:uLnTx/>
                  <a:uFillTx/>
                  <a:latin typeface="Neo Sans Intel" panose="020B0504020202020204" pitchFamily="34" charset="0"/>
                  <a:cs typeface="Arial" charset="0"/>
                </a:rPr>
                <a:t>(thread 2)</a:t>
              </a:r>
            </a:p>
          </p:txBody>
        </p:sp>
        <p:cxnSp>
          <p:nvCxnSpPr>
            <p:cNvPr id="93" name="Straight Arrow Connector 92"/>
            <p:cNvCxnSpPr/>
            <p:nvPr/>
          </p:nvCxnSpPr>
          <p:spPr bwMode="auto">
            <a:xfrm>
              <a:off x="7646817" y="3624490"/>
              <a:ext cx="308757" cy="2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061922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6247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6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500"/>
                            </p:stCondLst>
                            <p:childTnLst>
                              <p:par>
                                <p:cTn id="1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Example: Data cache sharing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Caches are addressed in </a:t>
            </a:r>
            <a:r>
              <a:rPr lang="en-US" sz="2800" b="1" dirty="0"/>
              <a:t>physical addresses </a:t>
            </a:r>
            <a:r>
              <a:rPr lang="en-US" sz="2800" dirty="0"/>
              <a:t>and considered as </a:t>
            </a:r>
            <a:r>
              <a:rPr lang="en-US" sz="2800" b="1" dirty="0"/>
              <a:t>shared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If the data is common (cooperative workload), both threads hit to cache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Otherwise, LRU algorithm works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Ambiguity is avoided: physical address is thread-independent</a:t>
            </a:r>
          </a:p>
        </p:txBody>
      </p:sp>
    </p:spTree>
    <p:extLst>
      <p:ext uri="{BB962C8B-B14F-4D97-AF65-F5344CB8AC3E}">
        <p14:creationId xmlns:p14="http://schemas.microsoft.com/office/powerpoint/2010/main" val="636908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Resource sharing: pipeline overview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r>
              <a:rPr lang="en-US" sz="2800" dirty="0"/>
              <a:t>Overhead on HW size mostly comes from replicated resources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2x ARF, 2x PC, 2x APIC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Additional HW for thread switching between pipeline stages </a:t>
            </a:r>
            <a:br>
              <a:rPr lang="en-US" sz="2400" dirty="0"/>
            </a:br>
            <a:r>
              <a:rPr lang="en-US" sz="2400" dirty="0"/>
              <a:t>(thread selectors)</a:t>
            </a:r>
          </a:p>
          <a:p>
            <a:pPr lvl="0">
              <a:defRPr/>
            </a:pPr>
            <a:r>
              <a:rPr lang="en-US" sz="2800" dirty="0"/>
              <a:t>Still overhead is much less than 2x core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734" y="1367999"/>
            <a:ext cx="8768532" cy="23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74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SMT pros and cons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Pros: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Increases overall system’s throughput by utilizing machine resources more effectively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Shadow pipeline hazards and allocation stalls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Introduce little addition HW (only replicated resources)</a:t>
            </a:r>
          </a:p>
          <a:p>
            <a:pPr lvl="0">
              <a:defRPr/>
            </a:pPr>
            <a:r>
              <a:rPr lang="en-US" sz="2800" dirty="0"/>
              <a:t>Cons: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 performance of each thread is smaller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Could significantly drop performance due to cache thrashing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Unlikely help traces with enough ILP or high memory bandwidth</a:t>
            </a:r>
          </a:p>
        </p:txBody>
      </p:sp>
    </p:spTree>
    <p:extLst>
      <p:ext uri="{BB962C8B-B14F-4D97-AF65-F5344CB8AC3E}">
        <p14:creationId xmlns:p14="http://schemas.microsoft.com/office/powerpoint/2010/main" val="263440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900000" y="360000"/>
            <a:ext cx="8280000" cy="828000"/>
          </a:xfrm>
        </p:spPr>
        <p:txBody>
          <a:bodyPr/>
          <a:lstStyle/>
          <a:p>
            <a:r>
              <a:rPr lang="en-US" dirty="0"/>
              <a:t>Implementations</a:t>
            </a:r>
            <a:endParaRPr lang="ru-RU" dirty="0"/>
          </a:p>
        </p:txBody>
      </p:sp>
      <p:sp>
        <p:nvSpPr>
          <p:cNvPr id="51" name="Content Placeholder 19"/>
          <p:cNvSpPr txBox="1">
            <a:spLocks/>
          </p:cNvSpPr>
          <p:nvPr/>
        </p:nvSpPr>
        <p:spPr bwMode="auto">
          <a:xfrm>
            <a:off x="899999" y="1368000"/>
            <a:ext cx="10980000" cy="49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800" dirty="0"/>
              <a:t>SMT technology been around 1950s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First researched by IBM in ACS-360 project (1968)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Dean M. </a:t>
            </a:r>
            <a:r>
              <a:rPr lang="en-US" sz="2400" dirty="0" err="1"/>
              <a:t>Tullsen</a:t>
            </a:r>
            <a:r>
              <a:rPr lang="en-US" sz="2400" dirty="0"/>
              <a:t> et al – Simultaneous Multithreading: Maximizing On-Chip Parallelism – University of Washington (1995)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Major commercial CPU – DEC Alpha 21464 w/ SMT4 (cancelled 2001)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Intel Pentium 4 / Xeon – SMT2 support in </a:t>
            </a:r>
            <a:r>
              <a:rPr lang="en-US" sz="2400" dirty="0" err="1"/>
              <a:t>NetBurst</a:t>
            </a:r>
            <a:r>
              <a:rPr lang="en-US" sz="2400" dirty="0"/>
              <a:t> architecture (2002)</a:t>
            </a:r>
          </a:p>
          <a:p>
            <a:pPr lvl="0">
              <a:defRPr/>
            </a:pPr>
            <a:endParaRPr lang="en-US" sz="2800" dirty="0"/>
          </a:p>
          <a:p>
            <a:pPr lvl="0">
              <a:defRPr/>
            </a:pPr>
            <a:r>
              <a:rPr lang="en-US" sz="2800" dirty="0"/>
              <a:t>Modern implementations: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2 threads: Intel Atom/Core i7/Xeon (since 2008), AMD Ryzen, IBM Power 6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4 threads: Intel Xeon Phi, IBM Power 7 (8 cores - 32 threads)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8 threads: IBM Power 8/9 (12 cores – 96 threads)</a:t>
            </a:r>
          </a:p>
        </p:txBody>
      </p:sp>
    </p:spTree>
    <p:extLst>
      <p:ext uri="{BB962C8B-B14F-4D97-AF65-F5344CB8AC3E}">
        <p14:creationId xmlns:p14="http://schemas.microsoft.com/office/powerpoint/2010/main" val="1673033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85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15533"/>
            <a:ext cx="11190598" cy="4438799"/>
          </a:xfrm>
        </p:spPr>
        <p:txBody>
          <a:bodyPr>
            <a:normAutofit/>
          </a:bodyPr>
          <a:lstStyle/>
          <a:p>
            <a:r>
              <a:rPr lang="en-US" dirty="0"/>
              <a:t>We have already discussed Memory Coherence</a:t>
            </a:r>
          </a:p>
          <a:p>
            <a:pPr lvl="1"/>
            <a:r>
              <a:rPr lang="en-US" dirty="0"/>
              <a:t>Single core: Cache write policies (</a:t>
            </a:r>
            <a:r>
              <a:rPr lang="en-US" dirty="0" err="1"/>
              <a:t>WriteThrough</a:t>
            </a:r>
            <a:r>
              <a:rPr lang="en-US" dirty="0"/>
              <a:t> and </a:t>
            </a:r>
            <a:r>
              <a:rPr lang="en-US" dirty="0" err="1"/>
              <a:t>WriteBack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Multicore: MESI protocol</a:t>
            </a:r>
          </a:p>
          <a:p>
            <a:r>
              <a:rPr lang="en-US" dirty="0"/>
              <a:t>These mechanisms guarantee data correctness, while not algorithm correctness</a:t>
            </a:r>
          </a:p>
          <a:p>
            <a:pPr lvl="1"/>
            <a:r>
              <a:rPr lang="en-US" dirty="0"/>
              <a:t>Due to data races in Concurrent computing</a:t>
            </a:r>
          </a:p>
          <a:p>
            <a:r>
              <a:rPr lang="en-US" dirty="0"/>
              <a:t>Parallel cooperative tasks with common data require synchronization mechanisms:</a:t>
            </a:r>
          </a:p>
          <a:p>
            <a:pPr lvl="1"/>
            <a:r>
              <a:rPr lang="en-US" dirty="0"/>
              <a:t>Atomic operations</a:t>
            </a:r>
          </a:p>
          <a:p>
            <a:pPr lvl="1"/>
            <a:r>
              <a:rPr lang="en-US" dirty="0"/>
              <a:t>Transactional memory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9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515533"/>
            <a:ext cx="7123878" cy="4840816"/>
          </a:xfrm>
        </p:spPr>
        <p:txBody>
          <a:bodyPr>
            <a:normAutofit/>
          </a:bodyPr>
          <a:lstStyle/>
          <a:p>
            <a:r>
              <a:rPr lang="en-US" dirty="0"/>
              <a:t>Synchronization with</a:t>
            </a:r>
            <a:r>
              <a:rPr lang="en-US" b="1" dirty="0"/>
              <a:t> atomic operations</a:t>
            </a:r>
          </a:p>
          <a:p>
            <a:pPr lvl="1"/>
            <a:r>
              <a:rPr lang="en-US" dirty="0"/>
              <a:t>Ability to read and modify memory atomically (read-modify-write)</a:t>
            </a:r>
          </a:p>
          <a:p>
            <a:pPr lvl="1"/>
            <a:r>
              <a:rPr lang="en-US" dirty="0"/>
              <a:t>E. g. semaphores, </a:t>
            </a:r>
            <a:r>
              <a:rPr lang="en-US" dirty="0" err="1"/>
              <a:t>MutEx</a:t>
            </a:r>
            <a:r>
              <a:rPr lang="en-US" dirty="0"/>
              <a:t> (mutual exclusion), shared memory</a:t>
            </a:r>
          </a:p>
          <a:p>
            <a:r>
              <a:rPr lang="en-US" dirty="0"/>
              <a:t>Implemented as extensions of ISA (RISC-V):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Atomic memory operation </a:t>
            </a:r>
            <a:r>
              <a:rPr lang="en-US" dirty="0"/>
              <a:t>(AMO) instructions (R-type) – for simple operations:</a:t>
            </a:r>
          </a:p>
          <a:p>
            <a:pPr lvl="2"/>
            <a:r>
              <a:rPr lang="en-US" dirty="0"/>
              <a:t>AMOSWAP.W; AMOADD.W; AMOMAX.W …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Complex Lock-free atomic read-modify-write operation: </a:t>
            </a:r>
            <a:r>
              <a:rPr lang="en-US" b="1" dirty="0">
                <a:solidFill>
                  <a:schemeClr val="accent6"/>
                </a:solidFill>
              </a:rPr>
              <a:t>Load Reserved (Load Linked)</a:t>
            </a:r>
            <a:r>
              <a:rPr lang="en-US" dirty="0"/>
              <a:t> + </a:t>
            </a:r>
            <a:r>
              <a:rPr lang="en-US" b="1" dirty="0">
                <a:solidFill>
                  <a:schemeClr val="accent5"/>
                </a:solidFill>
              </a:rPr>
              <a:t>Store Conditional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7212" y="2888369"/>
            <a:ext cx="4644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try: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chemeClr val="accent6"/>
                </a:solidFill>
                <a:latin typeface="Consolas" panose="020B0609020204030204" pitchFamily="49" charset="0"/>
              </a:rPr>
              <a:t>lr.w</a:t>
            </a:r>
            <a:r>
              <a:rPr lang="en-US" dirty="0">
                <a:solidFill>
                  <a:schemeClr val="accent6"/>
                </a:solidFill>
                <a:latin typeface="Consolas" panose="020B0609020204030204" pitchFamily="49" charset="0"/>
              </a:rPr>
              <a:t> t0, (a0)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# load value</a:t>
            </a:r>
          </a:p>
          <a:p>
            <a:r>
              <a:rPr lang="en-US" dirty="0">
                <a:latin typeface="Consolas" panose="020B0609020204030204" pitchFamily="49" charset="0"/>
              </a:rPr>
              <a:t>  # &lt;update t0&gt;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chemeClr val="accent5"/>
                </a:solidFill>
                <a:latin typeface="Consolas" panose="020B0609020204030204" pitchFamily="49" charset="0"/>
              </a:rPr>
              <a:t>sc.w</a:t>
            </a: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 t1, t0, (a0)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# try to update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bnez</a:t>
            </a:r>
            <a:r>
              <a:rPr lang="en-US" dirty="0">
                <a:latin typeface="Consolas" panose="020B0609020204030204" pitchFamily="49" charset="0"/>
              </a:rPr>
              <a:t> t1, try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# retry if SC failed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7884235" y="4365697"/>
            <a:ext cx="2751668" cy="931763"/>
          </a:xfrm>
          <a:prstGeom prst="wedgeRoundRectCallout">
            <a:avLst>
              <a:gd name="adj1" fmla="val -22474"/>
              <a:gd name="adj2" fmla="val -94912"/>
              <a:gd name="adj3" fmla="val 16667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5"/>
                </a:solidFill>
              </a:rPr>
              <a:t>SC returns 1 to T1</a:t>
            </a:r>
            <a:r>
              <a:rPr lang="en-US" b="1" dirty="0">
                <a:solidFill>
                  <a:schemeClr val="accent5"/>
                </a:solidFill>
              </a:rPr>
              <a:t> only if </a:t>
            </a:r>
            <a:r>
              <a:rPr lang="en-US" dirty="0">
                <a:solidFill>
                  <a:schemeClr val="accent5"/>
                </a:solidFill>
              </a:rPr>
              <a:t>(A0) was not changed after LR of (A0)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2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Transactional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15533"/>
            <a:ext cx="10930467" cy="4438799"/>
          </a:xfrm>
        </p:spPr>
        <p:txBody>
          <a:bodyPr>
            <a:normAutofit/>
          </a:bodyPr>
          <a:lstStyle/>
          <a:p>
            <a:r>
              <a:rPr lang="en-US" b="1" dirty="0"/>
              <a:t>Transactional memory </a:t>
            </a:r>
            <a:r>
              <a:rPr lang="en-US" dirty="0"/>
              <a:t>– allows a group of loads and stores to execute in an atomic way</a:t>
            </a:r>
          </a:p>
          <a:p>
            <a:r>
              <a:rPr lang="en-US" dirty="0"/>
              <a:t>Basically, the extension of LR/SC for a memory region</a:t>
            </a:r>
          </a:p>
          <a:p>
            <a:endParaRPr lang="en-US" dirty="0"/>
          </a:p>
          <a:p>
            <a:r>
              <a:rPr lang="en-US" dirty="0"/>
              <a:t>Helps workloads with little conflicts among threads:</a:t>
            </a:r>
          </a:p>
          <a:p>
            <a:pPr lvl="1"/>
            <a:r>
              <a:rPr lang="en-US" dirty="0"/>
              <a:t>Provides </a:t>
            </a:r>
            <a:r>
              <a:rPr lang="en-US" b="1" dirty="0"/>
              <a:t>Optimistic concurrency control </a:t>
            </a:r>
            <a:r>
              <a:rPr lang="en-US" dirty="0"/>
              <a:t>(OCC) – allows threads run in parallel without acquiring locks, assuming the intersection will not occur</a:t>
            </a:r>
          </a:p>
          <a:p>
            <a:pPr lvl="1"/>
            <a:r>
              <a:rPr lang="en-US" dirty="0"/>
              <a:t>Transaction is committed if conflict is not present. Otherwise it is reverted to initial state and rerun until conflicts are resolved.</a:t>
            </a:r>
          </a:p>
          <a:p>
            <a:pPr lvl="1"/>
            <a:r>
              <a:rPr lang="en-US" dirty="0"/>
              <a:t>Avoids deadlocks, while </a:t>
            </a:r>
            <a:r>
              <a:rPr lang="en-US" dirty="0" err="1"/>
              <a:t>livelocks</a:t>
            </a:r>
            <a:r>
              <a:rPr lang="en-US" dirty="0"/>
              <a:t> are still possible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11.04.2022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MIPT-V 2021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6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14602"/>
            <a:ext cx="8229600" cy="1362075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7849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1.2|64.2|1.4|1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30.8|68.6|4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|47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|18.8|42.4|6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7|10.2|20.3|2.8|2.9|3|5.1|2.6|1.4|1.2|4.1|5.4|8.5|1.6|2.9|19.2|1.9|46.8|2.7|14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|20.2|12.7|2.8|41.2|128.9|3|13.2|2.2|10.7|15.9|3.6|16.1|5.5|4.9|5.4|5.7|11.4|4.6|2.6|2.5|3.9|2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6|5.4|5.4|2.4|4.1|32|12.2|11.9|6|7.7|8.9|7.6|27.9|3.1|2|2|3.6|7.2|5.3|5.5|9.5|8.8|1.9|7.9|5.3|8.9|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1.2|64.2|1.4|10.2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12488</TotalTime>
  <Words>1729</Words>
  <Application>Microsoft Office PowerPoint</Application>
  <PresentationFormat>Widescreen</PresentationFormat>
  <Paragraphs>403</Paragraphs>
  <Slides>25</Slides>
  <Notes>16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Consolas</vt:lpstr>
      <vt:lpstr>Neo Sans Intel</vt:lpstr>
      <vt:lpstr>Verdana</vt:lpstr>
      <vt:lpstr>2_Office Theme</vt:lpstr>
      <vt:lpstr>TLP. SMT</vt:lpstr>
      <vt:lpstr>Motivation</vt:lpstr>
      <vt:lpstr>Thread-level parallelism</vt:lpstr>
      <vt:lpstr>Types of multiprocessors</vt:lpstr>
      <vt:lpstr>Multiprocessor vs Multicore</vt:lpstr>
      <vt:lpstr>Memory Coherence in a multicore system</vt:lpstr>
      <vt:lpstr>Coherence protocols: MESI</vt:lpstr>
      <vt:lpstr>MESI: example</vt:lpstr>
      <vt:lpstr>MESI State Diagram</vt:lpstr>
      <vt:lpstr>SMT</vt:lpstr>
      <vt:lpstr>Motivation</vt:lpstr>
      <vt:lpstr>Simultaneous Multithreading</vt:lpstr>
      <vt:lpstr>Resource Sharing</vt:lpstr>
      <vt:lpstr>Example: Branch Predictor sharing</vt:lpstr>
      <vt:lpstr>Example: Schedule queue sharing</vt:lpstr>
      <vt:lpstr>Example: ROB replication</vt:lpstr>
      <vt:lpstr>Example: Data cache sharing</vt:lpstr>
      <vt:lpstr>Resource sharing: pipeline overview</vt:lpstr>
      <vt:lpstr>SMT pros and cons</vt:lpstr>
      <vt:lpstr>Implementations</vt:lpstr>
      <vt:lpstr>Synchronization</vt:lpstr>
      <vt:lpstr>Synchronization</vt:lpstr>
      <vt:lpstr>Atomic operations</vt:lpstr>
      <vt:lpstr>Transactional memory</vt:lpstr>
      <vt:lpstr>Thank You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Danila</cp:lastModifiedBy>
  <cp:revision>497</cp:revision>
  <dcterms:created xsi:type="dcterms:W3CDTF">2018-09-18T18:10:21Z</dcterms:created>
  <dcterms:modified xsi:type="dcterms:W3CDTF">2022-04-11T06:50:25Z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2020-03-30 07:54:13Z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