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6" r:id="rId4"/>
    <p:sldId id="258" r:id="rId5"/>
    <p:sldId id="259" r:id="rId6"/>
    <p:sldId id="267" r:id="rId7"/>
    <p:sldId id="268" r:id="rId8"/>
    <p:sldId id="269" r:id="rId9"/>
    <p:sldId id="260" r:id="rId10"/>
    <p:sldId id="262" r:id="rId11"/>
    <p:sldId id="263" r:id="rId12"/>
    <p:sldId id="261" r:id="rId13"/>
    <p:sldId id="264" r:id="rId14"/>
    <p:sldId id="26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2"/>
    <p:restoredTop sz="94634"/>
  </p:normalViewPr>
  <p:slideViewPr>
    <p:cSldViewPr snapToGrid="0" snapToObjects="1">
      <p:cViewPr varScale="1">
        <p:scale>
          <a:sx n="95" d="100"/>
          <a:sy n="95" d="100"/>
        </p:scale>
        <p:origin x="37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CD1A0EF-1EB8-A448-9BA1-1F71C7FCBF55}" type="datetimeFigureOut">
              <a:rPr lang="en-US" smtClean="0"/>
              <a:t>7/18/17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F2171-15CD-D74C-A46A-3035AD33C74A}" type="slidenum">
              <a:rPr lang="en-US" smtClean="0"/>
              <a:t>‹#›</a:t>
            </a:fld>
            <a:endParaRPr lang="en-US"/>
          </a:p>
        </p:txBody>
      </p:sp>
    </p:spTree>
    <p:extLst>
      <p:ext uri="{BB962C8B-B14F-4D97-AF65-F5344CB8AC3E}">
        <p14:creationId xmlns:p14="http://schemas.microsoft.com/office/powerpoint/2010/main" val="89712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D1A0EF-1EB8-A448-9BA1-1F71C7FCBF55}" type="datetimeFigureOut">
              <a:rPr lang="en-US" smtClean="0"/>
              <a:t>7/18/17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F2171-15CD-D74C-A46A-3035AD33C74A}" type="slidenum">
              <a:rPr lang="en-US" smtClean="0"/>
              <a:t>‹#›</a:t>
            </a:fld>
            <a:endParaRPr lang="en-US"/>
          </a:p>
        </p:txBody>
      </p:sp>
    </p:spTree>
    <p:extLst>
      <p:ext uri="{BB962C8B-B14F-4D97-AF65-F5344CB8AC3E}">
        <p14:creationId xmlns:p14="http://schemas.microsoft.com/office/powerpoint/2010/main" val="268635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D1A0EF-1EB8-A448-9BA1-1F71C7FCBF55}" type="datetimeFigureOut">
              <a:rPr lang="en-US" smtClean="0"/>
              <a:t>7/18/17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F2171-15CD-D74C-A46A-3035AD33C74A}" type="slidenum">
              <a:rPr lang="en-US" smtClean="0"/>
              <a:t>‹#›</a:t>
            </a:fld>
            <a:endParaRPr lang="en-US"/>
          </a:p>
        </p:txBody>
      </p:sp>
    </p:spTree>
    <p:extLst>
      <p:ext uri="{BB962C8B-B14F-4D97-AF65-F5344CB8AC3E}">
        <p14:creationId xmlns:p14="http://schemas.microsoft.com/office/powerpoint/2010/main" val="945247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CD1A0EF-1EB8-A448-9BA1-1F71C7FCBF55}" type="datetimeFigureOut">
              <a:rPr lang="en-US" smtClean="0"/>
              <a:t>7/18/17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AF2171-15CD-D74C-A46A-3035AD33C74A}" type="slidenum">
              <a:rPr lang="en-US" smtClean="0"/>
              <a:t>‹#›</a:t>
            </a:fld>
            <a:endParaRPr lang="en-US"/>
          </a:p>
        </p:txBody>
      </p:sp>
    </p:spTree>
    <p:extLst>
      <p:ext uri="{BB962C8B-B14F-4D97-AF65-F5344CB8AC3E}">
        <p14:creationId xmlns:p14="http://schemas.microsoft.com/office/powerpoint/2010/main" val="1841557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CD1A0EF-1EB8-A448-9BA1-1F71C7FCBF55}" type="datetimeFigureOut">
              <a:rPr lang="en-US" smtClean="0"/>
              <a:t>7/18/17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AF2171-15CD-D74C-A46A-3035AD33C74A}" type="slidenum">
              <a:rPr lang="en-US" smtClean="0"/>
              <a:t>‹#›</a:t>
            </a:fld>
            <a:endParaRPr lang="en-US"/>
          </a:p>
        </p:txBody>
      </p:sp>
    </p:spTree>
    <p:extLst>
      <p:ext uri="{BB962C8B-B14F-4D97-AF65-F5344CB8AC3E}">
        <p14:creationId xmlns:p14="http://schemas.microsoft.com/office/powerpoint/2010/main" val="1514867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CD1A0EF-1EB8-A448-9BA1-1F71C7FCBF55}" type="datetimeFigureOut">
              <a:rPr lang="en-US" smtClean="0"/>
              <a:t>7/18/17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AF2171-15CD-D74C-A46A-3035AD33C74A}" type="slidenum">
              <a:rPr lang="en-US" smtClean="0"/>
              <a:t>‹#›</a:t>
            </a:fld>
            <a:endParaRPr lang="en-US"/>
          </a:p>
        </p:txBody>
      </p:sp>
    </p:spTree>
    <p:extLst>
      <p:ext uri="{BB962C8B-B14F-4D97-AF65-F5344CB8AC3E}">
        <p14:creationId xmlns:p14="http://schemas.microsoft.com/office/powerpoint/2010/main" val="1959823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D1A0EF-1EB8-A448-9BA1-1F71C7FCBF55}" type="datetimeFigureOut">
              <a:rPr lang="en-US" smtClean="0"/>
              <a:t>7/18/17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AF2171-15CD-D74C-A46A-3035AD33C74A}" type="slidenum">
              <a:rPr lang="en-US" smtClean="0"/>
              <a:t>‹#›</a:t>
            </a:fld>
            <a:endParaRPr lang="en-US"/>
          </a:p>
        </p:txBody>
      </p:sp>
    </p:spTree>
    <p:extLst>
      <p:ext uri="{BB962C8B-B14F-4D97-AF65-F5344CB8AC3E}">
        <p14:creationId xmlns:p14="http://schemas.microsoft.com/office/powerpoint/2010/main" val="655706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D1A0EF-1EB8-A448-9BA1-1F71C7FCBF55}" type="datetimeFigureOut">
              <a:rPr lang="en-US" smtClean="0"/>
              <a:t>7/18/17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AF2171-15CD-D74C-A46A-3035AD33C74A}" type="slidenum">
              <a:rPr lang="en-US" smtClean="0"/>
              <a:t>‹#›</a:t>
            </a:fld>
            <a:endParaRPr lang="en-US"/>
          </a:p>
        </p:txBody>
      </p:sp>
    </p:spTree>
    <p:extLst>
      <p:ext uri="{BB962C8B-B14F-4D97-AF65-F5344CB8AC3E}">
        <p14:creationId xmlns:p14="http://schemas.microsoft.com/office/powerpoint/2010/main" val="1716283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D1A0EF-1EB8-A448-9BA1-1F71C7FCBF55}" type="datetimeFigureOut">
              <a:rPr lang="en-US" smtClean="0"/>
              <a:t>7/18/17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AF2171-15CD-D74C-A46A-3035AD33C74A}" type="slidenum">
              <a:rPr lang="en-US" smtClean="0"/>
              <a:t>‹#›</a:t>
            </a:fld>
            <a:endParaRPr lang="en-US"/>
          </a:p>
        </p:txBody>
      </p:sp>
    </p:spTree>
    <p:extLst>
      <p:ext uri="{BB962C8B-B14F-4D97-AF65-F5344CB8AC3E}">
        <p14:creationId xmlns:p14="http://schemas.microsoft.com/office/powerpoint/2010/main" val="580891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D1A0EF-1EB8-A448-9BA1-1F71C7FCBF55}" type="datetimeFigureOut">
              <a:rPr lang="en-US" smtClean="0"/>
              <a:t>7/18/17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F2171-15CD-D74C-A46A-3035AD33C74A}" type="slidenum">
              <a:rPr lang="en-US" smtClean="0"/>
              <a:t>‹#›</a:t>
            </a:fld>
            <a:endParaRPr lang="en-US"/>
          </a:p>
        </p:txBody>
      </p:sp>
    </p:spTree>
    <p:extLst>
      <p:ext uri="{BB962C8B-B14F-4D97-AF65-F5344CB8AC3E}">
        <p14:creationId xmlns:p14="http://schemas.microsoft.com/office/powerpoint/2010/main" val="588680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D1A0EF-1EB8-A448-9BA1-1F71C7FCBF55}" type="datetimeFigureOut">
              <a:rPr lang="en-US" smtClean="0"/>
              <a:t>7/18/17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F2171-15CD-D74C-A46A-3035AD33C74A}" type="slidenum">
              <a:rPr lang="en-US" smtClean="0"/>
              <a:t>‹#›</a:t>
            </a:fld>
            <a:endParaRPr lang="en-US"/>
          </a:p>
        </p:txBody>
      </p:sp>
    </p:spTree>
    <p:extLst>
      <p:ext uri="{BB962C8B-B14F-4D97-AF65-F5344CB8AC3E}">
        <p14:creationId xmlns:p14="http://schemas.microsoft.com/office/powerpoint/2010/main" val="49591773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D1A0EF-1EB8-A448-9BA1-1F71C7FCBF55}" type="datetimeFigureOut">
              <a:rPr lang="en-US" smtClean="0"/>
              <a:t>7/18/17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AF2171-15CD-D74C-A46A-3035AD33C74A}" type="slidenum">
              <a:rPr lang="en-US" smtClean="0"/>
              <a:t>‹#›</a:t>
            </a:fld>
            <a:endParaRPr lang="en-US"/>
          </a:p>
        </p:txBody>
      </p:sp>
    </p:spTree>
    <p:extLst>
      <p:ext uri="{BB962C8B-B14F-4D97-AF65-F5344CB8AC3E}">
        <p14:creationId xmlns:p14="http://schemas.microsoft.com/office/powerpoint/2010/main" val="15009567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hub.com/" TargetMode="External"/><Relationship Id="rId3" Type="http://schemas.openxmlformats.org/officeDocument/2006/relationships/hyperlink" Target="https://git-scm.com/download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hub.com/Macaulay2/M2"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hub.com/Macaulay2/Workshop-2017-Berkeley"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hub.com/Macaulay2/M2"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GitHub</a:t>
            </a:r>
            <a:endParaRPr lang="en-US" dirty="0"/>
          </a:p>
        </p:txBody>
      </p:sp>
      <p:sp>
        <p:nvSpPr>
          <p:cNvPr id="3" name="Subtitle 2"/>
          <p:cNvSpPr>
            <a:spLocks noGrp="1"/>
          </p:cNvSpPr>
          <p:nvPr>
            <p:ph type="subTitle" idx="1"/>
          </p:nvPr>
        </p:nvSpPr>
        <p:spPr/>
        <p:txBody>
          <a:bodyPr/>
          <a:lstStyle/>
          <a:p>
            <a:r>
              <a:rPr lang="en-US" dirty="0" smtClean="0"/>
              <a:t>Macaualy2 Workshop Berkeley 2017</a:t>
            </a:r>
            <a:endParaRPr lang="en-US" dirty="0"/>
          </a:p>
        </p:txBody>
      </p:sp>
    </p:spTree>
    <p:extLst>
      <p:ext uri="{BB962C8B-B14F-4D97-AF65-F5344CB8AC3E}">
        <p14:creationId xmlns:p14="http://schemas.microsoft.com/office/powerpoint/2010/main" val="505354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Got </a:t>
            </a:r>
            <a:r>
              <a:rPr lang="en-US" dirty="0" err="1" smtClean="0"/>
              <a:t>Git</a:t>
            </a:r>
            <a:r>
              <a:rPr lang="en-US" dirty="0" smtClean="0"/>
              <a:t>?</a:t>
            </a:r>
            <a:endParaRPr lang="en-US" dirty="0"/>
          </a:p>
        </p:txBody>
      </p:sp>
      <p:sp>
        <p:nvSpPr>
          <p:cNvPr id="3" name="Content Placeholder 2"/>
          <p:cNvSpPr>
            <a:spLocks noGrp="1"/>
          </p:cNvSpPr>
          <p:nvPr>
            <p:ph idx="1"/>
          </p:nvPr>
        </p:nvSpPr>
        <p:spPr/>
        <p:txBody>
          <a:bodyPr/>
          <a:lstStyle/>
          <a:p>
            <a:r>
              <a:rPr lang="en-US" dirty="0" smtClean="0"/>
              <a:t>Open a </a:t>
            </a:r>
            <a:r>
              <a:rPr lang="en-US" dirty="0" smtClean="0"/>
              <a:t>terminal</a:t>
            </a:r>
            <a:endParaRPr lang="en-US" dirty="0">
              <a:latin typeface="Courier" charset="0"/>
              <a:ea typeface="Courier" charset="0"/>
              <a:cs typeface="Courier" charset="0"/>
            </a:endParaRPr>
          </a:p>
          <a:p>
            <a:pPr marL="0" indent="0">
              <a:buNone/>
            </a:pPr>
            <a:r>
              <a:rPr lang="en-US" dirty="0" err="1" smtClean="0">
                <a:latin typeface="Courier" charset="0"/>
                <a:ea typeface="Courier" charset="0"/>
                <a:cs typeface="Courier" charset="0"/>
              </a:rPr>
              <a:t>ataylor</a:t>
            </a:r>
            <a:r>
              <a:rPr lang="en-US" dirty="0" smtClean="0">
                <a:latin typeface="Courier" charset="0"/>
                <a:ea typeface="Courier" charset="0"/>
                <a:cs typeface="Courier" charset="0"/>
              </a:rPr>
              <a:t>@ ~ which </a:t>
            </a:r>
            <a:r>
              <a:rPr lang="en-US" dirty="0" err="1" smtClean="0">
                <a:latin typeface="Courier" charset="0"/>
                <a:ea typeface="Courier" charset="0"/>
                <a:cs typeface="Courier" charset="0"/>
              </a:rPr>
              <a:t>git</a:t>
            </a:r>
            <a:endParaRPr lang="en-US" dirty="0">
              <a:latin typeface="Courier" charset="0"/>
              <a:ea typeface="Courier" charset="0"/>
              <a:cs typeface="Courier" charset="0"/>
            </a:endParaRPr>
          </a:p>
          <a:p>
            <a:pPr marL="0" indent="0">
              <a:buNone/>
            </a:pPr>
            <a:r>
              <a:rPr lang="en-US" dirty="0" smtClean="0">
                <a:latin typeface="Courier" charset="0"/>
                <a:ea typeface="Courier" charset="0"/>
                <a:cs typeface="Courier" charset="0"/>
              </a:rPr>
              <a:t>/</a:t>
            </a:r>
            <a:r>
              <a:rPr lang="en-US" dirty="0" err="1" smtClean="0">
                <a:latin typeface="Courier" charset="0"/>
                <a:ea typeface="Courier" charset="0"/>
                <a:cs typeface="Courier" charset="0"/>
              </a:rPr>
              <a:t>usr</a:t>
            </a:r>
            <a:r>
              <a:rPr lang="en-US" dirty="0" smtClean="0">
                <a:latin typeface="Courier" charset="0"/>
                <a:ea typeface="Courier" charset="0"/>
                <a:cs typeface="Courier" charset="0"/>
              </a:rPr>
              <a:t>/bin/</a:t>
            </a:r>
            <a:r>
              <a:rPr lang="en-US" dirty="0" err="1" smtClean="0">
                <a:latin typeface="Courier" charset="0"/>
                <a:ea typeface="Courier" charset="0"/>
                <a:cs typeface="Courier" charset="0"/>
              </a:rPr>
              <a:t>git</a:t>
            </a:r>
            <a:endParaRPr lang="en-US" dirty="0" smtClean="0">
              <a:latin typeface="Courier" charset="0"/>
              <a:ea typeface="Courier" charset="0"/>
              <a:cs typeface="Courier" charset="0"/>
            </a:endParaRPr>
          </a:p>
          <a:p>
            <a:pPr marL="0" indent="0">
              <a:buNone/>
            </a:pPr>
            <a:endParaRPr lang="en-US" dirty="0" smtClean="0">
              <a:latin typeface="Courier" charset="0"/>
              <a:ea typeface="Courier" charset="0"/>
              <a:cs typeface="Courier" charset="0"/>
            </a:endParaRPr>
          </a:p>
          <a:p>
            <a:r>
              <a:rPr lang="en-US" dirty="0" smtClean="0">
                <a:latin typeface="Courier" charset="0"/>
                <a:ea typeface="Courier" charset="0"/>
                <a:cs typeface="Courier" charset="0"/>
              </a:rPr>
              <a:t>If not: </a:t>
            </a:r>
          </a:p>
          <a:p>
            <a:pPr lvl="1"/>
            <a:r>
              <a:rPr lang="en-US" u="sng" dirty="0">
                <a:hlinkClick r:id="rId2"/>
              </a:rPr>
              <a:t>https://github.com</a:t>
            </a:r>
            <a:r>
              <a:rPr lang="en-US" u="sng" dirty="0" smtClean="0">
                <a:hlinkClick r:id="rId2"/>
              </a:rPr>
              <a:t>/</a:t>
            </a:r>
            <a:r>
              <a:rPr lang="en-US" u="sng" dirty="0" smtClean="0"/>
              <a:t> </a:t>
            </a:r>
            <a:r>
              <a:rPr lang="en-US" dirty="0" smtClean="0"/>
              <a:t>  Make a new account and e-mail your login to </a:t>
            </a:r>
            <a:r>
              <a:rPr lang="en-US" dirty="0" err="1" smtClean="0"/>
              <a:t>ajt@ameliajtaylor.com</a:t>
            </a:r>
            <a:endParaRPr lang="en-US" dirty="0" smtClean="0">
              <a:latin typeface="Courier" charset="0"/>
              <a:ea typeface="Courier" charset="0"/>
              <a:cs typeface="Courier" charset="0"/>
            </a:endParaRPr>
          </a:p>
          <a:p>
            <a:pPr lvl="1"/>
            <a:r>
              <a:rPr lang="en-US" dirty="0" smtClean="0">
                <a:latin typeface="Courier" charset="0"/>
                <a:ea typeface="Courier" charset="0"/>
                <a:cs typeface="Courier" charset="0"/>
                <a:hlinkClick r:id="rId3"/>
              </a:rPr>
              <a:t>https</a:t>
            </a:r>
            <a:r>
              <a:rPr lang="en-US" dirty="0">
                <a:latin typeface="Courier" charset="0"/>
                <a:ea typeface="Courier" charset="0"/>
                <a:cs typeface="Courier" charset="0"/>
                <a:hlinkClick r:id="rId3"/>
              </a:rPr>
              <a:t>://</a:t>
            </a:r>
            <a:r>
              <a:rPr lang="en-US" dirty="0" smtClean="0">
                <a:latin typeface="Courier" charset="0"/>
                <a:ea typeface="Courier" charset="0"/>
                <a:cs typeface="Courier" charset="0"/>
                <a:hlinkClick r:id="rId3"/>
              </a:rPr>
              <a:t>git-scm.com/downloads</a:t>
            </a:r>
            <a:r>
              <a:rPr lang="en-US" dirty="0" smtClean="0">
                <a:latin typeface="Courier" charset="0"/>
                <a:ea typeface="Courier" charset="0"/>
                <a:cs typeface="Courier" charset="0"/>
              </a:rPr>
              <a:t> </a:t>
            </a:r>
            <a:r>
              <a:rPr lang="en-US" dirty="0" smtClean="0">
                <a:ea typeface="Courier" charset="0"/>
                <a:cs typeface="Courier" charset="0"/>
              </a:rPr>
              <a:t>Install </a:t>
            </a:r>
            <a:r>
              <a:rPr lang="en-US" dirty="0" err="1" smtClean="0">
                <a:ea typeface="Courier" charset="0"/>
                <a:cs typeface="Courier" charset="0"/>
              </a:rPr>
              <a:t>git</a:t>
            </a:r>
            <a:r>
              <a:rPr lang="en-US" dirty="0" smtClean="0">
                <a:ea typeface="Courier" charset="0"/>
                <a:cs typeface="Courier" charset="0"/>
              </a:rPr>
              <a:t> on your computer.</a:t>
            </a:r>
          </a:p>
          <a:p>
            <a:endParaRPr lang="en-US" dirty="0" smtClean="0">
              <a:latin typeface="Courier" charset="0"/>
              <a:ea typeface="Courier" charset="0"/>
              <a:cs typeface="Courier" charset="0"/>
            </a:endParaRPr>
          </a:p>
        </p:txBody>
      </p:sp>
    </p:spTree>
    <p:extLst>
      <p:ext uri="{BB962C8B-B14F-4D97-AF65-F5344CB8AC3E}">
        <p14:creationId xmlns:p14="http://schemas.microsoft.com/office/powerpoint/2010/main" val="1097492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77875"/>
          </a:xfrm>
        </p:spPr>
        <p:txBody>
          <a:bodyPr/>
          <a:lstStyle/>
          <a:p>
            <a:r>
              <a:rPr lang="en-US" dirty="0" smtClean="0"/>
              <a:t>Steps </a:t>
            </a:r>
            <a:r>
              <a:rPr lang="en-US" smtClean="0"/>
              <a:t>For Starting</a:t>
            </a:r>
            <a:endParaRPr lang="en-US"/>
          </a:p>
        </p:txBody>
      </p:sp>
      <p:sp>
        <p:nvSpPr>
          <p:cNvPr id="3" name="Content Placeholder 2"/>
          <p:cNvSpPr>
            <a:spLocks noGrp="1"/>
          </p:cNvSpPr>
          <p:nvPr>
            <p:ph idx="1"/>
          </p:nvPr>
        </p:nvSpPr>
        <p:spPr>
          <a:xfrm>
            <a:off x="838200" y="1586753"/>
            <a:ext cx="10515600" cy="4590210"/>
          </a:xfrm>
        </p:spPr>
        <p:txBody>
          <a:bodyPr/>
          <a:lstStyle/>
          <a:p>
            <a:pPr marL="514350" indent="-514350">
              <a:buFont typeface="+mj-lt"/>
              <a:buAutoNum type="arabicPeriod"/>
            </a:pPr>
            <a:r>
              <a:rPr lang="en-US" dirty="0" smtClean="0"/>
              <a:t>Existing Package?  </a:t>
            </a:r>
            <a:r>
              <a:rPr lang="en-US" dirty="0"/>
              <a:t>Fork Macaulay2/M2 </a:t>
            </a:r>
            <a:r>
              <a:rPr lang="en-US" dirty="0">
                <a:hlinkClick r:id="rId2"/>
              </a:rPr>
              <a:t>https://</a:t>
            </a:r>
            <a:r>
              <a:rPr lang="en-US" dirty="0" smtClean="0">
                <a:hlinkClick r:id="rId2"/>
              </a:rPr>
              <a:t>github.com/Macaulay2/M2</a:t>
            </a:r>
            <a:r>
              <a:rPr lang="en-US" dirty="0"/>
              <a:t> </a:t>
            </a:r>
            <a:r>
              <a:rPr lang="en-US" dirty="0" smtClean="0"/>
              <a:t> Choose your own Repo, make changes there and then either push to the workshop repo, or put up a PR to the main repo.  More on this in a moment.</a:t>
            </a:r>
          </a:p>
          <a:p>
            <a:pPr marL="514350" indent="-514350">
              <a:buFont typeface="+mj-lt"/>
              <a:buAutoNum type="arabicPeriod"/>
            </a:pPr>
            <a:endParaRPr lang="en-US" dirty="0" smtClean="0"/>
          </a:p>
          <a:p>
            <a:pPr marL="514350" indent="-514350">
              <a:buFont typeface="+mj-lt"/>
              <a:buAutoNum type="arabicPeriod"/>
            </a:pPr>
            <a:r>
              <a:rPr lang="en-US" dirty="0" smtClean="0"/>
              <a:t>New Package?  Clone our repo (more in a moment), and just get going, then push it to our repo.  Easy!</a:t>
            </a:r>
          </a:p>
        </p:txBody>
      </p:sp>
    </p:spTree>
    <p:extLst>
      <p:ext uri="{BB962C8B-B14F-4D97-AF65-F5344CB8AC3E}">
        <p14:creationId xmlns:p14="http://schemas.microsoft.com/office/powerpoint/2010/main" val="1539832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8216"/>
          </a:xfrm>
        </p:spPr>
        <p:txBody>
          <a:bodyPr/>
          <a:lstStyle/>
          <a:p>
            <a:r>
              <a:rPr lang="en-US" dirty="0" smtClean="0"/>
              <a:t>Clone our “Master” Repository</a:t>
            </a:r>
            <a:endParaRPr lang="en-US" dirty="0"/>
          </a:p>
        </p:txBody>
      </p:sp>
      <p:sp>
        <p:nvSpPr>
          <p:cNvPr id="3" name="Content Placeholder 2"/>
          <p:cNvSpPr>
            <a:spLocks noGrp="1"/>
          </p:cNvSpPr>
          <p:nvPr>
            <p:ph idx="1"/>
          </p:nvPr>
        </p:nvSpPr>
        <p:spPr>
          <a:xfrm>
            <a:off x="838200" y="1317812"/>
            <a:ext cx="10515600" cy="4859151"/>
          </a:xfrm>
        </p:spPr>
        <p:txBody>
          <a:bodyPr/>
          <a:lstStyle/>
          <a:p>
            <a:r>
              <a:rPr lang="en-US" dirty="0" smtClean="0">
                <a:hlinkClick r:id="rId2"/>
              </a:rPr>
              <a:t>https://github.com/Macaulay2/Workshop-2017-Berkeley</a:t>
            </a:r>
            <a:endParaRPr lang="en-US" dirty="0" smtClean="0"/>
          </a:p>
          <a:p>
            <a:r>
              <a:rPr lang="en-US" dirty="0" smtClean="0"/>
              <a:t>Click on Clone or Download --- choose HTTPS (recommended and necessary unless you have </a:t>
            </a:r>
            <a:r>
              <a:rPr lang="en-US" dirty="0" err="1" smtClean="0"/>
              <a:t>ssh</a:t>
            </a:r>
            <a:r>
              <a:rPr lang="en-US" dirty="0" smtClean="0"/>
              <a:t> keys setup)</a:t>
            </a:r>
          </a:p>
          <a:p>
            <a:r>
              <a:rPr lang="en-US" dirty="0" smtClean="0"/>
              <a:t>Go to a folder where you want this project to live and type:</a:t>
            </a:r>
          </a:p>
          <a:p>
            <a:endParaRPr lang="en-US" dirty="0" smtClean="0"/>
          </a:p>
          <a:p>
            <a:pPr marL="0" indent="0">
              <a:buNone/>
            </a:pPr>
            <a:r>
              <a:rPr lang="en-US" dirty="0" err="1" smtClean="0"/>
              <a:t>git</a:t>
            </a:r>
            <a:r>
              <a:rPr lang="en-US" dirty="0" smtClean="0"/>
              <a:t> clone https://</a:t>
            </a:r>
            <a:r>
              <a:rPr lang="en-US" dirty="0" err="1" smtClean="0"/>
              <a:t>github.com</a:t>
            </a:r>
            <a:r>
              <a:rPr lang="en-US" dirty="0" smtClean="0"/>
              <a:t>/Macaulay2/Workshop-2017-Berkeley.git</a:t>
            </a:r>
          </a:p>
        </p:txBody>
      </p:sp>
    </p:spTree>
    <p:extLst>
      <p:ext uri="{BB962C8B-B14F-4D97-AF65-F5344CB8AC3E}">
        <p14:creationId xmlns:p14="http://schemas.microsoft.com/office/powerpoint/2010/main" val="292170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you have Now</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59786" y="1825625"/>
            <a:ext cx="5672427" cy="4351338"/>
          </a:xfrm>
        </p:spPr>
      </p:pic>
    </p:spTree>
    <p:extLst>
      <p:ext uri="{BB962C8B-B14F-4D97-AF65-F5344CB8AC3E}">
        <p14:creationId xmlns:p14="http://schemas.microsoft.com/office/powerpoint/2010/main" val="1597954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Package</a:t>
            </a:r>
            <a:endParaRPr lang="en-US" dirty="0"/>
          </a:p>
        </p:txBody>
      </p:sp>
      <p:sp>
        <p:nvSpPr>
          <p:cNvPr id="3" name="Content Placeholder 2"/>
          <p:cNvSpPr>
            <a:spLocks noGrp="1"/>
          </p:cNvSpPr>
          <p:nvPr>
            <p:ph idx="1"/>
          </p:nvPr>
        </p:nvSpPr>
        <p:spPr>
          <a:xfrm>
            <a:off x="838200" y="1825625"/>
            <a:ext cx="10515600" cy="2127810"/>
          </a:xfrm>
        </p:spPr>
        <p:txBody>
          <a:bodyPr/>
          <a:lstStyle/>
          <a:p>
            <a:r>
              <a:rPr lang="en-US" dirty="0" smtClean="0"/>
              <a:t>Create your package, add, commit and push it (details in a moment) and now you can all work on it in the Workshop Repo.</a:t>
            </a:r>
          </a:p>
          <a:p>
            <a:endParaRPr lang="en-US" dirty="0" smtClean="0"/>
          </a:p>
          <a:p>
            <a:r>
              <a:rPr lang="en-US" dirty="0" smtClean="0"/>
              <a:t>Consider Branching! </a:t>
            </a:r>
          </a:p>
        </p:txBody>
      </p:sp>
    </p:spTree>
    <p:extLst>
      <p:ext uri="{BB962C8B-B14F-4D97-AF65-F5344CB8AC3E}">
        <p14:creationId xmlns:p14="http://schemas.microsoft.com/office/powerpoint/2010/main" val="1730031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Existing Package</a:t>
            </a:r>
            <a:endParaRPr lang="en-US" dirty="0"/>
          </a:p>
        </p:txBody>
      </p:sp>
      <p:sp>
        <p:nvSpPr>
          <p:cNvPr id="3" name="Content Placeholder 2"/>
          <p:cNvSpPr>
            <a:spLocks noGrp="1"/>
          </p:cNvSpPr>
          <p:nvPr>
            <p:ph idx="1"/>
          </p:nvPr>
        </p:nvSpPr>
        <p:spPr/>
        <p:txBody>
          <a:bodyPr/>
          <a:lstStyle/>
          <a:p>
            <a:r>
              <a:rPr lang="en-US" dirty="0" smtClean="0"/>
              <a:t>You have options:</a:t>
            </a:r>
          </a:p>
          <a:p>
            <a:pPr marL="971550" lvl="1" indent="-514350">
              <a:buFont typeface="+mj-lt"/>
              <a:buAutoNum type="arabicPeriod"/>
            </a:pPr>
            <a:r>
              <a:rPr lang="en-US" dirty="0" err="1"/>
              <a:t>g</a:t>
            </a:r>
            <a:r>
              <a:rPr lang="en-US" dirty="0" err="1" smtClean="0"/>
              <a:t>it</a:t>
            </a:r>
            <a:r>
              <a:rPr lang="en-US" dirty="0" smtClean="0"/>
              <a:t> clone </a:t>
            </a:r>
            <a:r>
              <a:rPr lang="en-US" dirty="0" smtClean="0">
                <a:hlinkClick r:id="rId2"/>
              </a:rPr>
              <a:t>https</a:t>
            </a:r>
            <a:r>
              <a:rPr lang="en-US" dirty="0">
                <a:hlinkClick r:id="rId2"/>
              </a:rPr>
              <a:t>://</a:t>
            </a:r>
            <a:r>
              <a:rPr lang="en-US" dirty="0" smtClean="0">
                <a:hlinkClick r:id="rId2"/>
              </a:rPr>
              <a:t>github.com/Macaulay2/M2</a:t>
            </a:r>
            <a:r>
              <a:rPr lang="en-US" dirty="0"/>
              <a:t> </a:t>
            </a:r>
            <a:r>
              <a:rPr lang="en-US" dirty="0" smtClean="0"/>
              <a:t> the copy the package of interest into your clone of the workshop repo, push it there and then branch. </a:t>
            </a:r>
          </a:p>
          <a:p>
            <a:pPr marL="971550" lvl="1" indent="-514350">
              <a:buFont typeface="+mj-lt"/>
              <a:buAutoNum type="arabicPeriod"/>
            </a:pPr>
            <a:r>
              <a:rPr lang="en-US" dirty="0"/>
              <a:t>Fork </a:t>
            </a:r>
            <a:r>
              <a:rPr lang="en-US" dirty="0">
                <a:hlinkClick r:id="rId2"/>
              </a:rPr>
              <a:t>https://</a:t>
            </a:r>
            <a:r>
              <a:rPr lang="en-US" dirty="0" smtClean="0">
                <a:hlinkClick r:id="rId2"/>
              </a:rPr>
              <a:t>github.com/Macaulay2/M2</a:t>
            </a:r>
            <a:r>
              <a:rPr lang="en-US" dirty="0" smtClean="0"/>
              <a:t> using the fork button in the top right corner.  You can then work there on your own, and put up a PR request to the main repo when you are ready, or put items in the workshop repo so others can see/work with it.</a:t>
            </a:r>
          </a:p>
          <a:p>
            <a:pPr marL="971550" lvl="1" indent="-514350">
              <a:buFont typeface="+mj-lt"/>
              <a:buAutoNum type="arabicPeriod"/>
            </a:pPr>
            <a:endParaRPr lang="en-US" dirty="0"/>
          </a:p>
          <a:p>
            <a:pPr marL="457200" lvl="1" indent="0">
              <a:buNone/>
            </a:pPr>
            <a:r>
              <a:rPr lang="en-US" b="1" dirty="0" smtClean="0">
                <a:solidFill>
                  <a:srgbClr val="FF0000"/>
                </a:solidFill>
              </a:rPr>
              <a:t>DO </a:t>
            </a:r>
            <a:r>
              <a:rPr lang="en-US" b="1" dirty="0">
                <a:solidFill>
                  <a:srgbClr val="FF0000"/>
                </a:solidFill>
              </a:rPr>
              <a:t>NOT COMMIT TO MASTER FOR https://</a:t>
            </a:r>
            <a:r>
              <a:rPr lang="en-US" b="1" dirty="0" err="1">
                <a:solidFill>
                  <a:srgbClr val="FF0000"/>
                </a:solidFill>
              </a:rPr>
              <a:t>github.com</a:t>
            </a:r>
            <a:r>
              <a:rPr lang="en-US" b="1" dirty="0">
                <a:solidFill>
                  <a:srgbClr val="FF0000"/>
                </a:solidFill>
              </a:rPr>
              <a:t>/Macaulay2/M2</a:t>
            </a:r>
            <a:endParaRPr lang="en-US" b="1" dirty="0" smtClean="0">
              <a:solidFill>
                <a:srgbClr val="FF0000"/>
              </a:solidFill>
            </a:endParaRPr>
          </a:p>
        </p:txBody>
      </p:sp>
    </p:spTree>
    <p:extLst>
      <p:ext uri="{BB962C8B-B14F-4D97-AF65-F5344CB8AC3E}">
        <p14:creationId xmlns:p14="http://schemas.microsoft.com/office/powerpoint/2010/main" val="1772879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Git</a:t>
            </a:r>
            <a:r>
              <a:rPr lang="en-US" dirty="0" smtClean="0"/>
              <a:t> Workflow: New work in Workshop Repo</a:t>
            </a:r>
            <a:endParaRPr lang="en-US" dirty="0"/>
          </a:p>
        </p:txBody>
      </p:sp>
      <p:sp>
        <p:nvSpPr>
          <p:cNvPr id="3" name="Content Placeholder 2"/>
          <p:cNvSpPr>
            <a:spLocks noGrp="1"/>
          </p:cNvSpPr>
          <p:nvPr>
            <p:ph idx="1"/>
          </p:nvPr>
        </p:nvSpPr>
        <p:spPr/>
        <p:txBody>
          <a:bodyPr/>
          <a:lstStyle/>
          <a:p>
            <a:r>
              <a:rPr lang="en-US" dirty="0" smtClean="0"/>
              <a:t>New or old folder in our new Workshop repo:</a:t>
            </a:r>
          </a:p>
          <a:p>
            <a:pPr lvl="1"/>
            <a:r>
              <a:rPr lang="en-US" dirty="0" smtClean="0"/>
              <a:t>You moved it locally, but everyone wants to see it and branch (see next discussion).  </a:t>
            </a:r>
          </a:p>
          <a:p>
            <a:pPr lvl="1"/>
            <a:r>
              <a:rPr lang="en-US" dirty="0" smtClean="0"/>
              <a:t>You have new work you want to commit to the main repo.</a:t>
            </a:r>
          </a:p>
          <a:p>
            <a:pPr lvl="1"/>
            <a:endParaRPr lang="en-US" dirty="0" smtClean="0"/>
          </a:p>
          <a:p>
            <a:pPr marL="457200" lvl="1" indent="0">
              <a:buNone/>
            </a:pPr>
            <a:r>
              <a:rPr lang="en-US" dirty="0" err="1" smtClean="0"/>
              <a:t>Git</a:t>
            </a:r>
            <a:r>
              <a:rPr lang="en-US" dirty="0" smtClean="0"/>
              <a:t> add </a:t>
            </a:r>
            <a:r>
              <a:rPr lang="en-US" dirty="0" err="1" smtClean="0"/>
              <a:t>my_filename</a:t>
            </a:r>
            <a:endParaRPr lang="en-US" dirty="0" smtClean="0"/>
          </a:p>
          <a:p>
            <a:pPr marL="457200" lvl="1" indent="0">
              <a:buNone/>
            </a:pPr>
            <a:r>
              <a:rPr lang="en-US" dirty="0" err="1" smtClean="0"/>
              <a:t>Git</a:t>
            </a:r>
            <a:r>
              <a:rPr lang="en-US" dirty="0" smtClean="0"/>
              <a:t> commit </a:t>
            </a:r>
            <a:r>
              <a:rPr lang="mr-IN" dirty="0" smtClean="0"/>
              <a:t>–</a:t>
            </a:r>
            <a:r>
              <a:rPr lang="en-US" dirty="0" smtClean="0"/>
              <a:t>m “I have a great new package”</a:t>
            </a:r>
          </a:p>
          <a:p>
            <a:pPr marL="457200" lvl="1" indent="0">
              <a:buNone/>
            </a:pPr>
            <a:r>
              <a:rPr lang="en-US" dirty="0" err="1" smtClean="0"/>
              <a:t>Git</a:t>
            </a:r>
            <a:r>
              <a:rPr lang="en-US" dirty="0" smtClean="0"/>
              <a:t> push origin master (make sure you are in the Workshop Repo AND that this is only to create the code you want to work on)</a:t>
            </a:r>
          </a:p>
          <a:p>
            <a:pPr marL="457200" lvl="1" indent="0">
              <a:buNone/>
            </a:pPr>
            <a:endParaRPr lang="en-US" dirty="0"/>
          </a:p>
        </p:txBody>
      </p:sp>
    </p:spTree>
    <p:extLst>
      <p:ext uri="{BB962C8B-B14F-4D97-AF65-F5344CB8AC3E}">
        <p14:creationId xmlns:p14="http://schemas.microsoft.com/office/powerpoint/2010/main" val="1986228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3078"/>
            <a:ext cx="10403541" cy="750981"/>
          </a:xfrm>
        </p:spPr>
        <p:txBody>
          <a:bodyPr/>
          <a:lstStyle/>
          <a:p>
            <a:r>
              <a:rPr lang="en-US" dirty="0" err="1" smtClean="0"/>
              <a:t>Git</a:t>
            </a:r>
            <a:r>
              <a:rPr lang="en-US" dirty="0" smtClean="0"/>
              <a:t> Workflow: Branches</a:t>
            </a:r>
            <a:endParaRPr lang="en-US" dirty="0"/>
          </a:p>
        </p:txBody>
      </p:sp>
      <p:sp>
        <p:nvSpPr>
          <p:cNvPr id="3" name="Content Placeholder 2"/>
          <p:cNvSpPr>
            <a:spLocks noGrp="1"/>
          </p:cNvSpPr>
          <p:nvPr>
            <p:ph idx="1"/>
          </p:nvPr>
        </p:nvSpPr>
        <p:spPr>
          <a:xfrm>
            <a:off x="838200" y="1045695"/>
            <a:ext cx="10564906" cy="5597151"/>
          </a:xfrm>
        </p:spPr>
        <p:txBody>
          <a:bodyPr>
            <a:normAutofit/>
          </a:bodyPr>
          <a:lstStyle/>
          <a:p>
            <a:r>
              <a:rPr lang="en-US" dirty="0" smtClean="0"/>
              <a:t>We recommend each person working on a project makes a branch (regardless of forking or new projects): </a:t>
            </a:r>
            <a:endParaRPr lang="en-US" dirty="0"/>
          </a:p>
          <a:p>
            <a:pPr marL="0" indent="0">
              <a:buNone/>
            </a:pPr>
            <a:r>
              <a:rPr lang="en-US" dirty="0" err="1"/>
              <a:t>g</a:t>
            </a:r>
            <a:r>
              <a:rPr lang="en-US" dirty="0" err="1" smtClean="0"/>
              <a:t>it</a:t>
            </a:r>
            <a:r>
              <a:rPr lang="en-US" dirty="0" smtClean="0"/>
              <a:t> checkout </a:t>
            </a:r>
            <a:r>
              <a:rPr lang="mr-IN" dirty="0" smtClean="0"/>
              <a:t>–</a:t>
            </a:r>
            <a:r>
              <a:rPr lang="en-US" dirty="0" smtClean="0"/>
              <a:t>b branch-name</a:t>
            </a:r>
          </a:p>
          <a:p>
            <a:pPr marL="0" indent="0">
              <a:buNone/>
            </a:pPr>
            <a:r>
              <a:rPr lang="en-US" dirty="0" err="1" smtClean="0"/>
              <a:t>git</a:t>
            </a:r>
            <a:r>
              <a:rPr lang="en-US" dirty="0" smtClean="0"/>
              <a:t> push origin branch-name</a:t>
            </a:r>
            <a:endParaRPr lang="en-US" dirty="0"/>
          </a:p>
          <a:p>
            <a:r>
              <a:rPr lang="en-US" dirty="0" smtClean="0"/>
              <a:t>You will now see that you are on this branch. And it exists in the remote repository so others can now check it out.  </a:t>
            </a:r>
            <a:r>
              <a:rPr lang="en-US" dirty="0" smtClean="0"/>
              <a:t>You could even do this and fork into it, many options here.</a:t>
            </a:r>
            <a:endParaRPr lang="en-US" dirty="0" smtClean="0"/>
          </a:p>
          <a:p>
            <a:pPr marL="0" indent="0">
              <a:buNone/>
            </a:pPr>
            <a:endParaRPr lang="en-US" dirty="0" smtClean="0"/>
          </a:p>
          <a:p>
            <a:pPr marL="0" indent="0">
              <a:buNone/>
            </a:pPr>
            <a:r>
              <a:rPr lang="en-US" dirty="0" err="1" smtClean="0"/>
              <a:t>git</a:t>
            </a:r>
            <a:r>
              <a:rPr lang="en-US" dirty="0" smtClean="0"/>
              <a:t> </a:t>
            </a:r>
            <a:r>
              <a:rPr lang="en-US" dirty="0" smtClean="0"/>
              <a:t>fetch </a:t>
            </a:r>
          </a:p>
          <a:p>
            <a:pPr marL="0" indent="0">
              <a:buNone/>
            </a:pPr>
            <a:r>
              <a:rPr lang="en-US" dirty="0" err="1" smtClean="0"/>
              <a:t>git</a:t>
            </a:r>
            <a:r>
              <a:rPr lang="en-US" dirty="0" smtClean="0"/>
              <a:t> checkout branch -name</a:t>
            </a:r>
          </a:p>
        </p:txBody>
      </p:sp>
    </p:spTree>
    <p:extLst>
      <p:ext uri="{BB962C8B-B14F-4D97-AF65-F5344CB8AC3E}">
        <p14:creationId xmlns:p14="http://schemas.microsoft.com/office/powerpoint/2010/main" val="760468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Removing a Branch</a:t>
            </a:r>
            <a:endParaRPr lang="en-US" dirty="0"/>
          </a:p>
        </p:txBody>
      </p:sp>
      <p:sp>
        <p:nvSpPr>
          <p:cNvPr id="3" name="Content Placeholder 2"/>
          <p:cNvSpPr>
            <a:spLocks noGrp="1"/>
          </p:cNvSpPr>
          <p:nvPr>
            <p:ph idx="1"/>
          </p:nvPr>
        </p:nvSpPr>
        <p:spPr/>
        <p:txBody>
          <a:bodyPr/>
          <a:lstStyle/>
          <a:p>
            <a:pPr marL="0" indent="0">
              <a:buNone/>
            </a:pPr>
            <a:r>
              <a:rPr lang="en-US" dirty="0" err="1" smtClean="0"/>
              <a:t>git</a:t>
            </a:r>
            <a:r>
              <a:rPr lang="en-US" dirty="0" smtClean="0"/>
              <a:t> push origin --delete </a:t>
            </a:r>
            <a:r>
              <a:rPr lang="en-US" dirty="0" err="1" smtClean="0"/>
              <a:t>branch_name</a:t>
            </a:r>
            <a:r>
              <a:rPr lang="en-US" dirty="0"/>
              <a:t> </a:t>
            </a:r>
            <a:r>
              <a:rPr lang="en-US" dirty="0" smtClean="0"/>
              <a:t>(deletes remote branch)</a:t>
            </a:r>
          </a:p>
          <a:p>
            <a:pPr marL="0" indent="0">
              <a:buNone/>
            </a:pPr>
            <a:r>
              <a:rPr lang="en-US" dirty="0" err="1" smtClean="0"/>
              <a:t>git</a:t>
            </a:r>
            <a:r>
              <a:rPr lang="en-US" dirty="0" smtClean="0"/>
              <a:t> branch -d </a:t>
            </a:r>
            <a:r>
              <a:rPr lang="en-US" dirty="0" err="1" smtClean="0"/>
              <a:t>branch_name</a:t>
            </a:r>
            <a:r>
              <a:rPr lang="en-US" dirty="0" smtClean="0"/>
              <a:t> (deletes local branch)</a:t>
            </a:r>
          </a:p>
          <a:p>
            <a:pPr marL="0" indent="0">
              <a:buNone/>
            </a:pPr>
            <a:endParaRPr lang="en-US" dirty="0"/>
          </a:p>
          <a:p>
            <a:pPr marL="0" indent="0">
              <a:buNone/>
            </a:pPr>
            <a:r>
              <a:rPr lang="en-US" dirty="0" smtClean="0"/>
              <a:t>This assumes you have no </a:t>
            </a:r>
            <a:r>
              <a:rPr lang="en-US" dirty="0" err="1" smtClean="0"/>
              <a:t>uncommited</a:t>
            </a:r>
            <a:r>
              <a:rPr lang="en-US" dirty="0" smtClean="0"/>
              <a:t> changes in your local branch.  Use with extreme caution!!</a:t>
            </a:r>
            <a:endParaRPr lang="en-US" dirty="0"/>
          </a:p>
        </p:txBody>
      </p:sp>
    </p:spTree>
    <p:extLst>
      <p:ext uri="{BB962C8B-B14F-4D97-AF65-F5344CB8AC3E}">
        <p14:creationId xmlns:p14="http://schemas.microsoft.com/office/powerpoint/2010/main" val="510255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45110"/>
          </a:xfrm>
        </p:spPr>
        <p:txBody>
          <a:bodyPr/>
          <a:lstStyle/>
          <a:p>
            <a:r>
              <a:rPr lang="en-US" dirty="0" err="1" smtClean="0"/>
              <a:t>Git</a:t>
            </a:r>
            <a:r>
              <a:rPr lang="en-US" dirty="0" smtClean="0"/>
              <a:t> Workflow: </a:t>
            </a:r>
            <a:r>
              <a:rPr lang="en-US" dirty="0" smtClean="0"/>
              <a:t>Branches</a:t>
            </a:r>
            <a:endParaRPr lang="en-US" dirty="0"/>
          </a:p>
        </p:txBody>
      </p:sp>
      <p:sp>
        <p:nvSpPr>
          <p:cNvPr id="3" name="Content Placeholder 2"/>
          <p:cNvSpPr>
            <a:spLocks noGrp="1"/>
          </p:cNvSpPr>
          <p:nvPr>
            <p:ph idx="1"/>
          </p:nvPr>
        </p:nvSpPr>
        <p:spPr>
          <a:xfrm>
            <a:off x="838200" y="2501153"/>
            <a:ext cx="10515600" cy="3832411"/>
          </a:xfrm>
        </p:spPr>
        <p:txBody>
          <a:bodyPr>
            <a:normAutofit/>
          </a:bodyPr>
          <a:lstStyle/>
          <a:p>
            <a:pPr marL="0" indent="0">
              <a:buNone/>
            </a:pPr>
            <a:r>
              <a:rPr lang="en-US" dirty="0" smtClean="0"/>
              <a:t>I </a:t>
            </a:r>
            <a:r>
              <a:rPr lang="en-US" dirty="0" smtClean="0"/>
              <a:t>personally find the </a:t>
            </a:r>
            <a:r>
              <a:rPr lang="en-US" dirty="0" err="1" smtClean="0"/>
              <a:t>git</a:t>
            </a:r>
            <a:r>
              <a:rPr lang="en-US" dirty="0" smtClean="0"/>
              <a:t> workflow easier to manage if I have a branch where I</a:t>
            </a:r>
            <a:r>
              <a:rPr lang="mr-IN" dirty="0" smtClean="0"/>
              <a:t>’</a:t>
            </a:r>
            <a:r>
              <a:rPr lang="en-US" dirty="0" smtClean="0"/>
              <a:t>m the only one mucking about.  I recommend, once your group has </a:t>
            </a:r>
            <a:r>
              <a:rPr lang="en-US" dirty="0" smtClean="0"/>
              <a:t>a bare minimum of a package in the Workshop Repo (e.g</a:t>
            </a:r>
            <a:r>
              <a:rPr lang="en-US" dirty="0" smtClean="0"/>
              <a:t>. </a:t>
            </a:r>
            <a:r>
              <a:rPr lang="en-US" dirty="0" err="1" smtClean="0"/>
              <a:t>rees</a:t>
            </a:r>
            <a:r>
              <a:rPr lang="en-US" dirty="0" smtClean="0"/>
              <a:t>-algebras) that you make your own feature branch (e.g. </a:t>
            </a:r>
            <a:r>
              <a:rPr lang="en-US" dirty="0" err="1" smtClean="0"/>
              <a:t>amelia</a:t>
            </a:r>
            <a:r>
              <a:rPr lang="en-US" dirty="0" smtClean="0"/>
              <a:t>-</a:t>
            </a:r>
            <a:r>
              <a:rPr lang="en-US" dirty="0" err="1" smtClean="0"/>
              <a:t>rees</a:t>
            </a:r>
            <a:r>
              <a:rPr lang="en-US" dirty="0" smtClean="0"/>
              <a:t>-algebras, or adding-new-types, or</a:t>
            </a:r>
            <a:r>
              <a:rPr lang="mr-IN" dirty="0" smtClean="0"/>
              <a:t>…</a:t>
            </a:r>
            <a:r>
              <a:rPr lang="en-US" dirty="0" smtClean="0"/>
              <a:t>) This is not required, just recommended and then you can do a PR with your team and merge to the group repo so others have easy access when you are ready.  This keeps the merging easier. </a:t>
            </a:r>
            <a:endParaRPr lang="en-US" dirty="0"/>
          </a:p>
        </p:txBody>
      </p:sp>
    </p:spTree>
    <p:extLst>
      <p:ext uri="{BB962C8B-B14F-4D97-AF65-F5344CB8AC3E}">
        <p14:creationId xmlns:p14="http://schemas.microsoft.com/office/powerpoint/2010/main" val="1803988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Git</a:t>
            </a:r>
            <a:r>
              <a:rPr lang="en-US" dirty="0" smtClean="0"/>
              <a:t> Workflow: Making </a:t>
            </a:r>
            <a:r>
              <a:rPr lang="en-US" dirty="0" smtClean="0"/>
              <a:t>Changes </a:t>
            </a:r>
            <a:r>
              <a:rPr lang="en-US" dirty="0" err="1" smtClean="0"/>
              <a:t>Redeux</a:t>
            </a:r>
            <a:endParaRPr lang="en-US" dirty="0"/>
          </a:p>
        </p:txBody>
      </p:sp>
      <p:sp>
        <p:nvSpPr>
          <p:cNvPr id="3" name="Content Placeholder 2"/>
          <p:cNvSpPr>
            <a:spLocks noGrp="1"/>
          </p:cNvSpPr>
          <p:nvPr>
            <p:ph idx="1"/>
          </p:nvPr>
        </p:nvSpPr>
        <p:spPr/>
        <p:txBody>
          <a:bodyPr/>
          <a:lstStyle/>
          <a:p>
            <a:r>
              <a:rPr lang="en-US" dirty="0" smtClean="0"/>
              <a:t>Make some changes in a file.</a:t>
            </a:r>
          </a:p>
          <a:p>
            <a:pPr marL="0" indent="0">
              <a:buNone/>
            </a:pPr>
            <a:r>
              <a:rPr lang="en-US" dirty="0" err="1"/>
              <a:t>g</a:t>
            </a:r>
            <a:r>
              <a:rPr lang="en-US" dirty="0" err="1" smtClean="0"/>
              <a:t>it</a:t>
            </a:r>
            <a:r>
              <a:rPr lang="en-US" dirty="0" smtClean="0"/>
              <a:t> add filename</a:t>
            </a:r>
          </a:p>
          <a:p>
            <a:pPr marL="0" indent="0">
              <a:buNone/>
            </a:pPr>
            <a:r>
              <a:rPr lang="en-US" dirty="0" err="1"/>
              <a:t>g</a:t>
            </a:r>
            <a:r>
              <a:rPr lang="en-US" dirty="0" err="1" smtClean="0"/>
              <a:t>it</a:t>
            </a:r>
            <a:r>
              <a:rPr lang="en-US" dirty="0" smtClean="0"/>
              <a:t> commit </a:t>
            </a:r>
            <a:r>
              <a:rPr lang="mr-IN" dirty="0" smtClean="0"/>
              <a:t>–</a:t>
            </a:r>
            <a:r>
              <a:rPr lang="en-US" dirty="0" smtClean="0"/>
              <a:t>m “useful message about changes.”</a:t>
            </a:r>
          </a:p>
          <a:p>
            <a:pPr marL="0" indent="0">
              <a:buNone/>
            </a:pPr>
            <a:r>
              <a:rPr lang="en-US" dirty="0" err="1"/>
              <a:t>g</a:t>
            </a:r>
            <a:r>
              <a:rPr lang="en-US" dirty="0" err="1" smtClean="0"/>
              <a:t>it</a:t>
            </a:r>
            <a:r>
              <a:rPr lang="en-US" dirty="0" smtClean="0"/>
              <a:t> push origin branch-name</a:t>
            </a:r>
          </a:p>
          <a:p>
            <a:pPr marL="0" indent="0">
              <a:buNone/>
            </a:pPr>
            <a:endParaRPr lang="en-US" dirty="0"/>
          </a:p>
          <a:p>
            <a:r>
              <a:rPr lang="en-US" dirty="0" smtClean="0"/>
              <a:t>This works well when you are the only person working on a branch, which is the recommend flow.  </a:t>
            </a:r>
            <a:endParaRPr lang="en-US" dirty="0"/>
          </a:p>
        </p:txBody>
      </p:sp>
    </p:spTree>
    <p:extLst>
      <p:ext uri="{BB962C8B-B14F-4D97-AF65-F5344CB8AC3E}">
        <p14:creationId xmlns:p14="http://schemas.microsoft.com/office/powerpoint/2010/main" val="93583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85451"/>
          </a:xfrm>
        </p:spPr>
        <p:txBody>
          <a:bodyPr/>
          <a:lstStyle/>
          <a:p>
            <a:r>
              <a:rPr lang="en-US" dirty="0" err="1" smtClean="0"/>
              <a:t>Git</a:t>
            </a:r>
            <a:r>
              <a:rPr lang="en-US" dirty="0" smtClean="0"/>
              <a:t> Workflow: Merging</a:t>
            </a:r>
            <a:endParaRPr lang="en-US" dirty="0"/>
          </a:p>
        </p:txBody>
      </p:sp>
      <p:sp>
        <p:nvSpPr>
          <p:cNvPr id="3" name="Content Placeholder 2"/>
          <p:cNvSpPr>
            <a:spLocks noGrp="1"/>
          </p:cNvSpPr>
          <p:nvPr>
            <p:ph idx="1"/>
          </p:nvPr>
        </p:nvSpPr>
        <p:spPr>
          <a:xfrm>
            <a:off x="838200" y="1250576"/>
            <a:ext cx="10515600" cy="5257800"/>
          </a:xfrm>
        </p:spPr>
        <p:txBody>
          <a:bodyPr>
            <a:normAutofit/>
          </a:bodyPr>
          <a:lstStyle/>
          <a:p>
            <a:r>
              <a:rPr lang="en-US" dirty="0" smtClean="0"/>
              <a:t>Suppose you do all that you needed to for your new feature.  Now you want to put that code in the group branch for everyone to use.  Please do a Pull-Request.  </a:t>
            </a:r>
          </a:p>
          <a:p>
            <a:r>
              <a:rPr lang="en-US" dirty="0" smtClean="0"/>
              <a:t>You can create a new PR online.  </a:t>
            </a:r>
          </a:p>
          <a:p>
            <a:r>
              <a:rPr lang="en-US" dirty="0" smtClean="0"/>
              <a:t>Give a message useful to your reviewers about what you changed and assign one or two folks from your group to review.  GitHub will tell you if you have conflicts.  If you do, try merging the branch above into your branch and resolve the conflicts.  More on this on the wiki and when it happens.  </a:t>
            </a:r>
          </a:p>
          <a:p>
            <a:r>
              <a:rPr lang="en-US" dirty="0" smtClean="0"/>
              <a:t>Any and all changes to Master </a:t>
            </a:r>
            <a:r>
              <a:rPr lang="en-US" dirty="0" smtClean="0"/>
              <a:t>should </a:t>
            </a:r>
            <a:r>
              <a:rPr lang="en-US" dirty="0" smtClean="0"/>
              <a:t>go </a:t>
            </a:r>
            <a:r>
              <a:rPr lang="en-US" dirty="0" smtClean="0"/>
              <a:t>through a Pull Request and be approved before merging!</a:t>
            </a:r>
            <a:endParaRPr lang="en-US" dirty="0"/>
          </a:p>
        </p:txBody>
      </p:sp>
    </p:spTree>
    <p:extLst>
      <p:ext uri="{BB962C8B-B14F-4D97-AF65-F5344CB8AC3E}">
        <p14:creationId xmlns:p14="http://schemas.microsoft.com/office/powerpoint/2010/main" val="2057908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97193"/>
          </a:xfrm>
        </p:spPr>
        <p:txBody>
          <a:bodyPr/>
          <a:lstStyle/>
          <a:p>
            <a:r>
              <a:rPr lang="en-US" dirty="0" err="1" smtClean="0"/>
              <a:t>Git</a:t>
            </a:r>
            <a:r>
              <a:rPr lang="en-US" dirty="0" smtClean="0"/>
              <a:t> Workflow: Merging</a:t>
            </a:r>
            <a:endParaRPr lang="en-US" dirty="0"/>
          </a:p>
        </p:txBody>
      </p:sp>
      <p:sp>
        <p:nvSpPr>
          <p:cNvPr id="3" name="Content Placeholder 2"/>
          <p:cNvSpPr>
            <a:spLocks noGrp="1"/>
          </p:cNvSpPr>
          <p:nvPr>
            <p:ph idx="1"/>
          </p:nvPr>
        </p:nvSpPr>
        <p:spPr>
          <a:xfrm>
            <a:off x="838200" y="1237129"/>
            <a:ext cx="10515600" cy="4939834"/>
          </a:xfrm>
        </p:spPr>
        <p:txBody>
          <a:bodyPr>
            <a:normAutofit fontScale="92500" lnSpcReduction="10000"/>
          </a:bodyPr>
          <a:lstStyle/>
          <a:p>
            <a:r>
              <a:rPr lang="en-US" dirty="0" smtClean="0"/>
              <a:t>Someone made changes in their branch, merged them into the group branch and you want them in your branch</a:t>
            </a:r>
          </a:p>
          <a:p>
            <a:pPr marL="0" indent="0">
              <a:buNone/>
            </a:pPr>
            <a:r>
              <a:rPr lang="en-US" dirty="0" err="1" smtClean="0"/>
              <a:t>git</a:t>
            </a:r>
            <a:r>
              <a:rPr lang="en-US" dirty="0" smtClean="0"/>
              <a:t> checkout your-branch</a:t>
            </a:r>
          </a:p>
          <a:p>
            <a:pPr marL="0" indent="0">
              <a:buNone/>
            </a:pPr>
            <a:r>
              <a:rPr lang="en-US" dirty="0" err="1"/>
              <a:t>g</a:t>
            </a:r>
            <a:r>
              <a:rPr lang="en-US" dirty="0" err="1" smtClean="0"/>
              <a:t>it</a:t>
            </a:r>
            <a:r>
              <a:rPr lang="en-US" dirty="0" smtClean="0"/>
              <a:t> merge group-branch</a:t>
            </a:r>
          </a:p>
          <a:p>
            <a:pPr marL="0" indent="0">
              <a:buNone/>
            </a:pPr>
            <a:endParaRPr lang="en-US" dirty="0"/>
          </a:p>
          <a:p>
            <a:r>
              <a:rPr lang="en-US" dirty="0" smtClean="0"/>
              <a:t>When ready to merge your branch into the group branch, you can use the online tools that are part of your PR or do</a:t>
            </a:r>
          </a:p>
          <a:p>
            <a:pPr marL="0" indent="0">
              <a:buNone/>
            </a:pPr>
            <a:r>
              <a:rPr lang="en-US" dirty="0" err="1"/>
              <a:t>git</a:t>
            </a:r>
            <a:r>
              <a:rPr lang="en-US" dirty="0"/>
              <a:t> checkout master</a:t>
            </a:r>
          </a:p>
          <a:p>
            <a:pPr marL="0" indent="0">
              <a:buNone/>
            </a:pPr>
            <a:r>
              <a:rPr lang="en-US" dirty="0" err="1"/>
              <a:t>git</a:t>
            </a:r>
            <a:r>
              <a:rPr lang="en-US" dirty="0"/>
              <a:t> </a:t>
            </a:r>
            <a:r>
              <a:rPr lang="en-US" dirty="0" smtClean="0"/>
              <a:t>merge </a:t>
            </a:r>
            <a:r>
              <a:rPr lang="en-US" dirty="0" err="1"/>
              <a:t>branch_name</a:t>
            </a:r>
            <a:endParaRPr lang="en-US" dirty="0"/>
          </a:p>
          <a:p>
            <a:pPr marL="0" indent="0">
              <a:buNone/>
            </a:pPr>
            <a:r>
              <a:rPr lang="en-US" dirty="0" err="1"/>
              <a:t>git</a:t>
            </a:r>
            <a:r>
              <a:rPr lang="en-US" dirty="0"/>
              <a:t> push origin master</a:t>
            </a:r>
          </a:p>
          <a:p>
            <a:pPr marL="0" indent="0">
              <a:buNone/>
            </a:pPr>
            <a:r>
              <a:rPr lang="en-US" dirty="0" smtClean="0"/>
              <a:t> </a:t>
            </a:r>
          </a:p>
        </p:txBody>
      </p:sp>
    </p:spTree>
    <p:extLst>
      <p:ext uri="{BB962C8B-B14F-4D97-AF65-F5344CB8AC3E}">
        <p14:creationId xmlns:p14="http://schemas.microsoft.com/office/powerpoint/2010/main" val="1367650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TotalTime>
  <Words>852</Words>
  <Application>Microsoft Macintosh PowerPoint</Application>
  <PresentationFormat>Widescreen</PresentationFormat>
  <Paragraphs>76</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Calibri</vt:lpstr>
      <vt:lpstr>Calibri Light</vt:lpstr>
      <vt:lpstr>Courier</vt:lpstr>
      <vt:lpstr>Mangal</vt:lpstr>
      <vt:lpstr>Arial</vt:lpstr>
      <vt:lpstr>Office Theme</vt:lpstr>
      <vt:lpstr>GitHub</vt:lpstr>
      <vt:lpstr>Got Git?</vt:lpstr>
      <vt:lpstr>Steps For Starting</vt:lpstr>
      <vt:lpstr>Clone our “Master” Repository</vt:lpstr>
      <vt:lpstr>What you have Now</vt:lpstr>
      <vt:lpstr>New Package</vt:lpstr>
      <vt:lpstr>Existing Package</vt:lpstr>
      <vt:lpstr>Git Workflow: New work in Workshop Repo</vt:lpstr>
      <vt:lpstr>Git Workflow: Branches</vt:lpstr>
      <vt:lpstr>Removing a Branch</vt:lpstr>
      <vt:lpstr>Git Workflow: Branches</vt:lpstr>
      <vt:lpstr>Git Workflow: Making Changes Redeux</vt:lpstr>
      <vt:lpstr>Git Workflow: Merging</vt:lpstr>
      <vt:lpstr>Git Workflow: Merging</vt:lpstr>
    </vt:vector>
  </TitlesOfParts>
  <Company/>
  <LinksUpToDate>false</LinksUpToDate>
  <SharedDoc>false</SharedDoc>
  <HyperlinksChanged>false</HyperlinksChanged>
  <AppVersion>15.0029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GitHub</dc:title>
  <dc:creator>Microsoft Office User</dc:creator>
  <cp:lastModifiedBy>Microsoft Office User</cp:lastModifiedBy>
  <cp:revision>10</cp:revision>
  <dcterms:created xsi:type="dcterms:W3CDTF">2017-07-16T16:24:10Z</dcterms:created>
  <dcterms:modified xsi:type="dcterms:W3CDTF">2017-07-19T06:05:01Z</dcterms:modified>
</cp:coreProperties>
</file>