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82"/>
    <p:restoredTop sz="96707"/>
  </p:normalViewPr>
  <p:slideViewPr>
    <p:cSldViewPr snapToGrid="0" snapToObjects="1">
      <p:cViewPr varScale="1">
        <p:scale>
          <a:sx n="215" d="100"/>
          <a:sy n="215" d="100"/>
        </p:scale>
        <p:origin x="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2F64-283F-E442-9713-9D80C1C59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52EC-937F-3542-9FD2-5B4E77E6A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71F8D-18E8-E74E-8908-CF9E5A8E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B915A-2465-884C-8BEE-9A7083DF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9BFB9-BB8C-834D-BA71-43D81732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D756-E173-8249-8589-E6E10AF6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D985F-726F-7C4C-B21B-5C26A3F6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5C4D3-58B1-9C43-8F58-E340EEE4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6138-2939-BF46-B112-CA69C2C5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164F-81AD-3548-A9F3-CB68E08B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4FEF5-A6B5-1E42-A9A9-6EA449B48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71E77-D28C-0C43-A2E6-7E7517EBE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0D250-5900-124F-9755-45DB75B2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F1EB-8039-4E46-B33F-7E4F580E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9AEB3-0246-9143-A2AA-A335ED87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1A51-B10F-D045-B9A2-7417DE9F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6AC6-929E-A44F-8DD3-69C4C9AED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A3F73-6861-F049-B913-366BE139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AA1A-1539-FF4B-8F6F-916EC4DE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5BDF6-0DE7-4242-8D5B-7BED22B2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1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718-F7DC-E447-8A8D-7662BA09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54D78-A1AC-6C4B-A505-2F37F5150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13DA-4D6B-D345-9056-0F5F4C90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3A25-6D53-3A44-A9BE-634B256E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C6CD-260D-E44B-9E78-4745F87C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5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BF22-E9D5-7E41-A965-2B274903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126C-B0BE-D749-8A3C-4906799F0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066CB-1829-5342-9F7F-F6A97879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23C04-3CC6-334A-A7FF-64FB8390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79529-B986-6F48-8CCF-7C7B06C6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A80BF-6141-AF44-8D25-B69F1352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3F28-DAA4-2246-A8AA-FDD1BEA3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5548-033C-9A45-B2DE-2827C06AE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FA694-7284-8D41-AD4E-B7D736CB4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F2869-999D-EA45-9E13-BDA2319DA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59180-3E56-1B4E-A3E9-0C6379E32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CB4D3-4C83-F942-A822-7F642CB8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617D2-D047-D04C-B756-D6AA26B3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47618-44AE-6149-88F0-FB7A1E9E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62A7-C1F2-EF46-85B9-0D21D5AD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EAD74-F063-8148-9115-A7B18445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C947A-63F2-9F42-BBC8-8CB87D5A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D568F-B652-BB4F-BD0F-2EA0DD0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2F7D2-022B-BF41-B15D-847EF903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4E1CF-40BC-A842-A384-685F2BCD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FB16D-D820-8248-9CE3-4645BA91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0F6B-5703-DF46-A484-8721E464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9A24-111B-FA4E-9442-D783E57C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A78F1-35B0-D841-96B7-84B6D198A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C678C-C0F0-C54F-B670-14CEA11E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02929-EDBA-5B4C-AF8A-DDBE16C6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CCB99-D2D4-DE47-B8B6-C4B39EFC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50E5-F79D-9E4E-830C-47E7644F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EBA2C-F436-324D-8C8D-49888452F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2D3CD-3257-A447-A198-8D9266C6B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8DBDD-FBD7-8D40-B2FD-693CDE0B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7C15A-23B1-974E-99A7-A9D1C660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9B2AD-4D54-0E45-8B7E-F65FCD6F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12929-2E36-7C40-95E2-C76881DB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7B7EA-34E1-134D-89C2-8B99E159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4E02-8305-9E43-87F4-FA2896F75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6934-3705-3149-ADE5-5FFCA4D855FF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CB82-92F1-BE40-9A53-5502D3B9A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95A8-DC8C-4640-B472-9021E9D4B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4A4E5-259E-EC43-B2DE-4E498C42B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85FDF1-ECA3-9C42-8D43-E50D4DDFA26B}"/>
              </a:ext>
            </a:extLst>
          </p:cNvPr>
          <p:cNvSpPr txBox="1"/>
          <p:nvPr/>
        </p:nvSpPr>
        <p:spPr>
          <a:xfrm>
            <a:off x="365274" y="44148"/>
            <a:ext cx="1123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UFS case study 20200105/00z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4463A-B16B-834D-B2EA-545317B15E20}"/>
              </a:ext>
            </a:extLst>
          </p:cNvPr>
          <p:cNvSpPr txBox="1"/>
          <p:nvPr/>
        </p:nvSpPr>
        <p:spPr>
          <a:xfrm>
            <a:off x="1825924" y="752034"/>
            <a:ext cx="85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Greg Thompson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1C9020-A606-B744-B961-4284D14C4422}"/>
              </a:ext>
            </a:extLst>
          </p:cNvPr>
          <p:cNvSpPr txBox="1"/>
          <p:nvPr/>
        </p:nvSpPr>
        <p:spPr>
          <a:xfrm>
            <a:off x="409488" y="1459921"/>
            <a:ext cx="1178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using existing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progcld6 –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Ruiyu’s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pull request parameter changes to Thompson-MP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F96B5-8B85-334D-B6FD-E33D6524BDFD}"/>
              </a:ext>
            </a:extLst>
          </p:cNvPr>
          <p:cNvSpPr txBox="1"/>
          <p:nvPr/>
        </p:nvSpPr>
        <p:spPr>
          <a:xfrm>
            <a:off x="832820" y="2106252"/>
            <a:ext cx="10930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Plots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albedo (</a:t>
            </a:r>
            <a:r>
              <a:rPr lang="en-US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swuptop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swdowntop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outgoing shortwave radiation (instantaneous) at top-of-</a:t>
            </a:r>
            <a:r>
              <a:rPr lang="en-US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atmos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outgoing longwave radiation (instantaneous) at top-of-</a:t>
            </a:r>
            <a:r>
              <a:rPr lang="en-US" sz="1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atmos</a:t>
            </a:r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max-in-column cloud fraction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cloud fraction at level ~175hPa (below tropopause in tropics – anvil ice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column liquid water path produced by explicit microphysics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column liquid water path produced by cloud fraction scheme (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N/A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column ice water path produced by explicit microphysics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total column ice water path produced by cloud fraction scheme (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N/A</a:t>
            </a: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1ACCB-0507-294C-B616-96B556E0F208}"/>
              </a:ext>
            </a:extLst>
          </p:cNvPr>
          <p:cNvSpPr txBox="1"/>
          <p:nvPr/>
        </p:nvSpPr>
        <p:spPr>
          <a:xfrm>
            <a:off x="832820" y="4907018"/>
            <a:ext cx="10930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Plot times: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12-hour forecast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24-hour forecast</a:t>
            </a:r>
          </a:p>
          <a:p>
            <a:endParaRPr lang="en-US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plots generated and available for 1, 2, 3, …, 12, 15, 18, 21, 24 hour forecasts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6D61A-A456-6546-B54D-01EC7C46C1F5}"/>
              </a:ext>
            </a:extLst>
          </p:cNvPr>
          <p:cNvSpPr txBox="1"/>
          <p:nvPr/>
        </p:nvSpPr>
        <p:spPr>
          <a:xfrm>
            <a:off x="9431866" y="2065867"/>
            <a:ext cx="2664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FV3 info…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C768 resolution with L127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Thompson microphysics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dt_atmos</a:t>
            </a:r>
            <a:r>
              <a:rPr lang="en-US" sz="1400" dirty="0"/>
              <a:t> = 120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dt_inner</a:t>
            </a:r>
            <a:r>
              <a:rPr lang="en-US" sz="1400" dirty="0"/>
              <a:t> = 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fhswr</a:t>
            </a:r>
            <a:r>
              <a:rPr lang="en-US" sz="1400" dirty="0"/>
              <a:t> = 1200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fhlwr</a:t>
            </a:r>
            <a:r>
              <a:rPr lang="en-US" sz="1400" dirty="0"/>
              <a:t> = 1200</a:t>
            </a:r>
          </a:p>
        </p:txBody>
      </p:sp>
    </p:spTree>
    <p:extLst>
      <p:ext uri="{BB962C8B-B14F-4D97-AF65-F5344CB8AC3E}">
        <p14:creationId xmlns:p14="http://schemas.microsoft.com/office/powerpoint/2010/main" val="154341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single-layer cloud fraction ~175hPa (~tropopause in tropics)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EB560-18F4-1B4E-9EF9-38CCA287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single-layer cloud fraction ~175hPa (~tropopause in tropics)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C2BDFC-F604-6844-84EE-C62833BB7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column-total liquid water path from explicit microphysics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3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8553D-3A2B-9E46-9D75-91F86282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column-total liquid water path from explicit microphysics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3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7A56D-5766-F94B-BC59-93E67ABE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8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column-total liquid water path from cloud fraction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1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53A72-D372-F345-9E2D-59757233957D}"/>
              </a:ext>
            </a:extLst>
          </p:cNvPr>
          <p:cNvSpPr txBox="1"/>
          <p:nvPr/>
        </p:nvSpPr>
        <p:spPr>
          <a:xfrm>
            <a:off x="3205264" y="3028890"/>
            <a:ext cx="578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intentionally left blank because progcld6 does not create any cloud water used for radiation in grid volumes with cloud fraction between zero and one (exclusive)</a:t>
            </a:r>
            <a:endParaRPr lang="en-US" sz="10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9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column-total liquid water path from cloud fraction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1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53A72-D372-F345-9E2D-59757233957D}"/>
              </a:ext>
            </a:extLst>
          </p:cNvPr>
          <p:cNvSpPr txBox="1"/>
          <p:nvPr/>
        </p:nvSpPr>
        <p:spPr>
          <a:xfrm>
            <a:off x="3205264" y="3028890"/>
            <a:ext cx="578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intentionally left blank because progcld6 does not create any cloud water used for radiation in grid volumes with cloud fraction between zero and one (exclusive)</a:t>
            </a:r>
            <a:endParaRPr lang="en-US" sz="10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8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column-total ice water path from explicit microphysics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5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604FB-D33D-FC43-B0CB-D19DCCA2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column-total ice water path from explicit microphysics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5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78B63-043F-8849-8D8B-4A604AE10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column-total ice water path from cloud fraction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1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E320A-3DE4-9D46-BE5C-4F46D2A08FBF}"/>
              </a:ext>
            </a:extLst>
          </p:cNvPr>
          <p:cNvSpPr txBox="1"/>
          <p:nvPr/>
        </p:nvSpPr>
        <p:spPr>
          <a:xfrm>
            <a:off x="3205264" y="3028890"/>
            <a:ext cx="578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intentionally left blank because progcld6 does not create any cloud ice used for radiation in grid volumes with cloud fraction between zero and one (exclusive)</a:t>
            </a:r>
            <a:endParaRPr lang="en-US" sz="10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5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column-total ice water path from cloud fraction scheme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ssec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(low) from 0 to 1 kg/m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17FFA-2FB0-5F48-AD7F-1CB7E852A69A}"/>
              </a:ext>
            </a:extLst>
          </p:cNvPr>
          <p:cNvSpPr txBox="1"/>
          <p:nvPr/>
        </p:nvSpPr>
        <p:spPr>
          <a:xfrm>
            <a:off x="3205264" y="3028890"/>
            <a:ext cx="578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intentionally left blank because progcld6 does not create any cloud ice used for radiation in grid volumes with cloud fraction between zero and one (exclusive)</a:t>
            </a:r>
            <a:endParaRPr lang="en-US" sz="10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8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albedo (total sky): outgoing/incoming shortwave radiation, top-of-</a:t>
            </a:r>
            <a:r>
              <a:rPr lang="en-US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atmos</a:t>
            </a: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0.85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CB8BF-356B-A74C-B88B-7717454A3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albedo (total sky): outgoing/incoming shortwave radiation, top-of-</a:t>
            </a:r>
            <a:r>
              <a:rPr lang="en-US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atmos</a:t>
            </a: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0.85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54021-3C2C-E042-AA18-F7ABE876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outgoing shortwave radiation, top-of-</a:t>
            </a:r>
            <a:r>
              <a:rPr lang="en-US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atmos</a:t>
            </a: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1050 W/m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6288B-1384-9B46-8784-05CBAE1D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outgoing shortwave radiation, top-of-</a:t>
            </a:r>
            <a:r>
              <a:rPr lang="en-US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atmos</a:t>
            </a: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1050 W/m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7954F-91F8-B045-B4FE-B865D1EC4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outgoing longwave radiation, top-of-</a:t>
            </a:r>
            <a:r>
              <a:rPr lang="en-US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atmos</a:t>
            </a: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“bright”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70 to 370 W/m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5226B-FF4C-0440-AA31-44AEC099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outgoing longwave radiation, top-of-</a:t>
            </a:r>
            <a:r>
              <a:rPr lang="en-US" sz="24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atmos</a:t>
            </a:r>
            <a:endParaRPr lang="en-US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“bright”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70 to 370 W/m</a:t>
            </a:r>
            <a:r>
              <a:rPr lang="en-US" sz="1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BA87-4323-BB4A-9B99-B3534EC8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12-h max-in-column cloud fraction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B7630-29BD-094C-A4C2-7B6E4FAFF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66A9669-AA93-C847-AE66-58084AEE2CD9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24-h max-in-column cloud fraction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6FF4-257A-C84A-AF60-C207B25C3B14}"/>
              </a:ext>
            </a:extLst>
          </p:cNvPr>
          <p:cNvSpPr txBox="1"/>
          <p:nvPr/>
        </p:nvSpPr>
        <p:spPr>
          <a:xfrm>
            <a:off x="6410529" y="488721"/>
            <a:ext cx="5781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ncview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“gauss”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colorscale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(linear) from 0 to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6D399-6F11-8149-8A7E-C5EAE587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8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679</Words>
  <Application>Microsoft Macintosh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Thompson</dc:creator>
  <cp:lastModifiedBy>Greg Thompson</cp:lastModifiedBy>
  <cp:revision>8</cp:revision>
  <dcterms:created xsi:type="dcterms:W3CDTF">2021-11-15T14:53:50Z</dcterms:created>
  <dcterms:modified xsi:type="dcterms:W3CDTF">2021-11-17T19:42:02Z</dcterms:modified>
</cp:coreProperties>
</file>