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25"/>
  </p:notesMasterIdLst>
  <p:sldIdLst>
    <p:sldId id="286" r:id="rId5"/>
    <p:sldId id="285" r:id="rId6"/>
    <p:sldId id="287" r:id="rId7"/>
    <p:sldId id="293" r:id="rId8"/>
    <p:sldId id="295" r:id="rId9"/>
    <p:sldId id="292" r:id="rId10"/>
    <p:sldId id="288" r:id="rId11"/>
    <p:sldId id="296" r:id="rId12"/>
    <p:sldId id="297" r:id="rId13"/>
    <p:sldId id="306" r:id="rId14"/>
    <p:sldId id="289" r:id="rId15"/>
    <p:sldId id="298" r:id="rId16"/>
    <p:sldId id="291" r:id="rId17"/>
    <p:sldId id="300" r:id="rId18"/>
    <p:sldId id="301" r:id="rId19"/>
    <p:sldId id="302" r:id="rId20"/>
    <p:sldId id="303" r:id="rId21"/>
    <p:sldId id="304" r:id="rId22"/>
    <p:sldId id="290" r:id="rId23"/>
    <p:sldId id="305"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F7BC71-22B7-4E83-ADA6-DC41E0CE4671}">
          <p14:sldIdLst>
            <p14:sldId id="286"/>
            <p14:sldId id="285"/>
            <p14:sldId id="287"/>
            <p14:sldId id="293"/>
            <p14:sldId id="295"/>
            <p14:sldId id="292"/>
            <p14:sldId id="288"/>
            <p14:sldId id="296"/>
            <p14:sldId id="297"/>
            <p14:sldId id="306"/>
            <p14:sldId id="289"/>
            <p14:sldId id="298"/>
            <p14:sldId id="291"/>
            <p14:sldId id="300"/>
            <p14:sldId id="301"/>
            <p14:sldId id="302"/>
            <p14:sldId id="303"/>
            <p14:sldId id="304"/>
            <p14:sldId id="290"/>
            <p14:sldId id="3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D66F02-B0B3-58C2-87E6-755C32FAB7E0}" name="Asif, Muhammad" initials="AM" userId="S::muhammad.asif@metoffice.gov.uk::2775a3fb-2a91-4a36-a82c-9b8fa9baf137" providerId="AD"/>
  <p188:author id="{70C60E76-ADA5-FE12-6A11-EAB90171B5A4}" name="Gomez, Breogan" initials="GB" userId="S::breogan.gomez@metoffice.gov.uk::a3bc7cf4-4a7d-4c99-baec-4f6e8ab188d0" providerId="AD"/>
  <p188:author id="{8AC6FAA2-5112-24D7-870A-AC7482A3EA40}" name="Sampson, Lewis" initials="SL" userId="S::lewis.sampson@metoffice.gov.uk::1b3bf6ec-e6b5-4dff-ac10-229ef18aabe6" providerId="AD"/>
  <p188:author id="{890CC1B0-EF8B-7506-D32B-17557807161D}" name="Chris Bunney (Ocean Forecasting R&amp;D)" initials="CB(FR" userId="S::christopher.bunney@metoffice.gov.uk::2639c20a-4c19-4bdf-a0db-a9bf0c705a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452"/>
    <a:srgbClr val="F3BFAF"/>
    <a:srgbClr val="D1D3D1"/>
    <a:srgbClr val="B1B5B7"/>
    <a:srgbClr val="C1C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EEECD-EDE1-4C2B-891D-499DA74A4F89}" v="12909" dt="2022-06-24T15:09:13.193"/>
    <p1510:client id="{86CAE991-C17B-59E9-AE29-D36708E7815F}" v="50" dt="2022-06-24T14:58:46.711"/>
    <p1510:client id="{C6D98545-992B-47FE-964A-0C21AF591B49}" v="4100" dt="2022-06-24T14:46:09.872"/>
    <p1510:client id="{D90F9D3D-952D-49A7-BB15-3F263DCE3A2A}" vWet="2" dt="2022-06-24T14:59:12.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07" autoAdjust="0"/>
  </p:normalViewPr>
  <p:slideViewPr>
    <p:cSldViewPr snapToGrid="0">
      <p:cViewPr varScale="1">
        <p:scale>
          <a:sx n="157" d="100"/>
          <a:sy n="157" d="100"/>
        </p:scale>
        <p:origin x="29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F93D2-C80E-4239-91E7-4E91B583A282}" type="doc">
      <dgm:prSet loTypeId="urn:microsoft.com/office/officeart/2005/8/layout/chevron1" loCatId="process" qsTypeId="urn:microsoft.com/office/officeart/2005/8/quickstyle/simple1" qsCatId="simple" csTypeId="urn:microsoft.com/office/officeart/2005/8/colors/colorful4" csCatId="colorful" phldr="1"/>
      <dgm:spPr/>
    </dgm:pt>
    <dgm:pt modelId="{8550AC78-5620-43C2-AFA9-A8BCA2C7F638}">
      <dgm:prSet phldrT="[Text]" custT="1"/>
      <dgm:spPr/>
      <dgm:t>
        <a:bodyPr/>
        <a:lstStyle/>
        <a:p>
          <a:r>
            <a:rPr lang="en-GB" sz="700">
              <a:solidFill>
                <a:schemeClr val="tx1"/>
              </a:solidFill>
            </a:rPr>
            <a:t>Researching OpenACC and GPU components</a:t>
          </a:r>
        </a:p>
      </dgm:t>
    </dgm:pt>
    <dgm:pt modelId="{8A1F0920-C544-4F70-A6BD-2D9D5B6DC4A6}" type="parTrans" cxnId="{AC93CA39-6C41-4080-AD8F-A5311212E00A}">
      <dgm:prSet/>
      <dgm:spPr/>
      <dgm:t>
        <a:bodyPr/>
        <a:lstStyle/>
        <a:p>
          <a:endParaRPr lang="en-GB">
            <a:solidFill>
              <a:schemeClr val="tx1"/>
            </a:solidFill>
          </a:endParaRPr>
        </a:p>
      </dgm:t>
    </dgm:pt>
    <dgm:pt modelId="{CC4F82C0-BBCE-4976-8DDC-103F29F652A8}" type="sibTrans" cxnId="{AC93CA39-6C41-4080-AD8F-A5311212E00A}">
      <dgm:prSet/>
      <dgm:spPr/>
      <dgm:t>
        <a:bodyPr/>
        <a:lstStyle/>
        <a:p>
          <a:endParaRPr lang="en-GB">
            <a:solidFill>
              <a:schemeClr val="tx1"/>
            </a:solidFill>
          </a:endParaRPr>
        </a:p>
      </dgm:t>
    </dgm:pt>
    <dgm:pt modelId="{A5B69DD5-5497-4670-B86A-59BFB623C47F}">
      <dgm:prSet phldrT="[Text]" custT="1"/>
      <dgm:spPr/>
      <dgm:t>
        <a:bodyPr/>
        <a:lstStyle/>
        <a:p>
          <a:r>
            <a:rPr lang="en-GB" sz="700">
              <a:solidFill>
                <a:schemeClr val="tx1"/>
              </a:solidFill>
            </a:rPr>
            <a:t>Creating test cases and porting to run on GPU</a:t>
          </a:r>
        </a:p>
      </dgm:t>
    </dgm:pt>
    <dgm:pt modelId="{3D009C67-6EA0-4D3A-851D-14D55E484608}" type="parTrans" cxnId="{0161CA11-F913-4F3A-B8C3-C760B23F59D7}">
      <dgm:prSet/>
      <dgm:spPr/>
      <dgm:t>
        <a:bodyPr/>
        <a:lstStyle/>
        <a:p>
          <a:endParaRPr lang="en-GB">
            <a:solidFill>
              <a:schemeClr val="tx1"/>
            </a:solidFill>
          </a:endParaRPr>
        </a:p>
      </dgm:t>
    </dgm:pt>
    <dgm:pt modelId="{18738DC4-143B-4E11-848F-9DC5D8C18119}" type="sibTrans" cxnId="{0161CA11-F913-4F3A-B8C3-C760B23F59D7}">
      <dgm:prSet/>
      <dgm:spPr/>
      <dgm:t>
        <a:bodyPr/>
        <a:lstStyle/>
        <a:p>
          <a:endParaRPr lang="en-GB">
            <a:solidFill>
              <a:schemeClr val="tx1"/>
            </a:solidFill>
          </a:endParaRPr>
        </a:p>
      </dgm:t>
    </dgm:pt>
    <dgm:pt modelId="{3F99BF52-546D-4642-929A-50631DEDB5B2}">
      <dgm:prSet phldrT="[Text]" custT="1"/>
      <dgm:spPr/>
      <dgm:t>
        <a:bodyPr/>
        <a:lstStyle/>
        <a:p>
          <a:r>
            <a:rPr lang="en-GB" sz="700">
              <a:solidFill>
                <a:schemeClr val="tx1"/>
              </a:solidFill>
            </a:rPr>
            <a:t>Identifying limitations of our initial GPU port, technical debt</a:t>
          </a:r>
        </a:p>
      </dgm:t>
    </dgm:pt>
    <dgm:pt modelId="{9F937FF5-4732-4ADD-998E-D9EEC9FB64F6}" type="parTrans" cxnId="{EE711909-A7F1-4D25-86BD-22870D63BEA3}">
      <dgm:prSet/>
      <dgm:spPr/>
      <dgm:t>
        <a:bodyPr/>
        <a:lstStyle/>
        <a:p>
          <a:endParaRPr lang="en-GB">
            <a:solidFill>
              <a:schemeClr val="tx1"/>
            </a:solidFill>
          </a:endParaRPr>
        </a:p>
      </dgm:t>
    </dgm:pt>
    <dgm:pt modelId="{19E88506-F7E4-4386-913B-D236C0634AA1}" type="sibTrans" cxnId="{EE711909-A7F1-4D25-86BD-22870D63BEA3}">
      <dgm:prSet/>
      <dgm:spPr/>
      <dgm:t>
        <a:bodyPr/>
        <a:lstStyle/>
        <a:p>
          <a:endParaRPr lang="en-GB">
            <a:solidFill>
              <a:schemeClr val="tx1"/>
            </a:solidFill>
          </a:endParaRPr>
        </a:p>
      </dgm:t>
    </dgm:pt>
    <dgm:pt modelId="{14650F7F-247C-4D12-8276-AC52B4260A73}">
      <dgm:prSet phldrT="[Text]" custT="1"/>
      <dgm:spPr>
        <a:solidFill>
          <a:srgbClr val="D1D3D1"/>
        </a:solidFill>
      </dgm:spPr>
      <dgm:t>
        <a:bodyPr/>
        <a:lstStyle/>
        <a:p>
          <a:r>
            <a:rPr lang="en-GB" sz="700">
              <a:solidFill>
                <a:schemeClr val="tx1"/>
              </a:solidFill>
            </a:rPr>
            <a:t>Optimisation of  data transfers and kernel operations</a:t>
          </a:r>
        </a:p>
      </dgm:t>
    </dgm:pt>
    <dgm:pt modelId="{8B1407C7-4FF1-4CA9-A30B-2769C69E0C1C}" type="parTrans" cxnId="{FB9C7301-43BA-4882-B050-8CA80411EFC7}">
      <dgm:prSet/>
      <dgm:spPr/>
      <dgm:t>
        <a:bodyPr/>
        <a:lstStyle/>
        <a:p>
          <a:endParaRPr lang="en-GB">
            <a:solidFill>
              <a:schemeClr val="tx1"/>
            </a:solidFill>
          </a:endParaRPr>
        </a:p>
      </dgm:t>
    </dgm:pt>
    <dgm:pt modelId="{72F70ED0-0785-4E11-AAA5-A9FAE978C44D}" type="sibTrans" cxnId="{FB9C7301-43BA-4882-B050-8CA80411EFC7}">
      <dgm:prSet/>
      <dgm:spPr/>
      <dgm:t>
        <a:bodyPr/>
        <a:lstStyle/>
        <a:p>
          <a:endParaRPr lang="en-GB">
            <a:solidFill>
              <a:schemeClr val="tx1"/>
            </a:solidFill>
          </a:endParaRPr>
        </a:p>
      </dgm:t>
    </dgm:pt>
    <dgm:pt modelId="{0D4201E2-EC9C-4E6B-B9F7-2FBA9A3B003C}">
      <dgm:prSet phldrT="[Text]" custT="1"/>
      <dgm:spPr>
        <a:solidFill>
          <a:schemeClr val="accent3">
            <a:lumMod val="20000"/>
            <a:lumOff val="80000"/>
          </a:schemeClr>
        </a:solidFill>
      </dgm:spPr>
      <dgm:t>
        <a:bodyPr/>
        <a:lstStyle/>
        <a:p>
          <a:r>
            <a:rPr lang="en-GB" sz="700">
              <a:solidFill>
                <a:schemeClr val="tx1"/>
              </a:solidFill>
            </a:rPr>
            <a:t>Integrating directives into WW3 using separation of concerns approach </a:t>
          </a:r>
        </a:p>
      </dgm:t>
    </dgm:pt>
    <dgm:pt modelId="{2D41B7BD-9C2C-44D6-862B-0D1055C73DD8}" type="parTrans" cxnId="{A0D1E445-E264-46D7-AA94-06D8C9BEF265}">
      <dgm:prSet/>
      <dgm:spPr/>
      <dgm:t>
        <a:bodyPr/>
        <a:lstStyle/>
        <a:p>
          <a:endParaRPr lang="en-GB">
            <a:solidFill>
              <a:schemeClr val="tx1"/>
            </a:solidFill>
          </a:endParaRPr>
        </a:p>
      </dgm:t>
    </dgm:pt>
    <dgm:pt modelId="{58FE5A58-1393-4CA7-86B9-672652CF14D4}" type="sibTrans" cxnId="{A0D1E445-E264-46D7-AA94-06D8C9BEF265}">
      <dgm:prSet/>
      <dgm:spPr/>
      <dgm:t>
        <a:bodyPr/>
        <a:lstStyle/>
        <a:p>
          <a:endParaRPr lang="en-GB">
            <a:solidFill>
              <a:schemeClr val="tx1"/>
            </a:solidFill>
          </a:endParaRPr>
        </a:p>
      </dgm:t>
    </dgm:pt>
    <dgm:pt modelId="{F3D59276-E4DE-4BBD-92E6-833FC9F21AFE}">
      <dgm:prSet phldrT="[Text]" custT="1"/>
      <dgm:spPr/>
      <dgm:t>
        <a:bodyPr/>
        <a:lstStyle/>
        <a:p>
          <a:r>
            <a:rPr lang="en-GB" sz="700">
              <a:solidFill>
                <a:schemeClr val="tx1"/>
              </a:solidFill>
            </a:rPr>
            <a:t>Expanding to multi-GPU architecture with large domains</a:t>
          </a:r>
        </a:p>
      </dgm:t>
    </dgm:pt>
    <dgm:pt modelId="{A1FE9F53-5ED4-4CB2-87CF-C25820316DFE}" type="parTrans" cxnId="{D6B9DA46-CC61-4479-8DB7-187D7D91B6F1}">
      <dgm:prSet/>
      <dgm:spPr/>
      <dgm:t>
        <a:bodyPr/>
        <a:lstStyle/>
        <a:p>
          <a:endParaRPr lang="en-GB">
            <a:solidFill>
              <a:schemeClr val="tx1"/>
            </a:solidFill>
          </a:endParaRPr>
        </a:p>
      </dgm:t>
    </dgm:pt>
    <dgm:pt modelId="{8E692AB6-51F0-4D11-A2FF-D3D0282837D5}" type="sibTrans" cxnId="{D6B9DA46-CC61-4479-8DB7-187D7D91B6F1}">
      <dgm:prSet/>
      <dgm:spPr/>
      <dgm:t>
        <a:bodyPr/>
        <a:lstStyle/>
        <a:p>
          <a:endParaRPr lang="en-GB">
            <a:solidFill>
              <a:schemeClr val="tx1"/>
            </a:solidFill>
          </a:endParaRPr>
        </a:p>
      </dgm:t>
    </dgm:pt>
    <dgm:pt modelId="{8B13D16A-4466-4C42-A1B7-59A8F892F26B}">
      <dgm:prSet phldrT="[Text]" custT="1"/>
      <dgm:spPr/>
      <dgm:t>
        <a:bodyPr/>
        <a:lstStyle/>
        <a:p>
          <a:r>
            <a:rPr lang="en-GB" sz="700">
              <a:solidFill>
                <a:schemeClr val="tx1"/>
              </a:solidFill>
            </a:rPr>
            <a:t>Model analysis and recursive testing of OpenACC usage</a:t>
          </a:r>
        </a:p>
      </dgm:t>
    </dgm:pt>
    <dgm:pt modelId="{77D0E853-7671-4976-B5B1-BCED2510AA06}" type="parTrans" cxnId="{396E878D-CF9E-48F6-9D6C-267402A84139}">
      <dgm:prSet/>
      <dgm:spPr/>
      <dgm:t>
        <a:bodyPr/>
        <a:lstStyle/>
        <a:p>
          <a:endParaRPr lang="en-GB">
            <a:solidFill>
              <a:schemeClr val="tx1"/>
            </a:solidFill>
          </a:endParaRPr>
        </a:p>
      </dgm:t>
    </dgm:pt>
    <dgm:pt modelId="{7BCBC9D2-961F-49B1-B0C4-78958D7DA4CA}" type="sibTrans" cxnId="{396E878D-CF9E-48F6-9D6C-267402A84139}">
      <dgm:prSet/>
      <dgm:spPr/>
      <dgm:t>
        <a:bodyPr/>
        <a:lstStyle/>
        <a:p>
          <a:endParaRPr lang="en-GB">
            <a:solidFill>
              <a:schemeClr val="tx1"/>
            </a:solidFill>
          </a:endParaRPr>
        </a:p>
      </dgm:t>
    </dgm:pt>
    <dgm:pt modelId="{F7A50827-3EB5-4307-9207-A9DC0FBE8AF2}" type="pres">
      <dgm:prSet presAssocID="{957F93D2-C80E-4239-91E7-4E91B583A282}" presName="Name0" presStyleCnt="0">
        <dgm:presLayoutVars>
          <dgm:dir/>
          <dgm:animLvl val="lvl"/>
          <dgm:resizeHandles val="exact"/>
        </dgm:presLayoutVars>
      </dgm:prSet>
      <dgm:spPr/>
    </dgm:pt>
    <dgm:pt modelId="{76751773-1123-49C8-890E-939F931AE701}" type="pres">
      <dgm:prSet presAssocID="{8550AC78-5620-43C2-AFA9-A8BCA2C7F638}" presName="parTxOnly" presStyleLbl="node1" presStyleIdx="0" presStyleCnt="7">
        <dgm:presLayoutVars>
          <dgm:chMax val="0"/>
          <dgm:chPref val="0"/>
          <dgm:bulletEnabled val="1"/>
        </dgm:presLayoutVars>
      </dgm:prSet>
      <dgm:spPr/>
    </dgm:pt>
    <dgm:pt modelId="{552E0FF2-2FF7-478E-8F5F-85C54C6EB6B2}" type="pres">
      <dgm:prSet presAssocID="{CC4F82C0-BBCE-4976-8DDC-103F29F652A8}" presName="parTxOnlySpace" presStyleCnt="0"/>
      <dgm:spPr/>
    </dgm:pt>
    <dgm:pt modelId="{F4323A17-77CC-4676-A4A8-62CA3220ACB3}" type="pres">
      <dgm:prSet presAssocID="{A5B69DD5-5497-4670-B86A-59BFB623C47F}" presName="parTxOnly" presStyleLbl="node1" presStyleIdx="1" presStyleCnt="7">
        <dgm:presLayoutVars>
          <dgm:chMax val="0"/>
          <dgm:chPref val="0"/>
          <dgm:bulletEnabled val="1"/>
        </dgm:presLayoutVars>
      </dgm:prSet>
      <dgm:spPr/>
    </dgm:pt>
    <dgm:pt modelId="{18F99B1E-1A40-4485-8356-6A0BC1BECD04}" type="pres">
      <dgm:prSet presAssocID="{18738DC4-143B-4E11-848F-9DC5D8C18119}" presName="parTxOnlySpace" presStyleCnt="0"/>
      <dgm:spPr/>
    </dgm:pt>
    <dgm:pt modelId="{0EDD7B26-500E-4D1D-8FA2-0F3F6E581E68}" type="pres">
      <dgm:prSet presAssocID="{3F99BF52-546D-4642-929A-50631DEDB5B2}" presName="parTxOnly" presStyleLbl="node1" presStyleIdx="2" presStyleCnt="7">
        <dgm:presLayoutVars>
          <dgm:chMax val="0"/>
          <dgm:chPref val="0"/>
          <dgm:bulletEnabled val="1"/>
        </dgm:presLayoutVars>
      </dgm:prSet>
      <dgm:spPr/>
    </dgm:pt>
    <dgm:pt modelId="{A4665B14-A7B4-45DF-A302-28CEA0F4408E}" type="pres">
      <dgm:prSet presAssocID="{19E88506-F7E4-4386-913B-D236C0634AA1}" presName="parTxOnlySpace" presStyleCnt="0"/>
      <dgm:spPr/>
    </dgm:pt>
    <dgm:pt modelId="{95E6B6BB-4C85-4B4E-95AA-4529E30E82B1}" type="pres">
      <dgm:prSet presAssocID="{14650F7F-247C-4D12-8276-AC52B4260A73}" presName="parTxOnly" presStyleLbl="node1" presStyleIdx="3" presStyleCnt="7">
        <dgm:presLayoutVars>
          <dgm:chMax val="0"/>
          <dgm:chPref val="0"/>
          <dgm:bulletEnabled val="1"/>
        </dgm:presLayoutVars>
      </dgm:prSet>
      <dgm:spPr/>
    </dgm:pt>
    <dgm:pt modelId="{7C64AD73-59F8-4893-8F73-A71B3B08BCBC}" type="pres">
      <dgm:prSet presAssocID="{72F70ED0-0785-4E11-AAA5-A9FAE978C44D}" presName="parTxOnlySpace" presStyleCnt="0"/>
      <dgm:spPr/>
    </dgm:pt>
    <dgm:pt modelId="{00B8EBF0-8CA6-4C5D-8CFF-6675102F893A}" type="pres">
      <dgm:prSet presAssocID="{0D4201E2-EC9C-4E6B-B9F7-2FBA9A3B003C}" presName="parTxOnly" presStyleLbl="node1" presStyleIdx="4" presStyleCnt="7">
        <dgm:presLayoutVars>
          <dgm:chMax val="0"/>
          <dgm:chPref val="0"/>
          <dgm:bulletEnabled val="1"/>
        </dgm:presLayoutVars>
      </dgm:prSet>
      <dgm:spPr/>
    </dgm:pt>
    <dgm:pt modelId="{FAD6355D-45AF-4B5B-8CDD-668006B6CEE2}" type="pres">
      <dgm:prSet presAssocID="{58FE5A58-1393-4CA7-86B9-672652CF14D4}" presName="parTxOnlySpace" presStyleCnt="0"/>
      <dgm:spPr/>
    </dgm:pt>
    <dgm:pt modelId="{5779C75A-133F-4C9C-AF74-2C4E38CDB207}" type="pres">
      <dgm:prSet presAssocID="{F3D59276-E4DE-4BBD-92E6-833FC9F21AFE}" presName="parTxOnly" presStyleLbl="node1" presStyleIdx="5" presStyleCnt="7">
        <dgm:presLayoutVars>
          <dgm:chMax val="0"/>
          <dgm:chPref val="0"/>
          <dgm:bulletEnabled val="1"/>
        </dgm:presLayoutVars>
      </dgm:prSet>
      <dgm:spPr/>
    </dgm:pt>
    <dgm:pt modelId="{BE4D8A6B-7A80-4245-9DCE-E6DBA10361FD}" type="pres">
      <dgm:prSet presAssocID="{8E692AB6-51F0-4D11-A2FF-D3D0282837D5}" presName="parTxOnlySpace" presStyleCnt="0"/>
      <dgm:spPr/>
    </dgm:pt>
    <dgm:pt modelId="{72147761-9445-415B-9D66-9CBF0F45A857}" type="pres">
      <dgm:prSet presAssocID="{8B13D16A-4466-4C42-A1B7-59A8F892F26B}" presName="parTxOnly" presStyleLbl="node1" presStyleIdx="6" presStyleCnt="7">
        <dgm:presLayoutVars>
          <dgm:chMax val="0"/>
          <dgm:chPref val="0"/>
          <dgm:bulletEnabled val="1"/>
        </dgm:presLayoutVars>
      </dgm:prSet>
      <dgm:spPr/>
    </dgm:pt>
  </dgm:ptLst>
  <dgm:cxnLst>
    <dgm:cxn modelId="{FB9C7301-43BA-4882-B050-8CA80411EFC7}" srcId="{957F93D2-C80E-4239-91E7-4E91B583A282}" destId="{14650F7F-247C-4D12-8276-AC52B4260A73}" srcOrd="3" destOrd="0" parTransId="{8B1407C7-4FF1-4CA9-A30B-2769C69E0C1C}" sibTransId="{72F70ED0-0785-4E11-AAA5-A9FAE978C44D}"/>
    <dgm:cxn modelId="{EE711909-A7F1-4D25-86BD-22870D63BEA3}" srcId="{957F93D2-C80E-4239-91E7-4E91B583A282}" destId="{3F99BF52-546D-4642-929A-50631DEDB5B2}" srcOrd="2" destOrd="0" parTransId="{9F937FF5-4732-4ADD-998E-D9EEC9FB64F6}" sibTransId="{19E88506-F7E4-4386-913B-D236C0634AA1}"/>
    <dgm:cxn modelId="{BDF2A80E-70D9-4F59-94F3-51FD55067A6A}" type="presOf" srcId="{3F99BF52-546D-4642-929A-50631DEDB5B2}" destId="{0EDD7B26-500E-4D1D-8FA2-0F3F6E581E68}" srcOrd="0" destOrd="0" presId="urn:microsoft.com/office/officeart/2005/8/layout/chevron1"/>
    <dgm:cxn modelId="{0161CA11-F913-4F3A-B8C3-C760B23F59D7}" srcId="{957F93D2-C80E-4239-91E7-4E91B583A282}" destId="{A5B69DD5-5497-4670-B86A-59BFB623C47F}" srcOrd="1" destOrd="0" parTransId="{3D009C67-6EA0-4D3A-851D-14D55E484608}" sibTransId="{18738DC4-143B-4E11-848F-9DC5D8C18119}"/>
    <dgm:cxn modelId="{F66CF427-A424-4C40-864B-64E60719B503}" type="presOf" srcId="{957F93D2-C80E-4239-91E7-4E91B583A282}" destId="{F7A50827-3EB5-4307-9207-A9DC0FBE8AF2}" srcOrd="0" destOrd="0" presId="urn:microsoft.com/office/officeart/2005/8/layout/chevron1"/>
    <dgm:cxn modelId="{AC93CA39-6C41-4080-AD8F-A5311212E00A}" srcId="{957F93D2-C80E-4239-91E7-4E91B583A282}" destId="{8550AC78-5620-43C2-AFA9-A8BCA2C7F638}" srcOrd="0" destOrd="0" parTransId="{8A1F0920-C544-4F70-A6BD-2D9D5B6DC4A6}" sibTransId="{CC4F82C0-BBCE-4976-8DDC-103F29F652A8}"/>
    <dgm:cxn modelId="{BB56965E-95D8-47A0-88FC-CD368182FFB0}" type="presOf" srcId="{A5B69DD5-5497-4670-B86A-59BFB623C47F}" destId="{F4323A17-77CC-4676-A4A8-62CA3220ACB3}" srcOrd="0" destOrd="0" presId="urn:microsoft.com/office/officeart/2005/8/layout/chevron1"/>
    <dgm:cxn modelId="{CBB5B142-EC3F-40CC-B44E-7969F547FD63}" type="presOf" srcId="{14650F7F-247C-4D12-8276-AC52B4260A73}" destId="{95E6B6BB-4C85-4B4E-95AA-4529E30E82B1}" srcOrd="0" destOrd="0" presId="urn:microsoft.com/office/officeart/2005/8/layout/chevron1"/>
    <dgm:cxn modelId="{A0D1E445-E264-46D7-AA94-06D8C9BEF265}" srcId="{957F93D2-C80E-4239-91E7-4E91B583A282}" destId="{0D4201E2-EC9C-4E6B-B9F7-2FBA9A3B003C}" srcOrd="4" destOrd="0" parTransId="{2D41B7BD-9C2C-44D6-862B-0D1055C73DD8}" sibTransId="{58FE5A58-1393-4CA7-86B9-672652CF14D4}"/>
    <dgm:cxn modelId="{D6B9DA46-CC61-4479-8DB7-187D7D91B6F1}" srcId="{957F93D2-C80E-4239-91E7-4E91B583A282}" destId="{F3D59276-E4DE-4BBD-92E6-833FC9F21AFE}" srcOrd="5" destOrd="0" parTransId="{A1FE9F53-5ED4-4CB2-87CF-C25820316DFE}" sibTransId="{8E692AB6-51F0-4D11-A2FF-D3D0282837D5}"/>
    <dgm:cxn modelId="{4D6D2C5A-C987-400D-864F-331D5A8A6764}" type="presOf" srcId="{F3D59276-E4DE-4BBD-92E6-833FC9F21AFE}" destId="{5779C75A-133F-4C9C-AF74-2C4E38CDB207}" srcOrd="0" destOrd="0" presId="urn:microsoft.com/office/officeart/2005/8/layout/chevron1"/>
    <dgm:cxn modelId="{868C768C-BC36-47D4-8128-07DEC8CB8728}" type="presOf" srcId="{8550AC78-5620-43C2-AFA9-A8BCA2C7F638}" destId="{76751773-1123-49C8-890E-939F931AE701}" srcOrd="0" destOrd="0" presId="urn:microsoft.com/office/officeart/2005/8/layout/chevron1"/>
    <dgm:cxn modelId="{396E878D-CF9E-48F6-9D6C-267402A84139}" srcId="{957F93D2-C80E-4239-91E7-4E91B583A282}" destId="{8B13D16A-4466-4C42-A1B7-59A8F892F26B}" srcOrd="6" destOrd="0" parTransId="{77D0E853-7671-4976-B5B1-BCED2510AA06}" sibTransId="{7BCBC9D2-961F-49B1-B0C4-78958D7DA4CA}"/>
    <dgm:cxn modelId="{A8668F90-3EE2-468D-9C5C-6C8A326840AE}" type="presOf" srcId="{8B13D16A-4466-4C42-A1B7-59A8F892F26B}" destId="{72147761-9445-415B-9D66-9CBF0F45A857}" srcOrd="0" destOrd="0" presId="urn:microsoft.com/office/officeart/2005/8/layout/chevron1"/>
    <dgm:cxn modelId="{881C6CBA-9788-48C5-BC51-FC3CE7A427CD}" type="presOf" srcId="{0D4201E2-EC9C-4E6B-B9F7-2FBA9A3B003C}" destId="{00B8EBF0-8CA6-4C5D-8CFF-6675102F893A}" srcOrd="0" destOrd="0" presId="urn:microsoft.com/office/officeart/2005/8/layout/chevron1"/>
    <dgm:cxn modelId="{4AE00E7F-F2E0-4B3F-8661-E97D20968815}" type="presParOf" srcId="{F7A50827-3EB5-4307-9207-A9DC0FBE8AF2}" destId="{76751773-1123-49C8-890E-939F931AE701}" srcOrd="0" destOrd="0" presId="urn:microsoft.com/office/officeart/2005/8/layout/chevron1"/>
    <dgm:cxn modelId="{9C4B7FDD-9D60-48C4-856D-1F1F6FA35ACC}" type="presParOf" srcId="{F7A50827-3EB5-4307-9207-A9DC0FBE8AF2}" destId="{552E0FF2-2FF7-478E-8F5F-85C54C6EB6B2}" srcOrd="1" destOrd="0" presId="urn:microsoft.com/office/officeart/2005/8/layout/chevron1"/>
    <dgm:cxn modelId="{AFC40576-28DF-4DF3-A499-C68E6F1AD07B}" type="presParOf" srcId="{F7A50827-3EB5-4307-9207-A9DC0FBE8AF2}" destId="{F4323A17-77CC-4676-A4A8-62CA3220ACB3}" srcOrd="2" destOrd="0" presId="urn:microsoft.com/office/officeart/2005/8/layout/chevron1"/>
    <dgm:cxn modelId="{F9972E82-21BE-49FB-BFFB-E37AAA1D8C34}" type="presParOf" srcId="{F7A50827-3EB5-4307-9207-A9DC0FBE8AF2}" destId="{18F99B1E-1A40-4485-8356-6A0BC1BECD04}" srcOrd="3" destOrd="0" presId="urn:microsoft.com/office/officeart/2005/8/layout/chevron1"/>
    <dgm:cxn modelId="{D92F1286-7360-4801-B691-C1BB2CD83AD6}" type="presParOf" srcId="{F7A50827-3EB5-4307-9207-A9DC0FBE8AF2}" destId="{0EDD7B26-500E-4D1D-8FA2-0F3F6E581E68}" srcOrd="4" destOrd="0" presId="urn:microsoft.com/office/officeart/2005/8/layout/chevron1"/>
    <dgm:cxn modelId="{FEA92FA6-2571-43A0-B6A1-0EEE2678EC91}" type="presParOf" srcId="{F7A50827-3EB5-4307-9207-A9DC0FBE8AF2}" destId="{A4665B14-A7B4-45DF-A302-28CEA0F4408E}" srcOrd="5" destOrd="0" presId="urn:microsoft.com/office/officeart/2005/8/layout/chevron1"/>
    <dgm:cxn modelId="{5A168C66-D5D3-40EB-82B4-46876452AC99}" type="presParOf" srcId="{F7A50827-3EB5-4307-9207-A9DC0FBE8AF2}" destId="{95E6B6BB-4C85-4B4E-95AA-4529E30E82B1}" srcOrd="6" destOrd="0" presId="urn:microsoft.com/office/officeart/2005/8/layout/chevron1"/>
    <dgm:cxn modelId="{29DFD00D-3C4B-4793-BE52-E066343B01A1}" type="presParOf" srcId="{F7A50827-3EB5-4307-9207-A9DC0FBE8AF2}" destId="{7C64AD73-59F8-4893-8F73-A71B3B08BCBC}" srcOrd="7" destOrd="0" presId="urn:microsoft.com/office/officeart/2005/8/layout/chevron1"/>
    <dgm:cxn modelId="{D5BACB58-CE7A-4447-B52A-80730FD3F11E}" type="presParOf" srcId="{F7A50827-3EB5-4307-9207-A9DC0FBE8AF2}" destId="{00B8EBF0-8CA6-4C5D-8CFF-6675102F893A}" srcOrd="8" destOrd="0" presId="urn:microsoft.com/office/officeart/2005/8/layout/chevron1"/>
    <dgm:cxn modelId="{04F442B7-1A1C-48B1-A4EA-487875BA1603}" type="presParOf" srcId="{F7A50827-3EB5-4307-9207-A9DC0FBE8AF2}" destId="{FAD6355D-45AF-4B5B-8CDD-668006B6CEE2}" srcOrd="9" destOrd="0" presId="urn:microsoft.com/office/officeart/2005/8/layout/chevron1"/>
    <dgm:cxn modelId="{4B1FF25B-0E97-44FC-ABAE-5486618D8526}" type="presParOf" srcId="{F7A50827-3EB5-4307-9207-A9DC0FBE8AF2}" destId="{5779C75A-133F-4C9C-AF74-2C4E38CDB207}" srcOrd="10" destOrd="0" presId="urn:microsoft.com/office/officeart/2005/8/layout/chevron1"/>
    <dgm:cxn modelId="{2147EA79-6EBD-4EE0-8A3C-D34311574784}" type="presParOf" srcId="{F7A50827-3EB5-4307-9207-A9DC0FBE8AF2}" destId="{BE4D8A6B-7A80-4245-9DCE-E6DBA10361FD}" srcOrd="11" destOrd="0" presId="urn:microsoft.com/office/officeart/2005/8/layout/chevron1"/>
    <dgm:cxn modelId="{BD237EDB-6E5D-4C2B-A322-56944288A785}" type="presParOf" srcId="{F7A50827-3EB5-4307-9207-A9DC0FBE8AF2}" destId="{72147761-9445-415B-9D66-9CBF0F45A857}"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51773-1123-49C8-890E-939F931AE701}">
      <dsp:nvSpPr>
        <dsp:cNvPr id="0" name=""/>
        <dsp:cNvSpPr/>
      </dsp:nvSpPr>
      <dsp:spPr>
        <a:xfrm>
          <a:off x="0" y="496165"/>
          <a:ext cx="1342482" cy="5369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Researching OpenACC and GPU components</a:t>
          </a:r>
        </a:p>
      </dsp:txBody>
      <dsp:txXfrm>
        <a:off x="268497" y="496165"/>
        <a:ext cx="805489" cy="536993"/>
      </dsp:txXfrm>
    </dsp:sp>
    <dsp:sp modelId="{F4323A17-77CC-4676-A4A8-62CA3220ACB3}">
      <dsp:nvSpPr>
        <dsp:cNvPr id="0" name=""/>
        <dsp:cNvSpPr/>
      </dsp:nvSpPr>
      <dsp:spPr>
        <a:xfrm>
          <a:off x="1208234" y="496165"/>
          <a:ext cx="1342482" cy="536993"/>
        </a:xfrm>
        <a:prstGeom prst="chevron">
          <a:avLst/>
        </a:prstGeom>
        <a:solidFill>
          <a:schemeClr val="accent4">
            <a:hueOff val="-2460024"/>
            <a:satOff val="-926"/>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Creating test cases and porting to run on GPU</a:t>
          </a:r>
        </a:p>
      </dsp:txBody>
      <dsp:txXfrm>
        <a:off x="1476731" y="496165"/>
        <a:ext cx="805489" cy="536993"/>
      </dsp:txXfrm>
    </dsp:sp>
    <dsp:sp modelId="{0EDD7B26-500E-4D1D-8FA2-0F3F6E581E68}">
      <dsp:nvSpPr>
        <dsp:cNvPr id="0" name=""/>
        <dsp:cNvSpPr/>
      </dsp:nvSpPr>
      <dsp:spPr>
        <a:xfrm>
          <a:off x="2416469" y="496165"/>
          <a:ext cx="1342482" cy="536993"/>
        </a:xfrm>
        <a:prstGeom prst="chevron">
          <a:avLst/>
        </a:prstGeom>
        <a:solidFill>
          <a:schemeClr val="accent4">
            <a:hueOff val="-4920049"/>
            <a:satOff val="-1852"/>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Identifying limitations of our initial GPU port, technical debt</a:t>
          </a:r>
        </a:p>
      </dsp:txBody>
      <dsp:txXfrm>
        <a:off x="2684966" y="496165"/>
        <a:ext cx="805489" cy="536993"/>
      </dsp:txXfrm>
    </dsp:sp>
    <dsp:sp modelId="{95E6B6BB-4C85-4B4E-95AA-4529E30E82B1}">
      <dsp:nvSpPr>
        <dsp:cNvPr id="0" name=""/>
        <dsp:cNvSpPr/>
      </dsp:nvSpPr>
      <dsp:spPr>
        <a:xfrm>
          <a:off x="3624703" y="496165"/>
          <a:ext cx="1342482" cy="536993"/>
        </a:xfrm>
        <a:prstGeom prst="chevron">
          <a:avLst/>
        </a:prstGeom>
        <a:solidFill>
          <a:srgbClr val="D1D3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Optimisation of  data transfers and kernel operations</a:t>
          </a:r>
        </a:p>
      </dsp:txBody>
      <dsp:txXfrm>
        <a:off x="3893200" y="496165"/>
        <a:ext cx="805489" cy="536993"/>
      </dsp:txXfrm>
    </dsp:sp>
    <dsp:sp modelId="{00B8EBF0-8CA6-4C5D-8CFF-6675102F893A}">
      <dsp:nvSpPr>
        <dsp:cNvPr id="0" name=""/>
        <dsp:cNvSpPr/>
      </dsp:nvSpPr>
      <dsp:spPr>
        <a:xfrm>
          <a:off x="4832938" y="496165"/>
          <a:ext cx="1342482" cy="536993"/>
        </a:xfrm>
        <a:prstGeom prst="chevron">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Integrating directives into WW3 using separation of concerns approach </a:t>
          </a:r>
        </a:p>
      </dsp:txBody>
      <dsp:txXfrm>
        <a:off x="5101435" y="496165"/>
        <a:ext cx="805489" cy="536993"/>
      </dsp:txXfrm>
    </dsp:sp>
    <dsp:sp modelId="{5779C75A-133F-4C9C-AF74-2C4E38CDB207}">
      <dsp:nvSpPr>
        <dsp:cNvPr id="0" name=""/>
        <dsp:cNvSpPr/>
      </dsp:nvSpPr>
      <dsp:spPr>
        <a:xfrm>
          <a:off x="6041172" y="496165"/>
          <a:ext cx="1342482" cy="536993"/>
        </a:xfrm>
        <a:prstGeom prst="chevron">
          <a:avLst/>
        </a:prstGeom>
        <a:solidFill>
          <a:schemeClr val="accent4">
            <a:hueOff val="-12300121"/>
            <a:satOff val="-4630"/>
            <a:lumOff val="2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Expanding to multi-GPU architecture with large domains</a:t>
          </a:r>
        </a:p>
      </dsp:txBody>
      <dsp:txXfrm>
        <a:off x="6309669" y="496165"/>
        <a:ext cx="805489" cy="536993"/>
      </dsp:txXfrm>
    </dsp:sp>
    <dsp:sp modelId="{72147761-9445-415B-9D66-9CBF0F45A857}">
      <dsp:nvSpPr>
        <dsp:cNvPr id="0" name=""/>
        <dsp:cNvSpPr/>
      </dsp:nvSpPr>
      <dsp:spPr>
        <a:xfrm>
          <a:off x="7249407" y="496165"/>
          <a:ext cx="1342482" cy="536993"/>
        </a:xfrm>
        <a:prstGeom prst="chevron">
          <a:avLst/>
        </a:prstGeom>
        <a:solidFill>
          <a:schemeClr val="accent4">
            <a:hueOff val="-14760146"/>
            <a:satOff val="-5556"/>
            <a:lumOff val="3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Model analysis and recursive testing of OpenACC usage</a:t>
          </a:r>
        </a:p>
      </dsp:txBody>
      <dsp:txXfrm>
        <a:off x="7517904" y="496165"/>
        <a:ext cx="805489" cy="5369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4C97-B0AB-415A-87C7-A72C5EB9248F}" type="datetimeFigureOut">
              <a:rPr lang="en-GB" smtClean="0"/>
              <a:t>24/06/2022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Next Generation-Marine Systems project to research the feasibility of porting the current WW3 modelling framework to run on GPU. Intending to identify the difficulties/limitations, potential speed-up to be expected, and scalability (for next generation HPC’s). Started in 2020 with a 1.0 FTE foundation scientific software engineer, and now includes several members working on the project, including external contractors and scientific managers. </a:t>
            </a:r>
          </a:p>
          <a:p>
            <a:endParaRPr lang="en-GB"/>
          </a:p>
          <a:p>
            <a:r>
              <a:rPr lang="en-GB"/>
              <a:t>Andy Saulter is the Project executive for the NG-Marine Systems and has overseen this branch of work for the first two years. From here on the deliverables of the project are monitored by Mike Bell and has joined up with other GPU porting activities, such as NEMOVAR and MEDUSA.</a:t>
            </a:r>
          </a:p>
        </p:txBody>
      </p:sp>
      <p:sp>
        <p:nvSpPr>
          <p:cNvPr id="4" name="Slide Number Placeholder 3"/>
          <p:cNvSpPr>
            <a:spLocks noGrp="1"/>
          </p:cNvSpPr>
          <p:nvPr>
            <p:ph type="sldNum" sz="quarter" idx="5"/>
          </p:nvPr>
        </p:nvSpPr>
        <p:spPr/>
        <p:txBody>
          <a:bodyPr/>
          <a:lstStyle/>
          <a:p>
            <a:fld id="{D262B7FA-AB46-4993-BA79-F306F77A2046}" type="slidenum">
              <a:rPr lang="en-GB" smtClean="0"/>
              <a:t>3</a:t>
            </a:fld>
            <a:endParaRPr lang="en-GB"/>
          </a:p>
        </p:txBody>
      </p:sp>
    </p:spTree>
    <p:extLst>
      <p:ext uri="{BB962C8B-B14F-4D97-AF65-F5344CB8AC3E}">
        <p14:creationId xmlns:p14="http://schemas.microsoft.com/office/powerpoint/2010/main" val="234318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15</a:t>
            </a:fld>
            <a:endParaRPr lang="en-GB"/>
          </a:p>
        </p:txBody>
      </p:sp>
    </p:spTree>
    <p:extLst>
      <p:ext uri="{BB962C8B-B14F-4D97-AF65-F5344CB8AC3E}">
        <p14:creationId xmlns:p14="http://schemas.microsoft.com/office/powerpoint/2010/main" val="2071818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62B7FA-AB46-4993-BA79-F306F77A2046}" type="slidenum">
              <a:rPr lang="en-GB" smtClean="0"/>
              <a:t>16</a:t>
            </a:fld>
            <a:endParaRPr lang="en-GB"/>
          </a:p>
        </p:txBody>
      </p:sp>
    </p:spTree>
    <p:extLst>
      <p:ext uri="{BB962C8B-B14F-4D97-AF65-F5344CB8AC3E}">
        <p14:creationId xmlns:p14="http://schemas.microsoft.com/office/powerpoint/2010/main" val="26481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62B7FA-AB46-4993-BA79-F306F77A2046}" type="slidenum">
              <a:rPr lang="en-GB" smtClean="0"/>
              <a:t>17</a:t>
            </a:fld>
            <a:endParaRPr lang="en-GB"/>
          </a:p>
        </p:txBody>
      </p:sp>
    </p:spTree>
    <p:extLst>
      <p:ext uri="{BB962C8B-B14F-4D97-AF65-F5344CB8AC3E}">
        <p14:creationId xmlns:p14="http://schemas.microsoft.com/office/powerpoint/2010/main" val="3673987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62B7FA-AB46-4993-BA79-F306F77A2046}" type="slidenum">
              <a:rPr lang="en-GB" smtClean="0"/>
              <a:t>18</a:t>
            </a:fld>
            <a:endParaRPr lang="en-GB"/>
          </a:p>
        </p:txBody>
      </p:sp>
    </p:spTree>
    <p:extLst>
      <p:ext uri="{BB962C8B-B14F-4D97-AF65-F5344CB8AC3E}">
        <p14:creationId xmlns:p14="http://schemas.microsoft.com/office/powerpoint/2010/main" val="2299842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62B7FA-AB46-4993-BA79-F306F77A2046}" type="slidenum">
              <a:rPr lang="en-GB" smtClean="0"/>
              <a:t>19</a:t>
            </a:fld>
            <a:endParaRPr lang="en-GB"/>
          </a:p>
        </p:txBody>
      </p:sp>
    </p:spTree>
    <p:extLst>
      <p:ext uri="{BB962C8B-B14F-4D97-AF65-F5344CB8AC3E}">
        <p14:creationId xmlns:p14="http://schemas.microsoft.com/office/powerpoint/2010/main" val="52161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tasks in grey are considered low risk or low uncertainty tasks, they are likely to be completed as expected, unless delayed or deterred by other tasks. The pink/red tasks highlight areas of possible risk which may not be possible depending on time limits or other difficulties. If these risks occur we expect that the timeline will change appearance but still be complete with other solutions in place of those, e.g. a manual implementation of OpenACC rather than automated via Separation of Concerns. </a:t>
            </a:r>
          </a:p>
        </p:txBody>
      </p:sp>
      <p:sp>
        <p:nvSpPr>
          <p:cNvPr id="4" name="Slide Number Placeholder 3"/>
          <p:cNvSpPr>
            <a:spLocks noGrp="1"/>
          </p:cNvSpPr>
          <p:nvPr>
            <p:ph type="sldNum" sz="quarter" idx="5"/>
          </p:nvPr>
        </p:nvSpPr>
        <p:spPr/>
        <p:txBody>
          <a:bodyPr/>
          <a:lstStyle/>
          <a:p>
            <a:fld id="{D262B7FA-AB46-4993-BA79-F306F77A2046}" type="slidenum">
              <a:rPr lang="en-GB" smtClean="0"/>
              <a:t>4</a:t>
            </a:fld>
            <a:endParaRPr lang="en-GB"/>
          </a:p>
        </p:txBody>
      </p:sp>
    </p:spTree>
    <p:extLst>
      <p:ext uri="{BB962C8B-B14F-4D97-AF65-F5344CB8AC3E}">
        <p14:creationId xmlns:p14="http://schemas.microsoft.com/office/powerpoint/2010/main" val="323717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Additional notes:</a:t>
            </a:r>
          </a:p>
          <a:p>
            <a:pPr marL="171450" indent="-171450">
              <a:buFont typeface="Arial" panose="020B0604020202020204" pitchFamily="34" charset="0"/>
              <a:buChar char="•"/>
            </a:pPr>
            <a:r>
              <a:rPr lang="en-GB"/>
              <a:t>OpenMP can be used to accelerate tasks on GPU’s instead of OpenACC however this has not be researched as of yet.</a:t>
            </a:r>
          </a:p>
          <a:p>
            <a:pPr marL="171450" indent="-171450">
              <a:buFont typeface="Arial" panose="020B0604020202020204" pitchFamily="34" charset="0"/>
              <a:buChar char="•"/>
            </a:pPr>
            <a:r>
              <a:rPr lang="en-GB"/>
              <a:t>The number of cores available on the GPU is unique for each card, for example the V100 used on Isambard has 5120 CUDA cores. More details available here https://images.nvidia.com/content/technologies/volta/pdf/volta-v100-datasheet-update-us-1165301-r5.pdf</a:t>
            </a:r>
          </a:p>
          <a:p>
            <a:pPr marL="171450" indent="-171450">
              <a:buFont typeface="Arial" panose="020B0604020202020204" pitchFamily="34" charset="0"/>
              <a:buChar char="•"/>
            </a:pPr>
            <a:r>
              <a:rPr lang="en-GB"/>
              <a:t>Despite the OpenACC and MPI paired parallelism being possible it is not yet enabled for our configurations, but is a work in progress.</a:t>
            </a:r>
          </a:p>
        </p:txBody>
      </p:sp>
      <p:sp>
        <p:nvSpPr>
          <p:cNvPr id="4" name="Slide Number Placeholder 3"/>
          <p:cNvSpPr>
            <a:spLocks noGrp="1"/>
          </p:cNvSpPr>
          <p:nvPr>
            <p:ph type="sldNum" sz="quarter" idx="5"/>
          </p:nvPr>
        </p:nvSpPr>
        <p:spPr/>
        <p:txBody>
          <a:bodyPr/>
          <a:lstStyle/>
          <a:p>
            <a:fld id="{D262B7FA-AB46-4993-BA79-F306F77A2046}" type="slidenum">
              <a:rPr lang="en-GB" smtClean="0"/>
              <a:t>5</a:t>
            </a:fld>
            <a:endParaRPr lang="en-GB"/>
          </a:p>
        </p:txBody>
      </p:sp>
    </p:spTree>
    <p:extLst>
      <p:ext uri="{BB962C8B-B14F-4D97-AF65-F5344CB8AC3E}">
        <p14:creationId xmlns:p14="http://schemas.microsoft.com/office/powerpoint/2010/main" val="285582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Often the best performance comes from multiple pass through of the OpenACC port.  For example a first pass would get the code running successfully on the GPU, the second can optimise the data transfers to limit overhead and the third would improve on more complex directives such as reductions, privatisations, updates etc.</a:t>
            </a:r>
          </a:p>
        </p:txBody>
      </p:sp>
      <p:sp>
        <p:nvSpPr>
          <p:cNvPr id="4" name="Slide Number Placeholder 3"/>
          <p:cNvSpPr>
            <a:spLocks noGrp="1"/>
          </p:cNvSpPr>
          <p:nvPr>
            <p:ph type="sldNum" sz="quarter" idx="5"/>
          </p:nvPr>
        </p:nvSpPr>
        <p:spPr/>
        <p:txBody>
          <a:bodyPr/>
          <a:lstStyle/>
          <a:p>
            <a:fld id="{D262B7FA-AB46-4993-BA79-F306F77A2046}" type="slidenum">
              <a:rPr lang="en-GB" smtClean="0"/>
              <a:t>6</a:t>
            </a:fld>
            <a:endParaRPr lang="en-GB"/>
          </a:p>
        </p:txBody>
      </p:sp>
    </p:spTree>
    <p:extLst>
      <p:ext uri="{BB962C8B-B14F-4D97-AF65-F5344CB8AC3E}">
        <p14:creationId xmlns:p14="http://schemas.microsoft.com/office/powerpoint/2010/main" val="341813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 important note is that all mentions of the GPU port are based on its current state and is subject to change following advancements in porting ability and the results of investigating technical debt. </a:t>
            </a:r>
          </a:p>
        </p:txBody>
      </p:sp>
      <p:sp>
        <p:nvSpPr>
          <p:cNvPr id="4" name="Slide Number Placeholder 3"/>
          <p:cNvSpPr>
            <a:spLocks noGrp="1"/>
          </p:cNvSpPr>
          <p:nvPr>
            <p:ph type="sldNum" sz="quarter" idx="5"/>
          </p:nvPr>
        </p:nvSpPr>
        <p:spPr/>
        <p:txBody>
          <a:bodyPr/>
          <a:lstStyle/>
          <a:p>
            <a:fld id="{D262B7FA-AB46-4993-BA79-F306F77A2046}" type="slidenum">
              <a:rPr lang="en-GB" smtClean="0"/>
              <a:t>7</a:t>
            </a:fld>
            <a:endParaRPr lang="en-GB"/>
          </a:p>
        </p:txBody>
      </p:sp>
    </p:spTree>
    <p:extLst>
      <p:ext uri="{BB962C8B-B14F-4D97-AF65-F5344CB8AC3E}">
        <p14:creationId xmlns:p14="http://schemas.microsoft.com/office/powerpoint/2010/main" val="18085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62B7FA-AB46-4993-BA79-F306F77A2046}" type="slidenum">
              <a:rPr lang="en-GB" smtClean="0"/>
              <a:t>8</a:t>
            </a:fld>
            <a:endParaRPr lang="en-GB"/>
          </a:p>
        </p:txBody>
      </p:sp>
    </p:spTree>
    <p:extLst>
      <p:ext uri="{BB962C8B-B14F-4D97-AF65-F5344CB8AC3E}">
        <p14:creationId xmlns:p14="http://schemas.microsoft.com/office/powerpoint/2010/main" val="2900130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62B7FA-AB46-4993-BA79-F306F77A2046}" type="slidenum">
              <a:rPr lang="en-GB" smtClean="0"/>
              <a:t>9</a:t>
            </a:fld>
            <a:endParaRPr lang="en-GB"/>
          </a:p>
        </p:txBody>
      </p:sp>
    </p:spTree>
    <p:extLst>
      <p:ext uri="{BB962C8B-B14F-4D97-AF65-F5344CB8AC3E}">
        <p14:creationId xmlns:p14="http://schemas.microsoft.com/office/powerpoint/2010/main" val="169495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11</a:t>
            </a:fld>
            <a:endParaRPr lang="en-GB"/>
          </a:p>
        </p:txBody>
      </p:sp>
    </p:spTree>
    <p:extLst>
      <p:ext uri="{BB962C8B-B14F-4D97-AF65-F5344CB8AC3E}">
        <p14:creationId xmlns:p14="http://schemas.microsoft.com/office/powerpoint/2010/main" val="133725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14</a:t>
            </a:fld>
            <a:endParaRPr lang="en-GB"/>
          </a:p>
        </p:txBody>
      </p:sp>
    </p:spTree>
    <p:extLst>
      <p:ext uri="{BB962C8B-B14F-4D97-AF65-F5344CB8AC3E}">
        <p14:creationId xmlns:p14="http://schemas.microsoft.com/office/powerpoint/2010/main" val="3516843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1294" cy="5153227"/>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2020,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363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21948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770483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055971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50434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53217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704017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403103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558874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461375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	</a:t>
            </a:r>
            <a:endParaRPr lang="en-GB" sz="80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5521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2020,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97281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10915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861333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	</a:t>
            </a:r>
            <a:endParaRPr lang="en-GB" sz="80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a:t>For more information </a:t>
            </a:r>
            <a:r>
              <a:rPr lang="fr-BE" sz="1600" err="1"/>
              <a:t>please</a:t>
            </a:r>
            <a:r>
              <a:rPr lang="fr-BE" sz="1600"/>
              <a:t> contact</a:t>
            </a:r>
            <a:endParaRPr lang="en-GB" sz="160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a:t>Insert phone number here</a:t>
            </a:r>
            <a:endParaRPr lang="en-GB"/>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a:t>Insert e-mail here</a:t>
            </a:r>
            <a:endParaRPr lang="en-GB"/>
          </a:p>
        </p:txBody>
      </p:sp>
      <p:pic>
        <p:nvPicPr>
          <p:cNvPr id="16" name="email-icon.png"/>
          <p:cNvPicPr>
            <a:picLocks noChangeAspect="1"/>
          </p:cNvPicPr>
          <p:nvPr userDrawn="1"/>
        </p:nvPicPr>
        <p:blipFill>
          <a:blip r:embed="rId2" cstate="print"/>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stretch>
            <a:fillRect/>
          </a:stretch>
        </p:blipFill>
        <p:spPr>
          <a:xfrm>
            <a:off x="324000" y="2617307"/>
            <a:ext cx="467999" cy="396000"/>
          </a:xfrm>
          <a:prstGeom prst="rect">
            <a:avLst/>
          </a:prstGeom>
          <a:ln w="12700">
            <a:miter lim="400000"/>
          </a:ln>
        </p:spPr>
      </p:pic>
      <p:sp>
        <p:nvSpPr>
          <p:cNvPr id="15" name="Text Placeholder 9">
            <a:extLst>
              <a:ext uri="{FF2B5EF4-FFF2-40B4-BE49-F238E27FC236}">
                <a16:creationId xmlns:a16="http://schemas.microsoft.com/office/drawing/2014/main" id="{DF812764-35C6-4759-8316-7323965CEE11}"/>
              </a:ext>
            </a:extLst>
          </p:cNvPr>
          <p:cNvSpPr>
            <a:spLocks noGrp="1"/>
          </p:cNvSpPr>
          <p:nvPr>
            <p:ph type="body" sz="quarter" idx="12" hasCustomPrompt="1"/>
          </p:nvPr>
        </p:nvSpPr>
        <p:spPr>
          <a:xfrm>
            <a:off x="786704" y="2627841"/>
            <a:ext cx="8100000" cy="360000"/>
          </a:xfrm>
        </p:spPr>
        <p:txBody>
          <a:bodyPr anchor="ctr">
            <a:normAutofit/>
          </a:bodyPr>
          <a:lstStyle>
            <a:lvl1pPr marL="0" indent="0">
              <a:buNone/>
              <a:defRPr sz="1600"/>
            </a:lvl1pPr>
          </a:lstStyle>
          <a:p>
            <a:pPr lvl="0"/>
            <a:r>
              <a:rPr lang="en-US"/>
              <a:t>www.metoffice.gov.uk</a:t>
            </a:r>
            <a:endParaRPr lang="en-GB"/>
          </a:p>
        </p:txBody>
      </p:sp>
    </p:spTree>
    <p:extLst>
      <p:ext uri="{BB962C8B-B14F-4D97-AF65-F5344CB8AC3E}">
        <p14:creationId xmlns:p14="http://schemas.microsoft.com/office/powerpoint/2010/main" val="72025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2020,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4508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Tree>
    <p:extLst>
      <p:ext uri="{BB962C8B-B14F-4D97-AF65-F5344CB8AC3E}">
        <p14:creationId xmlns:p14="http://schemas.microsoft.com/office/powerpoint/2010/main" val="360936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848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231997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chemeClr val="accent6"/>
                </a:solidFill>
                <a:effectLst/>
                <a:uLnTx/>
                <a:uFillTx/>
                <a:latin typeface="Arial"/>
                <a:cs typeface="Arial"/>
                <a:sym typeface="Arial"/>
              </a:rPr>
              <a:t>Working together </a:t>
            </a:r>
            <a:br>
              <a:rPr kumimoji="0" sz="800" b="0" i="0" u="none" strike="noStrike" kern="0" cap="none" spc="0" normalizeH="0" baseline="0" noProof="0">
                <a:ln>
                  <a:noFill/>
                </a:ln>
                <a:solidFill>
                  <a:schemeClr val="accent6"/>
                </a:solidFill>
                <a:effectLst/>
                <a:uLnTx/>
                <a:uFillTx/>
                <a:latin typeface="Arial"/>
                <a:cs typeface="Arial"/>
                <a:sym typeface="Arial"/>
              </a:rPr>
            </a:br>
            <a:r>
              <a:rPr kumimoji="0" sz="800" b="0" i="0" u="none" strike="noStrike" kern="0" cap="none" spc="0" normalizeH="0" baseline="0" noProof="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4720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01262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87159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MO_MASTER_black_mono_for_light_backg_RBG.png"/>
          <p:cNvPicPr>
            <a:picLocks noChangeAspect="1"/>
          </p:cNvPicPr>
          <p:nvPr userDrawn="1"/>
        </p:nvPicPr>
        <p:blipFill>
          <a:blip r:embed="rId24" cstate="print"/>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a:p>
        </p:txBody>
      </p:sp>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86" r:id="rId2"/>
    <p:sldLayoutId id="2147483659" r:id="rId3"/>
    <p:sldLayoutId id="2147483681" r:id="rId4"/>
    <p:sldLayoutId id="2147483684" r:id="rId5"/>
    <p:sldLayoutId id="2147483682" r:id="rId6"/>
    <p:sldLayoutId id="2147483685" r:id="rId7"/>
    <p:sldLayoutId id="2147483660" r:id="rId8"/>
    <p:sldLayoutId id="2147483662" r:id="rId9"/>
    <p:sldLayoutId id="2147483670" r:id="rId10"/>
    <p:sldLayoutId id="2147483669" r:id="rId11"/>
    <p:sldLayoutId id="2147483668" r:id="rId12"/>
    <p:sldLayoutId id="2147483664" r:id="rId13"/>
    <p:sldLayoutId id="2147483671" r:id="rId14"/>
    <p:sldLayoutId id="2147483665" r:id="rId15"/>
    <p:sldLayoutId id="2147483677" r:id="rId16"/>
    <p:sldLayoutId id="2147483672" r:id="rId17"/>
    <p:sldLayoutId id="2147483676" r:id="rId18"/>
    <p:sldLayoutId id="2147483674" r:id="rId19"/>
    <p:sldLayoutId id="2147483675" r:id="rId20"/>
    <p:sldLayoutId id="2147483673" r:id="rId21"/>
    <p:sldLayoutId id="2147483683" r:id="rId22"/>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psyclone.readthedocs.io/en/stabl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owardsdatascience.com/parallel-computing-upgrade-your-data-science-with-a-gpu-bba1cc007c24"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092847-F0D8-45DA-A595-969B2519B7E6}"/>
              </a:ext>
            </a:extLst>
          </p:cNvPr>
          <p:cNvSpPr>
            <a:spLocks noGrp="1"/>
          </p:cNvSpPr>
          <p:nvPr>
            <p:ph type="ctrTitle"/>
          </p:nvPr>
        </p:nvSpPr>
        <p:spPr/>
        <p:txBody>
          <a:bodyPr>
            <a:normAutofit/>
          </a:bodyPr>
          <a:lstStyle/>
          <a:p>
            <a:r>
              <a:rPr lang="en-GB" b="0" i="0" dirty="0">
                <a:solidFill>
                  <a:srgbClr val="FFFFFF"/>
                </a:solidFill>
                <a:effectLst/>
                <a:latin typeface="Segoe UI" panose="020B0502040204020203" pitchFamily="34" charset="0"/>
              </a:rPr>
              <a:t>First steps to porting WAVEWATCH III to GPU</a:t>
            </a:r>
            <a:endParaRPr lang="en-GB" dirty="0"/>
          </a:p>
        </p:txBody>
      </p:sp>
      <p:sp>
        <p:nvSpPr>
          <p:cNvPr id="5" name="Subtitle 4">
            <a:extLst>
              <a:ext uri="{FF2B5EF4-FFF2-40B4-BE49-F238E27FC236}">
                <a16:creationId xmlns:a16="http://schemas.microsoft.com/office/drawing/2014/main" id="{472CCBF6-4B25-4CAE-8E9B-F814A53383CF}"/>
              </a:ext>
            </a:extLst>
          </p:cNvPr>
          <p:cNvSpPr>
            <a:spLocks noGrp="1"/>
          </p:cNvSpPr>
          <p:nvPr>
            <p:ph type="subTitle" idx="1"/>
          </p:nvPr>
        </p:nvSpPr>
        <p:spPr>
          <a:xfrm>
            <a:off x="252000" y="2571750"/>
            <a:ext cx="4333648" cy="1814299"/>
          </a:xfrm>
        </p:spPr>
        <p:txBody>
          <a:bodyPr vert="horz" lIns="91440" tIns="45720" rIns="91440" bIns="45720" rtlCol="0" anchor="t">
            <a:normAutofit/>
          </a:bodyPr>
          <a:lstStyle/>
          <a:p>
            <a:r>
              <a:rPr lang="en-GB"/>
              <a:t>Lewis Sampson</a:t>
            </a:r>
          </a:p>
          <a:p>
            <a:r>
              <a:rPr lang="en-GB"/>
              <a:t>Muhammed Asif</a:t>
            </a:r>
            <a:endParaRPr lang="en-GB">
              <a:cs typeface="Arial"/>
            </a:endParaRPr>
          </a:p>
          <a:p>
            <a:r>
              <a:rPr lang="en-GB"/>
              <a:t>Chris Bunney</a:t>
            </a:r>
            <a:endParaRPr lang="en-GB">
              <a:cs typeface="Arial"/>
            </a:endParaRPr>
          </a:p>
          <a:p>
            <a:r>
              <a:rPr lang="en-GB"/>
              <a:t>Breogán Gómez</a:t>
            </a:r>
            <a:endParaRPr lang="en-GB">
              <a:cs typeface="Arial"/>
            </a:endParaRPr>
          </a:p>
        </p:txBody>
      </p:sp>
    </p:spTree>
    <p:extLst>
      <p:ext uri="{BB962C8B-B14F-4D97-AF65-F5344CB8AC3E}">
        <p14:creationId xmlns:p14="http://schemas.microsoft.com/office/powerpoint/2010/main" val="130994912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5D79D71D-C9F7-48E8-826F-1023892FBDE5}"/>
              </a:ext>
            </a:extLst>
          </p:cNvPr>
          <p:cNvSpPr>
            <a:spLocks noGrp="1"/>
          </p:cNvSpPr>
          <p:nvPr>
            <p:ph type="title"/>
          </p:nvPr>
        </p:nvSpPr>
        <p:spPr>
          <a:xfrm>
            <a:off x="2063222" y="120852"/>
            <a:ext cx="5017556" cy="576000"/>
          </a:xfrm>
        </p:spPr>
        <p:txBody>
          <a:bodyPr>
            <a:normAutofit fontScale="90000"/>
          </a:bodyPr>
          <a:lstStyle/>
          <a:p>
            <a:pPr algn="ctr"/>
            <a:r>
              <a:rPr lang="en-GB"/>
              <a:t>Our GPU Port Initialisations</a:t>
            </a:r>
          </a:p>
        </p:txBody>
      </p:sp>
      <p:grpSp>
        <p:nvGrpSpPr>
          <p:cNvPr id="31" name="Group 30">
            <a:extLst>
              <a:ext uri="{FF2B5EF4-FFF2-40B4-BE49-F238E27FC236}">
                <a16:creationId xmlns:a16="http://schemas.microsoft.com/office/drawing/2014/main" id="{FB459766-2B30-4708-A2EC-A81193C9AADE}"/>
              </a:ext>
            </a:extLst>
          </p:cNvPr>
          <p:cNvGrpSpPr/>
          <p:nvPr/>
        </p:nvGrpSpPr>
        <p:grpSpPr>
          <a:xfrm>
            <a:off x="438929" y="621032"/>
            <a:ext cx="8602562" cy="3714714"/>
            <a:chOff x="438929" y="621032"/>
            <a:chExt cx="8602562" cy="3714714"/>
          </a:xfrm>
        </p:grpSpPr>
        <p:pic>
          <p:nvPicPr>
            <p:cNvPr id="11" name="Picture 10" descr="Text&#10;&#10;Description automatically generated">
              <a:extLst>
                <a:ext uri="{FF2B5EF4-FFF2-40B4-BE49-F238E27FC236}">
                  <a16:creationId xmlns:a16="http://schemas.microsoft.com/office/drawing/2014/main" id="{392E895D-3F89-4679-A8E9-3F227DAB5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20" y="2786266"/>
              <a:ext cx="3803845" cy="1549480"/>
            </a:xfrm>
            <a:prstGeom prst="rect">
              <a:avLst/>
            </a:prstGeom>
          </p:spPr>
        </p:pic>
        <p:pic>
          <p:nvPicPr>
            <p:cNvPr id="30" name="Picture 29" descr="Graphical user interface, text, application, email&#10;&#10;Description automatically generated">
              <a:extLst>
                <a:ext uri="{FF2B5EF4-FFF2-40B4-BE49-F238E27FC236}">
                  <a16:creationId xmlns:a16="http://schemas.microsoft.com/office/drawing/2014/main" id="{4E7BBA2D-C21D-4D0B-8345-3C08837D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378" y="621032"/>
              <a:ext cx="3886400" cy="2559182"/>
            </a:xfrm>
            <a:prstGeom prst="rect">
              <a:avLst/>
            </a:prstGeom>
          </p:spPr>
        </p:pic>
        <p:sp>
          <p:nvSpPr>
            <p:cNvPr id="5" name="Rectangle: Diagonal Corners Rounded 4">
              <a:extLst>
                <a:ext uri="{FF2B5EF4-FFF2-40B4-BE49-F238E27FC236}">
                  <a16:creationId xmlns:a16="http://schemas.microsoft.com/office/drawing/2014/main" id="{7E66AAAB-A7A4-402A-B553-6D47E9F4C45E}"/>
                </a:ext>
              </a:extLst>
            </p:cNvPr>
            <p:cNvSpPr/>
            <p:nvPr/>
          </p:nvSpPr>
          <p:spPr>
            <a:xfrm>
              <a:off x="1509592" y="1090381"/>
              <a:ext cx="1641843" cy="25399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_INIT subroutines</a:t>
              </a:r>
            </a:p>
          </p:txBody>
        </p:sp>
        <p:cxnSp>
          <p:nvCxnSpPr>
            <p:cNvPr id="6" name="Connector: Curved 5">
              <a:extLst>
                <a:ext uri="{FF2B5EF4-FFF2-40B4-BE49-F238E27FC236}">
                  <a16:creationId xmlns:a16="http://schemas.microsoft.com/office/drawing/2014/main" id="{4036915F-8443-466E-AF8F-A93DA1262823}"/>
                </a:ext>
              </a:extLst>
            </p:cNvPr>
            <p:cNvCxnSpPr>
              <a:cxnSpLocks/>
              <a:stCxn id="5" idx="1"/>
            </p:cNvCxnSpPr>
            <p:nvPr/>
          </p:nvCxnSpPr>
          <p:spPr>
            <a:xfrm rot="16200000" flipH="1">
              <a:off x="2651486" y="1023408"/>
              <a:ext cx="238115" cy="880058"/>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 name="Rectangle: Diagonal Corners Rounded 6">
              <a:extLst>
                <a:ext uri="{FF2B5EF4-FFF2-40B4-BE49-F238E27FC236}">
                  <a16:creationId xmlns:a16="http://schemas.microsoft.com/office/drawing/2014/main" id="{9E8C5279-1EB7-4BE3-98E5-48925C87CDAB}"/>
                </a:ext>
              </a:extLst>
            </p:cNvPr>
            <p:cNvSpPr/>
            <p:nvPr/>
          </p:nvSpPr>
          <p:spPr>
            <a:xfrm>
              <a:off x="7123721" y="2970888"/>
              <a:ext cx="1917770" cy="25399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ACC ROUTINE SEQ</a:t>
              </a:r>
            </a:p>
          </p:txBody>
        </p:sp>
        <p:cxnSp>
          <p:nvCxnSpPr>
            <p:cNvPr id="8" name="Connector: Curved 7">
              <a:extLst>
                <a:ext uri="{FF2B5EF4-FFF2-40B4-BE49-F238E27FC236}">
                  <a16:creationId xmlns:a16="http://schemas.microsoft.com/office/drawing/2014/main" id="{84D60955-996B-464E-9C3A-9E7A7F993BB3}"/>
                </a:ext>
              </a:extLst>
            </p:cNvPr>
            <p:cNvCxnSpPr>
              <a:cxnSpLocks/>
            </p:cNvCxnSpPr>
            <p:nvPr/>
          </p:nvCxnSpPr>
          <p:spPr>
            <a:xfrm rot="16200000" flipV="1">
              <a:off x="6515298" y="1822091"/>
              <a:ext cx="602405" cy="1731538"/>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6880009-A46C-4376-9281-7C73B8DDC2EC}"/>
                </a:ext>
              </a:extLst>
            </p:cNvPr>
            <p:cNvSpPr/>
            <p:nvPr/>
          </p:nvSpPr>
          <p:spPr>
            <a:xfrm>
              <a:off x="5900133" y="2939464"/>
              <a:ext cx="1180645" cy="145174"/>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r>
                <a:rPr lang="en-GB" sz="900"/>
                <a:t>OpenACC Version</a:t>
              </a:r>
            </a:p>
          </p:txBody>
        </p:sp>
        <p:sp>
          <p:nvSpPr>
            <p:cNvPr id="13" name="Rectangle 12">
              <a:extLst>
                <a:ext uri="{FF2B5EF4-FFF2-40B4-BE49-F238E27FC236}">
                  <a16:creationId xmlns:a16="http://schemas.microsoft.com/office/drawing/2014/main" id="{FB79B6A0-5543-459F-9839-ACE73A1D1313}"/>
                </a:ext>
              </a:extLst>
            </p:cNvPr>
            <p:cNvSpPr/>
            <p:nvPr/>
          </p:nvSpPr>
          <p:spPr>
            <a:xfrm>
              <a:off x="3414792" y="4069273"/>
              <a:ext cx="1180645" cy="145174"/>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r>
                <a:rPr lang="en-GB" sz="900"/>
                <a:t>Original Version</a:t>
              </a:r>
            </a:p>
          </p:txBody>
        </p:sp>
        <p:sp>
          <p:nvSpPr>
            <p:cNvPr id="27" name="Freeform: Shape 26">
              <a:extLst>
                <a:ext uri="{FF2B5EF4-FFF2-40B4-BE49-F238E27FC236}">
                  <a16:creationId xmlns:a16="http://schemas.microsoft.com/office/drawing/2014/main" id="{A46A902A-4552-41FE-A58C-1A3A7887C7E6}"/>
                </a:ext>
              </a:extLst>
            </p:cNvPr>
            <p:cNvSpPr/>
            <p:nvPr/>
          </p:nvSpPr>
          <p:spPr>
            <a:xfrm>
              <a:off x="455641" y="971538"/>
              <a:ext cx="2756353" cy="2901443"/>
            </a:xfrm>
            <a:custGeom>
              <a:avLst/>
              <a:gdLst>
                <a:gd name="connsiteX0" fmla="*/ 615328 w 3135892"/>
                <a:gd name="connsiteY0" fmla="*/ 2039870 h 2069068"/>
                <a:gd name="connsiteX1" fmla="*/ 122347 w 3135892"/>
                <a:gd name="connsiteY1" fmla="*/ 1809282 h 2069068"/>
                <a:gd name="connsiteX2" fmla="*/ 297276 w 3135892"/>
                <a:gd name="connsiteY2" fmla="*/ 147459 h 2069068"/>
                <a:gd name="connsiteX3" fmla="*/ 3135892 w 3135892"/>
                <a:gd name="connsiteY3" fmla="*/ 187216 h 2069068"/>
                <a:gd name="connsiteX0" fmla="*/ 600836 w 3121400"/>
                <a:gd name="connsiteY0" fmla="*/ 1926076 h 1946664"/>
                <a:gd name="connsiteX1" fmla="*/ 107855 w 3121400"/>
                <a:gd name="connsiteY1" fmla="*/ 1695488 h 1946664"/>
                <a:gd name="connsiteX2" fmla="*/ 306638 w 3121400"/>
                <a:gd name="connsiteY2" fmla="*/ 288107 h 1946664"/>
                <a:gd name="connsiteX3" fmla="*/ 3121400 w 3121400"/>
                <a:gd name="connsiteY3" fmla="*/ 73422 h 1946664"/>
                <a:gd name="connsiteX0" fmla="*/ 600836 w 3121400"/>
                <a:gd name="connsiteY0" fmla="*/ 1912819 h 1933407"/>
                <a:gd name="connsiteX1" fmla="*/ 107855 w 3121400"/>
                <a:gd name="connsiteY1" fmla="*/ 1682231 h 1933407"/>
                <a:gd name="connsiteX2" fmla="*/ 306638 w 3121400"/>
                <a:gd name="connsiteY2" fmla="*/ 274850 h 1933407"/>
                <a:gd name="connsiteX3" fmla="*/ 3121400 w 3121400"/>
                <a:gd name="connsiteY3" fmla="*/ 60165 h 1933407"/>
                <a:gd name="connsiteX0" fmla="*/ 573666 w 3094230"/>
                <a:gd name="connsiteY0" fmla="*/ 1969543 h 1996058"/>
                <a:gd name="connsiteX1" fmla="*/ 80685 w 3094230"/>
                <a:gd name="connsiteY1" fmla="*/ 1738955 h 1996058"/>
                <a:gd name="connsiteX2" fmla="*/ 327176 w 3094230"/>
                <a:gd name="connsiteY2" fmla="*/ 148694 h 1996058"/>
                <a:gd name="connsiteX3" fmla="*/ 3094230 w 3094230"/>
                <a:gd name="connsiteY3" fmla="*/ 116889 h 1996058"/>
                <a:gd name="connsiteX0" fmla="*/ 510002 w 3030566"/>
                <a:gd name="connsiteY0" fmla="*/ 1969543 h 1996058"/>
                <a:gd name="connsiteX1" fmla="*/ 17021 w 3030566"/>
                <a:gd name="connsiteY1" fmla="*/ 1738955 h 1996058"/>
                <a:gd name="connsiteX2" fmla="*/ 263512 w 3030566"/>
                <a:gd name="connsiteY2" fmla="*/ 148694 h 1996058"/>
                <a:gd name="connsiteX3" fmla="*/ 3030566 w 3030566"/>
                <a:gd name="connsiteY3" fmla="*/ 116889 h 1996058"/>
                <a:gd name="connsiteX0" fmla="*/ 510002 w 3030566"/>
                <a:gd name="connsiteY0" fmla="*/ 1922159 h 1948674"/>
                <a:gd name="connsiteX1" fmla="*/ 17021 w 3030566"/>
                <a:gd name="connsiteY1" fmla="*/ 1691571 h 1948674"/>
                <a:gd name="connsiteX2" fmla="*/ 263512 w 3030566"/>
                <a:gd name="connsiteY2" fmla="*/ 101310 h 1948674"/>
                <a:gd name="connsiteX3" fmla="*/ 3030566 w 3030566"/>
                <a:gd name="connsiteY3" fmla="*/ 69505 h 1948674"/>
                <a:gd name="connsiteX0" fmla="*/ 510002 w 3030566"/>
                <a:gd name="connsiteY0" fmla="*/ 1906405 h 1932920"/>
                <a:gd name="connsiteX1" fmla="*/ 17021 w 3030566"/>
                <a:gd name="connsiteY1" fmla="*/ 1675817 h 1932920"/>
                <a:gd name="connsiteX2" fmla="*/ 263512 w 3030566"/>
                <a:gd name="connsiteY2" fmla="*/ 85556 h 1932920"/>
                <a:gd name="connsiteX3" fmla="*/ 3030566 w 3030566"/>
                <a:gd name="connsiteY3" fmla="*/ 53751 h 1932920"/>
                <a:gd name="connsiteX0" fmla="*/ 510002 w 3030566"/>
                <a:gd name="connsiteY0" fmla="*/ 1918790 h 1945305"/>
                <a:gd name="connsiteX1" fmla="*/ 17021 w 3030566"/>
                <a:gd name="connsiteY1" fmla="*/ 1688202 h 1945305"/>
                <a:gd name="connsiteX2" fmla="*/ 263512 w 3030566"/>
                <a:gd name="connsiteY2" fmla="*/ 97941 h 1945305"/>
                <a:gd name="connsiteX3" fmla="*/ 3030566 w 3030566"/>
                <a:gd name="connsiteY3" fmla="*/ 66136 h 1945305"/>
                <a:gd name="connsiteX0" fmla="*/ 529462 w 3050026"/>
                <a:gd name="connsiteY0" fmla="*/ 1924898 h 1952285"/>
                <a:gd name="connsiteX1" fmla="*/ 36481 w 3050026"/>
                <a:gd name="connsiteY1" fmla="*/ 1694310 h 1952285"/>
                <a:gd name="connsiteX2" fmla="*/ 219362 w 3050026"/>
                <a:gd name="connsiteY2" fmla="*/ 80195 h 1952285"/>
                <a:gd name="connsiteX3" fmla="*/ 3050026 w 3050026"/>
                <a:gd name="connsiteY3" fmla="*/ 72244 h 1952285"/>
                <a:gd name="connsiteX0" fmla="*/ 529462 w 3050026"/>
                <a:gd name="connsiteY0" fmla="*/ 1879141 h 1906528"/>
                <a:gd name="connsiteX1" fmla="*/ 36481 w 3050026"/>
                <a:gd name="connsiteY1" fmla="*/ 1648553 h 1906528"/>
                <a:gd name="connsiteX2" fmla="*/ 219362 w 3050026"/>
                <a:gd name="connsiteY2" fmla="*/ 34438 h 1906528"/>
                <a:gd name="connsiteX3" fmla="*/ 3050026 w 3050026"/>
                <a:gd name="connsiteY3" fmla="*/ 26487 h 1906528"/>
                <a:gd name="connsiteX0" fmla="*/ 494890 w 3015454"/>
                <a:gd name="connsiteY0" fmla="*/ 1879141 h 1898838"/>
                <a:gd name="connsiteX1" fmla="*/ 1909 w 3015454"/>
                <a:gd name="connsiteY1" fmla="*/ 1648553 h 1898838"/>
                <a:gd name="connsiteX2" fmla="*/ 184790 w 3015454"/>
                <a:gd name="connsiteY2" fmla="*/ 34438 h 1898838"/>
                <a:gd name="connsiteX3" fmla="*/ 3015454 w 3015454"/>
                <a:gd name="connsiteY3" fmla="*/ 26487 h 1898838"/>
                <a:gd name="connsiteX0" fmla="*/ 504069 w 3024633"/>
                <a:gd name="connsiteY0" fmla="*/ 1879141 h 1881956"/>
                <a:gd name="connsiteX1" fmla="*/ 11088 w 3024633"/>
                <a:gd name="connsiteY1" fmla="*/ 1648553 h 1881956"/>
                <a:gd name="connsiteX2" fmla="*/ 193969 w 3024633"/>
                <a:gd name="connsiteY2" fmla="*/ 34438 h 1881956"/>
                <a:gd name="connsiteX3" fmla="*/ 3024633 w 3024633"/>
                <a:gd name="connsiteY3" fmla="*/ 26487 h 1881956"/>
                <a:gd name="connsiteX0" fmla="*/ 501699 w 3022263"/>
                <a:gd name="connsiteY0" fmla="*/ 1879141 h 1881956"/>
                <a:gd name="connsiteX1" fmla="*/ 8718 w 3022263"/>
                <a:gd name="connsiteY1" fmla="*/ 1648553 h 1881956"/>
                <a:gd name="connsiteX2" fmla="*/ 191599 w 3022263"/>
                <a:gd name="connsiteY2" fmla="*/ 34438 h 1881956"/>
                <a:gd name="connsiteX3" fmla="*/ 3022263 w 3022263"/>
                <a:gd name="connsiteY3" fmla="*/ 26487 h 1881956"/>
                <a:gd name="connsiteX0" fmla="*/ 498029 w 3018593"/>
                <a:gd name="connsiteY0" fmla="*/ 1879141 h 1881956"/>
                <a:gd name="connsiteX1" fmla="*/ 5048 w 3018593"/>
                <a:gd name="connsiteY1" fmla="*/ 1648553 h 1881956"/>
                <a:gd name="connsiteX2" fmla="*/ 187929 w 3018593"/>
                <a:gd name="connsiteY2" fmla="*/ 34438 h 1881956"/>
                <a:gd name="connsiteX3" fmla="*/ 3018593 w 3018593"/>
                <a:gd name="connsiteY3" fmla="*/ 26487 h 1881956"/>
                <a:gd name="connsiteX0" fmla="*/ 512458 w 3033022"/>
                <a:gd name="connsiteY0" fmla="*/ 1879141 h 1888859"/>
                <a:gd name="connsiteX1" fmla="*/ 19477 w 3033022"/>
                <a:gd name="connsiteY1" fmla="*/ 1648553 h 1888859"/>
                <a:gd name="connsiteX2" fmla="*/ 83088 w 3033022"/>
                <a:gd name="connsiteY2" fmla="*/ 34438 h 1888859"/>
                <a:gd name="connsiteX3" fmla="*/ 3033022 w 3033022"/>
                <a:gd name="connsiteY3" fmla="*/ 26487 h 1888859"/>
                <a:gd name="connsiteX0" fmla="*/ 493908 w 3014472"/>
                <a:gd name="connsiteY0" fmla="*/ 1879141 h 1887160"/>
                <a:gd name="connsiteX1" fmla="*/ 927 w 3014472"/>
                <a:gd name="connsiteY1" fmla="*/ 1648553 h 1887160"/>
                <a:gd name="connsiteX2" fmla="*/ 64538 w 3014472"/>
                <a:gd name="connsiteY2" fmla="*/ 34438 h 1887160"/>
                <a:gd name="connsiteX3" fmla="*/ 3014472 w 3014472"/>
                <a:gd name="connsiteY3" fmla="*/ 26487 h 1887160"/>
                <a:gd name="connsiteX0" fmla="*/ 493908 w 3014472"/>
                <a:gd name="connsiteY0" fmla="*/ 2014697 h 2022716"/>
                <a:gd name="connsiteX1" fmla="*/ 927 w 3014472"/>
                <a:gd name="connsiteY1" fmla="*/ 1784109 h 2022716"/>
                <a:gd name="connsiteX2" fmla="*/ 64538 w 3014472"/>
                <a:gd name="connsiteY2" fmla="*/ 169994 h 2022716"/>
                <a:gd name="connsiteX3" fmla="*/ 3014472 w 3014472"/>
                <a:gd name="connsiteY3" fmla="*/ 162043 h 2022716"/>
                <a:gd name="connsiteX0" fmla="*/ 497148 w 3017712"/>
                <a:gd name="connsiteY0" fmla="*/ 1912902 h 1917141"/>
                <a:gd name="connsiteX1" fmla="*/ 4167 w 3017712"/>
                <a:gd name="connsiteY1" fmla="*/ 1682314 h 1917141"/>
                <a:gd name="connsiteX2" fmla="*/ 242707 w 3017712"/>
                <a:gd name="connsiteY2" fmla="*/ 243128 h 1917141"/>
                <a:gd name="connsiteX3" fmla="*/ 3017712 w 3017712"/>
                <a:gd name="connsiteY3" fmla="*/ 60248 h 1917141"/>
                <a:gd name="connsiteX0" fmla="*/ 505227 w 3025791"/>
                <a:gd name="connsiteY0" fmla="*/ 1912902 h 1917141"/>
                <a:gd name="connsiteX1" fmla="*/ 12246 w 3025791"/>
                <a:gd name="connsiteY1" fmla="*/ 1682314 h 1917141"/>
                <a:gd name="connsiteX2" fmla="*/ 250786 w 3025791"/>
                <a:gd name="connsiteY2" fmla="*/ 243128 h 1917141"/>
                <a:gd name="connsiteX3" fmla="*/ 3025791 w 3025791"/>
                <a:gd name="connsiteY3" fmla="*/ 60248 h 1917141"/>
                <a:gd name="connsiteX0" fmla="*/ 470439 w 2991003"/>
                <a:gd name="connsiteY0" fmla="*/ 1912902 h 1954793"/>
                <a:gd name="connsiteX1" fmla="*/ 17214 w 2991003"/>
                <a:gd name="connsiteY1" fmla="*/ 1785681 h 1954793"/>
                <a:gd name="connsiteX2" fmla="*/ 215998 w 2991003"/>
                <a:gd name="connsiteY2" fmla="*/ 243128 h 1954793"/>
                <a:gd name="connsiteX3" fmla="*/ 2991003 w 2991003"/>
                <a:gd name="connsiteY3" fmla="*/ 60248 h 1954793"/>
                <a:gd name="connsiteX0" fmla="*/ 546981 w 3067545"/>
                <a:gd name="connsiteY0" fmla="*/ 1912902 h 1913792"/>
                <a:gd name="connsiteX1" fmla="*/ 93756 w 3067545"/>
                <a:gd name="connsiteY1" fmla="*/ 1785681 h 1913792"/>
                <a:gd name="connsiteX2" fmla="*/ 292540 w 3067545"/>
                <a:gd name="connsiteY2" fmla="*/ 243128 h 1913792"/>
                <a:gd name="connsiteX3" fmla="*/ 3067545 w 3067545"/>
                <a:gd name="connsiteY3" fmla="*/ 60248 h 1913792"/>
                <a:gd name="connsiteX0" fmla="*/ 578572 w 3099136"/>
                <a:gd name="connsiteY0" fmla="*/ 1912902 h 1941592"/>
                <a:gd name="connsiteX1" fmla="*/ 85590 w 3099136"/>
                <a:gd name="connsiteY1" fmla="*/ 1865194 h 1941592"/>
                <a:gd name="connsiteX2" fmla="*/ 324131 w 3099136"/>
                <a:gd name="connsiteY2" fmla="*/ 243128 h 1941592"/>
                <a:gd name="connsiteX3" fmla="*/ 3099136 w 3099136"/>
                <a:gd name="connsiteY3" fmla="*/ 60248 h 1941592"/>
                <a:gd name="connsiteX0" fmla="*/ 578572 w 3099136"/>
                <a:gd name="connsiteY0" fmla="*/ 1912902 h 1941592"/>
                <a:gd name="connsiteX1" fmla="*/ 85590 w 3099136"/>
                <a:gd name="connsiteY1" fmla="*/ 1865194 h 1941592"/>
                <a:gd name="connsiteX2" fmla="*/ 324131 w 3099136"/>
                <a:gd name="connsiteY2" fmla="*/ 243128 h 1941592"/>
                <a:gd name="connsiteX3" fmla="*/ 3099136 w 3099136"/>
                <a:gd name="connsiteY3" fmla="*/ 60248 h 1941592"/>
                <a:gd name="connsiteX0" fmla="*/ 578572 w 3099136"/>
                <a:gd name="connsiteY0" fmla="*/ 1912902 h 1914393"/>
                <a:gd name="connsiteX1" fmla="*/ 85590 w 3099136"/>
                <a:gd name="connsiteY1" fmla="*/ 1865194 h 1914393"/>
                <a:gd name="connsiteX2" fmla="*/ 324131 w 3099136"/>
                <a:gd name="connsiteY2" fmla="*/ 243128 h 1914393"/>
                <a:gd name="connsiteX3" fmla="*/ 3099136 w 3099136"/>
                <a:gd name="connsiteY3" fmla="*/ 60248 h 1914393"/>
                <a:gd name="connsiteX0" fmla="*/ 442809 w 2963373"/>
                <a:gd name="connsiteY0" fmla="*/ 1912902 h 1919056"/>
                <a:gd name="connsiteX1" fmla="*/ 140659 w 2963373"/>
                <a:gd name="connsiteY1" fmla="*/ 1881097 h 1919056"/>
                <a:gd name="connsiteX2" fmla="*/ 188368 w 2963373"/>
                <a:gd name="connsiteY2" fmla="*/ 243128 h 1919056"/>
                <a:gd name="connsiteX3" fmla="*/ 2963373 w 2963373"/>
                <a:gd name="connsiteY3" fmla="*/ 60248 h 1919056"/>
                <a:gd name="connsiteX0" fmla="*/ 507327 w 3027891"/>
                <a:gd name="connsiteY0" fmla="*/ 1912902 h 1919056"/>
                <a:gd name="connsiteX1" fmla="*/ 205177 w 3027891"/>
                <a:gd name="connsiteY1" fmla="*/ 1881097 h 1919056"/>
                <a:gd name="connsiteX2" fmla="*/ 252886 w 3027891"/>
                <a:gd name="connsiteY2" fmla="*/ 243128 h 1919056"/>
                <a:gd name="connsiteX3" fmla="*/ 3027891 w 3027891"/>
                <a:gd name="connsiteY3" fmla="*/ 60248 h 1919056"/>
                <a:gd name="connsiteX0" fmla="*/ 507327 w 3027891"/>
                <a:gd name="connsiteY0" fmla="*/ 1875188 h 1881342"/>
                <a:gd name="connsiteX1" fmla="*/ 205177 w 3027891"/>
                <a:gd name="connsiteY1" fmla="*/ 1843383 h 1881342"/>
                <a:gd name="connsiteX2" fmla="*/ 252886 w 3027891"/>
                <a:gd name="connsiteY2" fmla="*/ 205414 h 1881342"/>
                <a:gd name="connsiteX3" fmla="*/ 3027891 w 3027891"/>
                <a:gd name="connsiteY3" fmla="*/ 22534 h 1881342"/>
                <a:gd name="connsiteX0" fmla="*/ 490227 w 3010791"/>
                <a:gd name="connsiteY0" fmla="*/ 1875188 h 1875211"/>
                <a:gd name="connsiteX1" fmla="*/ 227833 w 3010791"/>
                <a:gd name="connsiteY1" fmla="*/ 1596893 h 1875211"/>
                <a:gd name="connsiteX2" fmla="*/ 235786 w 3010791"/>
                <a:gd name="connsiteY2" fmla="*/ 205414 h 1875211"/>
                <a:gd name="connsiteX3" fmla="*/ 3010791 w 3010791"/>
                <a:gd name="connsiteY3" fmla="*/ 22534 h 1875211"/>
                <a:gd name="connsiteX0" fmla="*/ 470481 w 2991045"/>
                <a:gd name="connsiteY0" fmla="*/ 1875188 h 1875225"/>
                <a:gd name="connsiteX1" fmla="*/ 208087 w 2991045"/>
                <a:gd name="connsiteY1" fmla="*/ 1596893 h 1875225"/>
                <a:gd name="connsiteX2" fmla="*/ 216040 w 2991045"/>
                <a:gd name="connsiteY2" fmla="*/ 205414 h 1875225"/>
                <a:gd name="connsiteX3" fmla="*/ 2991045 w 2991045"/>
                <a:gd name="connsiteY3" fmla="*/ 22534 h 1875225"/>
                <a:gd name="connsiteX0" fmla="*/ 499474 w 3020038"/>
                <a:gd name="connsiteY0" fmla="*/ 1875188 h 1875220"/>
                <a:gd name="connsiteX1" fmla="*/ 165519 w 3020038"/>
                <a:gd name="connsiteY1" fmla="*/ 1573039 h 1875220"/>
                <a:gd name="connsiteX2" fmla="*/ 245033 w 3020038"/>
                <a:gd name="connsiteY2" fmla="*/ 205414 h 1875220"/>
                <a:gd name="connsiteX3" fmla="*/ 3020038 w 3020038"/>
                <a:gd name="connsiteY3" fmla="*/ 22534 h 1875220"/>
                <a:gd name="connsiteX0" fmla="*/ 461252 w 2981816"/>
                <a:gd name="connsiteY0" fmla="*/ 1875188 h 1875225"/>
                <a:gd name="connsiteX1" fmla="*/ 127297 w 2981816"/>
                <a:gd name="connsiteY1" fmla="*/ 1573039 h 1875225"/>
                <a:gd name="connsiteX2" fmla="*/ 206811 w 2981816"/>
                <a:gd name="connsiteY2" fmla="*/ 205414 h 1875225"/>
                <a:gd name="connsiteX3" fmla="*/ 2981816 w 2981816"/>
                <a:gd name="connsiteY3" fmla="*/ 22534 h 1875225"/>
                <a:gd name="connsiteX0" fmla="*/ 497562 w 3018126"/>
                <a:gd name="connsiteY0" fmla="*/ 1875188 h 1875225"/>
                <a:gd name="connsiteX1" fmla="*/ 76143 w 3018126"/>
                <a:gd name="connsiteY1" fmla="*/ 1573039 h 1875225"/>
                <a:gd name="connsiteX2" fmla="*/ 243121 w 3018126"/>
                <a:gd name="connsiteY2" fmla="*/ 205414 h 1875225"/>
                <a:gd name="connsiteX3" fmla="*/ 3018126 w 3018126"/>
                <a:gd name="connsiteY3" fmla="*/ 22534 h 1875225"/>
                <a:gd name="connsiteX0" fmla="*/ 521635 w 3042199"/>
                <a:gd name="connsiteY0" fmla="*/ 1875188 h 1875221"/>
                <a:gd name="connsiteX1" fmla="*/ 100216 w 3042199"/>
                <a:gd name="connsiteY1" fmla="*/ 1573039 h 1875221"/>
                <a:gd name="connsiteX2" fmla="*/ 267194 w 3042199"/>
                <a:gd name="connsiteY2" fmla="*/ 205414 h 1875221"/>
                <a:gd name="connsiteX3" fmla="*/ 3042199 w 3042199"/>
                <a:gd name="connsiteY3" fmla="*/ 22534 h 1875221"/>
                <a:gd name="connsiteX0" fmla="*/ 521635 w 3049819"/>
                <a:gd name="connsiteY0" fmla="*/ 2852759 h 2852792"/>
                <a:gd name="connsiteX1" fmla="*/ 100216 w 3049819"/>
                <a:gd name="connsiteY1" fmla="*/ 2550610 h 2852792"/>
                <a:gd name="connsiteX2" fmla="*/ 267194 w 3049819"/>
                <a:gd name="connsiteY2" fmla="*/ 1182985 h 2852792"/>
                <a:gd name="connsiteX3" fmla="*/ 3049819 w 3049819"/>
                <a:gd name="connsiteY3" fmla="*/ 1885 h 2852792"/>
                <a:gd name="connsiteX0" fmla="*/ 422754 w 2950938"/>
                <a:gd name="connsiteY0" fmla="*/ 2880284 h 2904609"/>
                <a:gd name="connsiteX1" fmla="*/ 1335 w 2950938"/>
                <a:gd name="connsiteY1" fmla="*/ 2578135 h 2904609"/>
                <a:gd name="connsiteX2" fmla="*/ 556933 w 2950938"/>
                <a:gd name="connsiteY2" fmla="*/ 181810 h 2904609"/>
                <a:gd name="connsiteX3" fmla="*/ 2950938 w 2950938"/>
                <a:gd name="connsiteY3" fmla="*/ 29410 h 2904609"/>
                <a:gd name="connsiteX0" fmla="*/ 422754 w 2950938"/>
                <a:gd name="connsiteY0" fmla="*/ 2896884 h 2921209"/>
                <a:gd name="connsiteX1" fmla="*/ 1335 w 2950938"/>
                <a:gd name="connsiteY1" fmla="*/ 2594735 h 2921209"/>
                <a:gd name="connsiteX2" fmla="*/ 556933 w 2950938"/>
                <a:gd name="connsiteY2" fmla="*/ 198410 h 2921209"/>
                <a:gd name="connsiteX3" fmla="*/ 2950938 w 2950938"/>
                <a:gd name="connsiteY3" fmla="*/ 46010 h 2921209"/>
                <a:gd name="connsiteX0" fmla="*/ 431993 w 2960177"/>
                <a:gd name="connsiteY0" fmla="*/ 2903096 h 2928145"/>
                <a:gd name="connsiteX1" fmla="*/ 10574 w 2960177"/>
                <a:gd name="connsiteY1" fmla="*/ 2600947 h 2928145"/>
                <a:gd name="connsiteX2" fmla="*/ 337572 w 2960177"/>
                <a:gd name="connsiteY2" fmla="*/ 189382 h 2928145"/>
                <a:gd name="connsiteX3" fmla="*/ 2960177 w 2960177"/>
                <a:gd name="connsiteY3" fmla="*/ 52222 h 2928145"/>
                <a:gd name="connsiteX0" fmla="*/ 422113 w 2950297"/>
                <a:gd name="connsiteY0" fmla="*/ 2903096 h 2928145"/>
                <a:gd name="connsiteX1" fmla="*/ 694 w 2950297"/>
                <a:gd name="connsiteY1" fmla="*/ 2600947 h 2928145"/>
                <a:gd name="connsiteX2" fmla="*/ 327692 w 2950297"/>
                <a:gd name="connsiteY2" fmla="*/ 189382 h 2928145"/>
                <a:gd name="connsiteX3" fmla="*/ 2950297 w 2950297"/>
                <a:gd name="connsiteY3" fmla="*/ 52222 h 2928145"/>
                <a:gd name="connsiteX0" fmla="*/ 422113 w 2950297"/>
                <a:gd name="connsiteY0" fmla="*/ 2985974 h 3011023"/>
                <a:gd name="connsiteX1" fmla="*/ 694 w 2950297"/>
                <a:gd name="connsiteY1" fmla="*/ 2683825 h 3011023"/>
                <a:gd name="connsiteX2" fmla="*/ 327692 w 2950297"/>
                <a:gd name="connsiteY2" fmla="*/ 272260 h 3011023"/>
                <a:gd name="connsiteX3" fmla="*/ 2950297 w 2950297"/>
                <a:gd name="connsiteY3" fmla="*/ 135100 h 3011023"/>
                <a:gd name="connsiteX0" fmla="*/ 422753 w 2950937"/>
                <a:gd name="connsiteY0" fmla="*/ 2985974 h 3011023"/>
                <a:gd name="connsiteX1" fmla="*/ 1334 w 2950937"/>
                <a:gd name="connsiteY1" fmla="*/ 2683825 h 3011023"/>
                <a:gd name="connsiteX2" fmla="*/ 328332 w 2950937"/>
                <a:gd name="connsiteY2" fmla="*/ 272260 h 3011023"/>
                <a:gd name="connsiteX3" fmla="*/ 2950937 w 2950937"/>
                <a:gd name="connsiteY3" fmla="*/ 135100 h 3011023"/>
                <a:gd name="connsiteX0" fmla="*/ 242184 w 2770368"/>
                <a:gd name="connsiteY0" fmla="*/ 2985974 h 2991578"/>
                <a:gd name="connsiteX1" fmla="*/ 3645 w 2770368"/>
                <a:gd name="connsiteY1" fmla="*/ 2607625 h 2991578"/>
                <a:gd name="connsiteX2" fmla="*/ 147763 w 2770368"/>
                <a:gd name="connsiteY2" fmla="*/ 272260 h 2991578"/>
                <a:gd name="connsiteX3" fmla="*/ 2770368 w 2770368"/>
                <a:gd name="connsiteY3" fmla="*/ 135100 h 2991578"/>
                <a:gd name="connsiteX0" fmla="*/ 227517 w 2755701"/>
                <a:gd name="connsiteY0" fmla="*/ 2985974 h 2991578"/>
                <a:gd name="connsiteX1" fmla="*/ 4218 w 2755701"/>
                <a:gd name="connsiteY1" fmla="*/ 2607625 h 2991578"/>
                <a:gd name="connsiteX2" fmla="*/ 133096 w 2755701"/>
                <a:gd name="connsiteY2" fmla="*/ 272260 h 2991578"/>
                <a:gd name="connsiteX3" fmla="*/ 2755701 w 2755701"/>
                <a:gd name="connsiteY3" fmla="*/ 135100 h 2991578"/>
                <a:gd name="connsiteX0" fmla="*/ 232272 w 2760456"/>
                <a:gd name="connsiteY0" fmla="*/ 2981460 h 2986887"/>
                <a:gd name="connsiteX1" fmla="*/ 8973 w 2760456"/>
                <a:gd name="connsiteY1" fmla="*/ 2603111 h 2986887"/>
                <a:gd name="connsiteX2" fmla="*/ 92131 w 2760456"/>
                <a:gd name="connsiteY2" fmla="*/ 275366 h 2986887"/>
                <a:gd name="connsiteX3" fmla="*/ 2760456 w 2760456"/>
                <a:gd name="connsiteY3" fmla="*/ 130586 h 2986887"/>
                <a:gd name="connsiteX0" fmla="*/ 228169 w 2756353"/>
                <a:gd name="connsiteY0" fmla="*/ 2981460 h 2986887"/>
                <a:gd name="connsiteX1" fmla="*/ 4870 w 2756353"/>
                <a:gd name="connsiteY1" fmla="*/ 2603111 h 2986887"/>
                <a:gd name="connsiteX2" fmla="*/ 88028 w 2756353"/>
                <a:gd name="connsiteY2" fmla="*/ 275366 h 2986887"/>
                <a:gd name="connsiteX3" fmla="*/ 2756353 w 2756353"/>
                <a:gd name="connsiteY3" fmla="*/ 130586 h 2986887"/>
                <a:gd name="connsiteX0" fmla="*/ 228169 w 2756353"/>
                <a:gd name="connsiteY0" fmla="*/ 2892795 h 2898222"/>
                <a:gd name="connsiteX1" fmla="*/ 4870 w 2756353"/>
                <a:gd name="connsiteY1" fmla="*/ 2514446 h 2898222"/>
                <a:gd name="connsiteX2" fmla="*/ 88028 w 2756353"/>
                <a:gd name="connsiteY2" fmla="*/ 186701 h 2898222"/>
                <a:gd name="connsiteX3" fmla="*/ 2756353 w 2756353"/>
                <a:gd name="connsiteY3" fmla="*/ 41921 h 2898222"/>
                <a:gd name="connsiteX0" fmla="*/ 228169 w 2756353"/>
                <a:gd name="connsiteY0" fmla="*/ 2892795 h 2901443"/>
                <a:gd name="connsiteX1" fmla="*/ 4870 w 2756353"/>
                <a:gd name="connsiteY1" fmla="*/ 2514446 h 2901443"/>
                <a:gd name="connsiteX2" fmla="*/ 88028 w 2756353"/>
                <a:gd name="connsiteY2" fmla="*/ 186701 h 2901443"/>
                <a:gd name="connsiteX3" fmla="*/ 2756353 w 2756353"/>
                <a:gd name="connsiteY3" fmla="*/ 41921 h 2901443"/>
              </a:gdLst>
              <a:ahLst/>
              <a:cxnLst>
                <a:cxn ang="0">
                  <a:pos x="connsiteX0" y="connsiteY0"/>
                </a:cxn>
                <a:cxn ang="0">
                  <a:pos x="connsiteX1" y="connsiteY1"/>
                </a:cxn>
                <a:cxn ang="0">
                  <a:pos x="connsiteX2" y="connsiteY2"/>
                </a:cxn>
                <a:cxn ang="0">
                  <a:pos x="connsiteX3" y="connsiteY3"/>
                </a:cxn>
              </a:cxnLst>
              <a:rect l="l" t="t" r="r" b="b"/>
              <a:pathLst>
                <a:path w="2756353" h="2901443">
                  <a:moveTo>
                    <a:pt x="228169" y="2892795"/>
                  </a:moveTo>
                  <a:cubicBezTo>
                    <a:pt x="-51120" y="2903066"/>
                    <a:pt x="28227" y="2965462"/>
                    <a:pt x="4870" y="2514446"/>
                  </a:cubicBezTo>
                  <a:cubicBezTo>
                    <a:pt x="-18487" y="2063430"/>
                    <a:pt x="47609" y="630649"/>
                    <a:pt x="88028" y="186701"/>
                  </a:cubicBezTo>
                  <a:cubicBezTo>
                    <a:pt x="85377" y="-58131"/>
                    <a:pt x="1540465" y="-9763"/>
                    <a:pt x="2756353" y="41921"/>
                  </a:cubicBezTo>
                </a:path>
              </a:pathLst>
            </a:custGeom>
            <a:noFill/>
            <a:ln>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Rectangle: Diagonal Corners Rounded 27">
              <a:extLst>
                <a:ext uri="{FF2B5EF4-FFF2-40B4-BE49-F238E27FC236}">
                  <a16:creationId xmlns:a16="http://schemas.microsoft.com/office/drawing/2014/main" id="{D8A630E9-E3A3-4749-8090-F6EE24F4F0A4}"/>
                </a:ext>
              </a:extLst>
            </p:cNvPr>
            <p:cNvSpPr/>
            <p:nvPr/>
          </p:nvSpPr>
          <p:spPr>
            <a:xfrm>
              <a:off x="438929" y="1619066"/>
              <a:ext cx="1702506" cy="88778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Local array declarations moved to module level</a:t>
              </a:r>
            </a:p>
          </p:txBody>
        </p:sp>
      </p:grpSp>
    </p:spTree>
    <p:extLst>
      <p:ext uri="{BB962C8B-B14F-4D97-AF65-F5344CB8AC3E}">
        <p14:creationId xmlns:p14="http://schemas.microsoft.com/office/powerpoint/2010/main" val="8024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8088FF2B-40A8-4FAA-9707-396E3976F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5703" y="1997609"/>
            <a:ext cx="4183949" cy="2610498"/>
          </a:xfrm>
          <a:prstGeom prst="rect">
            <a:avLst/>
          </a:prstGeom>
        </p:spPr>
      </p:pic>
      <p:sp>
        <p:nvSpPr>
          <p:cNvPr id="3" name="Title 2">
            <a:extLst>
              <a:ext uri="{FF2B5EF4-FFF2-40B4-BE49-F238E27FC236}">
                <a16:creationId xmlns:a16="http://schemas.microsoft.com/office/drawing/2014/main" id="{448358C6-BA2C-4C60-BCFD-C5C2E7488945}"/>
              </a:ext>
            </a:extLst>
          </p:cNvPr>
          <p:cNvSpPr>
            <a:spLocks noGrp="1"/>
          </p:cNvSpPr>
          <p:nvPr>
            <p:ph type="title"/>
          </p:nvPr>
        </p:nvSpPr>
        <p:spPr>
          <a:xfrm>
            <a:off x="2684676" y="104314"/>
            <a:ext cx="3774646" cy="576000"/>
          </a:xfrm>
        </p:spPr>
        <p:txBody>
          <a:bodyPr>
            <a:normAutofit fontScale="90000"/>
          </a:bodyPr>
          <a:lstStyle/>
          <a:p>
            <a:pPr algn="ctr"/>
            <a:r>
              <a:rPr lang="en-GB"/>
              <a:t>Performance analysis</a:t>
            </a:r>
          </a:p>
        </p:txBody>
      </p:sp>
      <p:pic>
        <p:nvPicPr>
          <p:cNvPr id="5" name="Picture 4" descr="Chart, line chart&#10;&#10;Description automatically generated">
            <a:extLst>
              <a:ext uri="{FF2B5EF4-FFF2-40B4-BE49-F238E27FC236}">
                <a16:creationId xmlns:a16="http://schemas.microsoft.com/office/drawing/2014/main" id="{819BCF13-0416-439D-8F39-D3C0CD22E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346" y="1997609"/>
            <a:ext cx="4183949" cy="2610498"/>
          </a:xfrm>
          <a:prstGeom prst="rect">
            <a:avLst/>
          </a:prstGeom>
          <a:ln w="12700">
            <a:solidFill>
              <a:schemeClr val="bg1"/>
            </a:solidFill>
          </a:ln>
        </p:spPr>
      </p:pic>
      <p:sp>
        <p:nvSpPr>
          <p:cNvPr id="9" name="TextBox 8">
            <a:extLst>
              <a:ext uri="{FF2B5EF4-FFF2-40B4-BE49-F238E27FC236}">
                <a16:creationId xmlns:a16="http://schemas.microsoft.com/office/drawing/2014/main" id="{03739FC9-C650-4101-B0A1-5D1E6AAA97EE}"/>
              </a:ext>
            </a:extLst>
          </p:cNvPr>
          <p:cNvSpPr txBox="1"/>
          <p:nvPr/>
        </p:nvSpPr>
        <p:spPr>
          <a:xfrm>
            <a:off x="751367" y="646464"/>
            <a:ext cx="7641265" cy="1384995"/>
          </a:xfrm>
          <a:prstGeom prst="rect">
            <a:avLst/>
          </a:prstGeom>
          <a:noFill/>
        </p:spPr>
        <p:txBody>
          <a:bodyPr wrap="square" rtlCol="0">
            <a:spAutoFit/>
          </a:bodyPr>
          <a:lstStyle/>
          <a:p>
            <a:r>
              <a:rPr lang="en-GB" sz="1200" dirty="0"/>
              <a:t>Full configuration model run for the Persian gulf domain with a range of parallel options; Sequential, OpenMP, MPI, </a:t>
            </a:r>
            <a:r>
              <a:rPr lang="en-GB" sz="1200" dirty="0" err="1"/>
              <a:t>OpenACC</a:t>
            </a:r>
            <a:r>
              <a:rPr lang="en-GB" sz="1200" dirty="0"/>
              <a:t> (with explicit transfers or managed memory).</a:t>
            </a:r>
          </a:p>
          <a:p>
            <a:endParaRPr lang="en-GB" sz="1200" dirty="0"/>
          </a:p>
          <a:p>
            <a:r>
              <a:rPr lang="en-GB" sz="1200" dirty="0"/>
              <a:t>Various length of model runs, starting with a single hour up to 6 hours, each with an hour model time step.</a:t>
            </a:r>
          </a:p>
          <a:p>
            <a:endParaRPr lang="en-GB" sz="1200" dirty="0"/>
          </a:p>
          <a:p>
            <a:r>
              <a:rPr lang="en-GB" sz="1200" dirty="0"/>
              <a:t>We do not get identical scientific output between CPU and GPU with our current port.</a:t>
            </a:r>
          </a:p>
          <a:p>
            <a:endParaRPr lang="en-GB" sz="1200" dirty="0"/>
          </a:p>
        </p:txBody>
      </p:sp>
      <p:sp>
        <p:nvSpPr>
          <p:cNvPr id="2" name="Rectangle 1">
            <a:extLst>
              <a:ext uri="{FF2B5EF4-FFF2-40B4-BE49-F238E27FC236}">
                <a16:creationId xmlns:a16="http://schemas.microsoft.com/office/drawing/2014/main" id="{64E6A62C-CE65-4440-97F6-75B4F939F69E}"/>
              </a:ext>
            </a:extLst>
          </p:cNvPr>
          <p:cNvSpPr/>
          <p:nvPr/>
        </p:nvSpPr>
        <p:spPr>
          <a:xfrm>
            <a:off x="4755703" y="1997609"/>
            <a:ext cx="4183949" cy="261049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022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chart, table, waterfall chart&#10;&#10;Description automatically generated">
            <a:extLst>
              <a:ext uri="{FF2B5EF4-FFF2-40B4-BE49-F238E27FC236}">
                <a16:creationId xmlns:a16="http://schemas.microsoft.com/office/drawing/2014/main" id="{C26AC829-6CE1-482A-A146-2F93EC474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509" y="144613"/>
            <a:ext cx="6846671" cy="4482051"/>
          </a:xfrm>
          <a:prstGeom prst="rect">
            <a:avLst/>
          </a:prstGeom>
        </p:spPr>
      </p:pic>
      <p:sp>
        <p:nvSpPr>
          <p:cNvPr id="8" name="TextBox 7">
            <a:extLst>
              <a:ext uri="{FF2B5EF4-FFF2-40B4-BE49-F238E27FC236}">
                <a16:creationId xmlns:a16="http://schemas.microsoft.com/office/drawing/2014/main" id="{0D73EE07-972B-4361-9424-D0CC18DAFA82}"/>
              </a:ext>
            </a:extLst>
          </p:cNvPr>
          <p:cNvSpPr txBox="1"/>
          <p:nvPr/>
        </p:nvSpPr>
        <p:spPr>
          <a:xfrm>
            <a:off x="257853" y="864781"/>
            <a:ext cx="1677273" cy="3231654"/>
          </a:xfrm>
          <a:prstGeom prst="rect">
            <a:avLst/>
          </a:prstGeom>
          <a:noFill/>
        </p:spPr>
        <p:txBody>
          <a:bodyPr wrap="square" rtlCol="0">
            <a:spAutoFit/>
          </a:bodyPr>
          <a:lstStyle/>
          <a:p>
            <a:r>
              <a:rPr lang="en-GB" err="1"/>
              <a:t>Nsight</a:t>
            </a:r>
            <a:r>
              <a:rPr lang="en-GB"/>
              <a:t> system and Profiler</a:t>
            </a:r>
          </a:p>
          <a:p>
            <a:endParaRPr lang="en-GB"/>
          </a:p>
          <a:p>
            <a:endParaRPr lang="en-GB"/>
          </a:p>
          <a:p>
            <a:r>
              <a:rPr lang="en-GB" sz="1100"/>
              <a:t>Clear indicator for the most expensive kernel launches</a:t>
            </a:r>
          </a:p>
          <a:p>
            <a:endParaRPr lang="en-GB" sz="1100"/>
          </a:p>
          <a:p>
            <a:r>
              <a:rPr lang="en-GB" sz="1100"/>
              <a:t>Multiple movements to and from the GPU, not resident processing. </a:t>
            </a:r>
          </a:p>
          <a:p>
            <a:endParaRPr lang="en-GB" sz="1100"/>
          </a:p>
          <a:p>
            <a:r>
              <a:rPr lang="en-GB" sz="1100"/>
              <a:t>Single kernel for source term sea-loop, multiple kernels for spatial propagation sea loops.</a:t>
            </a:r>
          </a:p>
        </p:txBody>
      </p:sp>
      <p:sp>
        <p:nvSpPr>
          <p:cNvPr id="2" name="Oval 1">
            <a:extLst>
              <a:ext uri="{FF2B5EF4-FFF2-40B4-BE49-F238E27FC236}">
                <a16:creationId xmlns:a16="http://schemas.microsoft.com/office/drawing/2014/main" id="{73C9798E-D456-43E3-98AD-E3FD4F806155}"/>
              </a:ext>
            </a:extLst>
          </p:cNvPr>
          <p:cNvSpPr/>
          <p:nvPr/>
        </p:nvSpPr>
        <p:spPr>
          <a:xfrm>
            <a:off x="5083175" y="2139950"/>
            <a:ext cx="454025" cy="293149"/>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AE706047-18EC-4513-A9D3-3477FED8887E}"/>
              </a:ext>
            </a:extLst>
          </p:cNvPr>
          <p:cNvSpPr/>
          <p:nvPr/>
        </p:nvSpPr>
        <p:spPr>
          <a:xfrm>
            <a:off x="5877560" y="2139949"/>
            <a:ext cx="599440" cy="29314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a:extLst>
              <a:ext uri="{FF2B5EF4-FFF2-40B4-BE49-F238E27FC236}">
                <a16:creationId xmlns:a16="http://schemas.microsoft.com/office/drawing/2014/main" id="{051C90EE-D8DF-44BF-9EA9-41D340575331}"/>
              </a:ext>
            </a:extLst>
          </p:cNvPr>
          <p:cNvCxnSpPr>
            <a:cxnSpLocks/>
            <a:stCxn id="14" idx="0"/>
            <a:endCxn id="2" idx="3"/>
          </p:cNvCxnSpPr>
          <p:nvPr/>
        </p:nvCxnSpPr>
        <p:spPr>
          <a:xfrm flipV="1">
            <a:off x="4941775" y="2390168"/>
            <a:ext cx="207890" cy="378975"/>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6A4195B-AB2F-47B9-999A-925711B582FD}"/>
              </a:ext>
            </a:extLst>
          </p:cNvPr>
          <p:cNvCxnSpPr>
            <a:cxnSpLocks/>
            <a:stCxn id="16" idx="0"/>
            <a:endCxn id="5" idx="5"/>
          </p:cNvCxnSpPr>
          <p:nvPr/>
        </p:nvCxnSpPr>
        <p:spPr>
          <a:xfrm flipH="1" flipV="1">
            <a:off x="6389214" y="2390167"/>
            <a:ext cx="244736" cy="38691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F9BABE-0B1B-4BD6-815C-913D33D92787}"/>
              </a:ext>
            </a:extLst>
          </p:cNvPr>
          <p:cNvSpPr txBox="1"/>
          <p:nvPr/>
        </p:nvSpPr>
        <p:spPr>
          <a:xfrm>
            <a:off x="4431058" y="2769143"/>
            <a:ext cx="1021433" cy="276999"/>
          </a:xfrm>
          <a:prstGeom prst="rect">
            <a:avLst/>
          </a:prstGeom>
          <a:noFill/>
          <a:ln>
            <a:solidFill>
              <a:schemeClr val="accent3"/>
            </a:solidFill>
          </a:ln>
        </p:spPr>
        <p:txBody>
          <a:bodyPr wrap="none" rtlCol="0">
            <a:spAutoFit/>
          </a:bodyPr>
          <a:lstStyle/>
          <a:p>
            <a:r>
              <a:rPr lang="en-GB" sz="1200">
                <a:solidFill>
                  <a:schemeClr val="accent3"/>
                </a:solidFill>
              </a:rPr>
              <a:t>Source term</a:t>
            </a:r>
          </a:p>
        </p:txBody>
      </p:sp>
      <p:sp>
        <p:nvSpPr>
          <p:cNvPr id="16" name="TextBox 15">
            <a:extLst>
              <a:ext uri="{FF2B5EF4-FFF2-40B4-BE49-F238E27FC236}">
                <a16:creationId xmlns:a16="http://schemas.microsoft.com/office/drawing/2014/main" id="{CA1BEC16-FF42-42FC-AA49-8E94AFC7AEFE}"/>
              </a:ext>
            </a:extLst>
          </p:cNvPr>
          <p:cNvSpPr txBox="1"/>
          <p:nvPr/>
        </p:nvSpPr>
        <p:spPr>
          <a:xfrm>
            <a:off x="6128843" y="2777084"/>
            <a:ext cx="1010213" cy="276999"/>
          </a:xfrm>
          <a:prstGeom prst="rect">
            <a:avLst/>
          </a:prstGeom>
          <a:noFill/>
          <a:ln>
            <a:solidFill>
              <a:schemeClr val="accent1"/>
            </a:solidFill>
          </a:ln>
        </p:spPr>
        <p:txBody>
          <a:bodyPr wrap="none" rtlCol="0">
            <a:spAutoFit/>
          </a:bodyPr>
          <a:lstStyle/>
          <a:p>
            <a:r>
              <a:rPr lang="en-GB" sz="1200">
                <a:solidFill>
                  <a:schemeClr val="accent1"/>
                </a:solidFill>
              </a:rPr>
              <a:t>Propagation</a:t>
            </a:r>
          </a:p>
        </p:txBody>
      </p:sp>
    </p:spTree>
    <p:extLst>
      <p:ext uri="{BB962C8B-B14F-4D97-AF65-F5344CB8AC3E}">
        <p14:creationId xmlns:p14="http://schemas.microsoft.com/office/powerpoint/2010/main" val="3432901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BEBB29-51BF-4309-A623-B110456FE19C}"/>
              </a:ext>
            </a:extLst>
          </p:cNvPr>
          <p:cNvSpPr>
            <a:spLocks noGrp="1"/>
          </p:cNvSpPr>
          <p:nvPr>
            <p:ph idx="1"/>
          </p:nvPr>
        </p:nvSpPr>
        <p:spPr/>
        <p:txBody>
          <a:bodyPr/>
          <a:lstStyle/>
          <a:p>
            <a:r>
              <a:rPr lang="en-GB" dirty="0"/>
              <a:t>Source terms have been identified as an area of the model that is computationally expensive.</a:t>
            </a:r>
          </a:p>
          <a:p>
            <a:r>
              <a:rPr lang="en-GB" dirty="0"/>
              <a:t>Difficult to achieve good GPU performance with the current code structure.</a:t>
            </a:r>
          </a:p>
          <a:p>
            <a:r>
              <a:rPr lang="en-GB" dirty="0"/>
              <a:t>We have been investigating refactoring loop structure in the source term code to improve GPU utilisation.</a:t>
            </a:r>
          </a:p>
        </p:txBody>
      </p:sp>
      <p:sp>
        <p:nvSpPr>
          <p:cNvPr id="3" name="Title 2">
            <a:extLst>
              <a:ext uri="{FF2B5EF4-FFF2-40B4-BE49-F238E27FC236}">
                <a16:creationId xmlns:a16="http://schemas.microsoft.com/office/drawing/2014/main" id="{44A069B6-4C77-4F86-8A21-1D4C4FF52DD9}"/>
              </a:ext>
            </a:extLst>
          </p:cNvPr>
          <p:cNvSpPr>
            <a:spLocks noGrp="1"/>
          </p:cNvSpPr>
          <p:nvPr>
            <p:ph type="title"/>
          </p:nvPr>
        </p:nvSpPr>
        <p:spPr/>
        <p:txBody>
          <a:bodyPr>
            <a:normAutofit/>
          </a:bodyPr>
          <a:lstStyle/>
          <a:p>
            <a:r>
              <a:rPr lang="en-GB" dirty="0"/>
              <a:t>Refactoring of source term routines</a:t>
            </a:r>
          </a:p>
        </p:txBody>
      </p:sp>
    </p:spTree>
    <p:extLst>
      <p:ext uri="{BB962C8B-B14F-4D97-AF65-F5344CB8AC3E}">
        <p14:creationId xmlns:p14="http://schemas.microsoft.com/office/powerpoint/2010/main" val="249100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2" name="Straight Connector 141">
            <a:extLst>
              <a:ext uri="{FF2B5EF4-FFF2-40B4-BE49-F238E27FC236}">
                <a16:creationId xmlns:a16="http://schemas.microsoft.com/office/drawing/2014/main" id="{42298CA8-B952-4558-B2CD-0F455DC2BBDB}"/>
              </a:ext>
            </a:extLst>
          </p:cNvPr>
          <p:cNvCxnSpPr>
            <a:cxnSpLocks/>
          </p:cNvCxnSpPr>
          <p:nvPr/>
        </p:nvCxnSpPr>
        <p:spPr>
          <a:xfrm>
            <a:off x="1742522" y="1739592"/>
            <a:ext cx="0" cy="2920390"/>
          </a:xfrm>
          <a:prstGeom prst="line">
            <a:avLst/>
          </a:prstGeom>
          <a:ln w="9525">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7722F58-D2E0-49F4-B208-A04D034E66A5}"/>
              </a:ext>
            </a:extLst>
          </p:cNvPr>
          <p:cNvSpPr/>
          <p:nvPr/>
        </p:nvSpPr>
        <p:spPr>
          <a:xfrm>
            <a:off x="2616916" y="3342627"/>
            <a:ext cx="349742" cy="254566"/>
          </a:xfrm>
          <a:prstGeom prst="rect">
            <a:avLst/>
          </a:prstGeom>
          <a:solidFill>
            <a:schemeClr val="accent1">
              <a:alpha val="53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ysClr val="windowText" lastClr="000000"/>
              </a:solidFill>
            </a:endParaRPr>
          </a:p>
        </p:txBody>
      </p:sp>
      <p:sp>
        <p:nvSpPr>
          <p:cNvPr id="3" name="Title 2">
            <a:extLst>
              <a:ext uri="{FF2B5EF4-FFF2-40B4-BE49-F238E27FC236}">
                <a16:creationId xmlns:a16="http://schemas.microsoft.com/office/drawing/2014/main" id="{66099021-9A7C-4344-8059-894D965E8154}"/>
              </a:ext>
            </a:extLst>
          </p:cNvPr>
          <p:cNvSpPr>
            <a:spLocks noGrp="1"/>
          </p:cNvSpPr>
          <p:nvPr>
            <p:ph type="title"/>
          </p:nvPr>
        </p:nvSpPr>
        <p:spPr/>
        <p:txBody>
          <a:bodyPr/>
          <a:lstStyle/>
          <a:p>
            <a:r>
              <a:rPr lang="en-GB"/>
              <a:t>Current source term implementation</a:t>
            </a:r>
          </a:p>
        </p:txBody>
      </p:sp>
      <p:cxnSp>
        <p:nvCxnSpPr>
          <p:cNvPr id="6" name="Straight Connector 5">
            <a:extLst>
              <a:ext uri="{FF2B5EF4-FFF2-40B4-BE49-F238E27FC236}">
                <a16:creationId xmlns:a16="http://schemas.microsoft.com/office/drawing/2014/main" id="{4FEADB72-068B-4C86-8C80-886D56A9756A}"/>
              </a:ext>
            </a:extLst>
          </p:cNvPr>
          <p:cNvCxnSpPr/>
          <p:nvPr/>
        </p:nvCxnSpPr>
        <p:spPr>
          <a:xfrm>
            <a:off x="1481874" y="169307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E8C4A94-DD93-4146-A710-1C23799CD0AE}"/>
              </a:ext>
            </a:extLst>
          </p:cNvPr>
          <p:cNvGrpSpPr/>
          <p:nvPr/>
        </p:nvGrpSpPr>
        <p:grpSpPr>
          <a:xfrm rot="10800000">
            <a:off x="950433" y="2218772"/>
            <a:ext cx="432048" cy="1944216"/>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4" name="Rectangle 3">
              <a:extLst>
                <a:ext uri="{FF2B5EF4-FFF2-40B4-BE49-F238E27FC236}">
                  <a16:creationId xmlns:a16="http://schemas.microsoft.com/office/drawing/2014/main" id="{427A78AB-281B-45C2-96ED-A5F774CC6324}"/>
                </a:ext>
              </a:extLst>
            </p:cNvPr>
            <p:cNvSpPr/>
            <p:nvPr/>
          </p:nvSpPr>
          <p:spPr>
            <a:xfrm>
              <a:off x="252000" y="1491631"/>
              <a:ext cx="504059" cy="23042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46EDA0A1-DE1C-41A4-B249-5C0CD1798F9E}"/>
                </a:ext>
              </a:extLst>
            </p:cNvPr>
            <p:cNvCxnSpPr>
              <a:cxnSpLocks/>
            </p:cNvCxnSpPr>
            <p:nvPr/>
          </p:nvCxnSpPr>
          <p:spPr>
            <a:xfrm>
              <a:off x="252000" y="1779662"/>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72F6123-C001-48D9-A7E8-53BBD30F29D7}"/>
                </a:ext>
              </a:extLst>
            </p:cNvPr>
            <p:cNvCxnSpPr>
              <a:cxnSpLocks/>
            </p:cNvCxnSpPr>
            <p:nvPr/>
          </p:nvCxnSpPr>
          <p:spPr>
            <a:xfrm>
              <a:off x="251520" y="206769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8B69158-7580-4F1B-8396-82244C31EF4E}"/>
                </a:ext>
              </a:extLst>
            </p:cNvPr>
            <p:cNvCxnSpPr>
              <a:cxnSpLocks/>
            </p:cNvCxnSpPr>
            <p:nvPr/>
          </p:nvCxnSpPr>
          <p:spPr>
            <a:xfrm>
              <a:off x="251520" y="235572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187848F-6A09-429A-99C6-D3EF3BE7AE29}"/>
                </a:ext>
              </a:extLst>
            </p:cNvPr>
            <p:cNvCxnSpPr>
              <a:cxnSpLocks/>
            </p:cNvCxnSpPr>
            <p:nvPr/>
          </p:nvCxnSpPr>
          <p:spPr>
            <a:xfrm>
              <a:off x="251520" y="379588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0F5E472-790F-4856-BBFD-456FCD72A1D6}"/>
                </a:ext>
              </a:extLst>
            </p:cNvPr>
            <p:cNvCxnSpPr>
              <a:cxnSpLocks/>
            </p:cNvCxnSpPr>
            <p:nvPr/>
          </p:nvCxnSpPr>
          <p:spPr>
            <a:xfrm>
              <a:off x="251520" y="2643758"/>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C6F5ECC-79D3-48C1-91FD-EF457FDCD32B}"/>
                </a:ext>
              </a:extLst>
            </p:cNvPr>
            <p:cNvCxnSpPr>
              <a:cxnSpLocks/>
            </p:cNvCxnSpPr>
            <p:nvPr/>
          </p:nvCxnSpPr>
          <p:spPr>
            <a:xfrm>
              <a:off x="251520" y="2931790"/>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50C1F57-54A0-4205-B814-53B3313B39E4}"/>
                </a:ext>
              </a:extLst>
            </p:cNvPr>
            <p:cNvCxnSpPr>
              <a:cxnSpLocks/>
            </p:cNvCxnSpPr>
            <p:nvPr/>
          </p:nvCxnSpPr>
          <p:spPr>
            <a:xfrm>
              <a:off x="251520" y="350785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505AB3D-2B7D-457C-AB42-3AD94E5AC2AA}"/>
                </a:ext>
              </a:extLst>
            </p:cNvPr>
            <p:cNvCxnSpPr>
              <a:cxnSpLocks/>
            </p:cNvCxnSpPr>
            <p:nvPr/>
          </p:nvCxnSpPr>
          <p:spPr>
            <a:xfrm>
              <a:off x="251520" y="3219822"/>
              <a:ext cx="503577" cy="0"/>
            </a:xfrm>
            <a:prstGeom prst="line">
              <a:avLst/>
            </a:prstGeom>
            <a:grpFill/>
          </p:spPr>
          <p:style>
            <a:lnRef idx="1">
              <a:schemeClr val="dk1"/>
            </a:lnRef>
            <a:fillRef idx="0">
              <a:schemeClr val="dk1"/>
            </a:fillRef>
            <a:effectRef idx="0">
              <a:schemeClr val="dk1"/>
            </a:effectRef>
            <a:fontRef idx="minor">
              <a:schemeClr val="tx1"/>
            </a:fontRef>
          </p:style>
        </p:cxnSp>
      </p:grpSp>
      <p:sp>
        <p:nvSpPr>
          <p:cNvPr id="21" name="Rectangle 20">
            <a:extLst>
              <a:ext uri="{FF2B5EF4-FFF2-40B4-BE49-F238E27FC236}">
                <a16:creationId xmlns:a16="http://schemas.microsoft.com/office/drawing/2014/main" id="{6B8F4295-2FD7-4F62-AC25-FBE9DECF1E02}"/>
              </a:ext>
            </a:extLst>
          </p:cNvPr>
          <p:cNvSpPr/>
          <p:nvPr/>
        </p:nvSpPr>
        <p:spPr>
          <a:xfrm>
            <a:off x="2446337" y="3217743"/>
            <a:ext cx="349742" cy="27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ysClr val="windowText" lastClr="000000"/>
              </a:solidFill>
            </a:endParaRPr>
          </a:p>
        </p:txBody>
      </p:sp>
      <p:sp>
        <p:nvSpPr>
          <p:cNvPr id="37" name="Rectangle 36">
            <a:extLst>
              <a:ext uri="{FF2B5EF4-FFF2-40B4-BE49-F238E27FC236}">
                <a16:creationId xmlns:a16="http://schemas.microsoft.com/office/drawing/2014/main" id="{8B564BF0-0C4E-430A-BDB3-C598FD0695F2}"/>
              </a:ext>
            </a:extLst>
          </p:cNvPr>
          <p:cNvSpPr/>
          <p:nvPr/>
        </p:nvSpPr>
        <p:spPr>
          <a:xfrm>
            <a:off x="2275758" y="3059395"/>
            <a:ext cx="385780" cy="326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err="1">
                <a:solidFill>
                  <a:sysClr val="windowText" lastClr="000000"/>
                </a:solidFill>
              </a:rPr>
              <a:t>VSxx</a:t>
            </a:r>
            <a:endParaRPr lang="en-GB" sz="800">
              <a:solidFill>
                <a:sysClr val="windowText" lastClr="000000"/>
              </a:solidFill>
            </a:endParaRPr>
          </a:p>
        </p:txBody>
      </p:sp>
      <p:sp>
        <p:nvSpPr>
          <p:cNvPr id="55" name="Rectangle 54">
            <a:extLst>
              <a:ext uri="{FF2B5EF4-FFF2-40B4-BE49-F238E27FC236}">
                <a16:creationId xmlns:a16="http://schemas.microsoft.com/office/drawing/2014/main" id="{9D6D7213-2F4A-4F44-9152-BE4084760BD8}"/>
              </a:ext>
            </a:extLst>
          </p:cNvPr>
          <p:cNvSpPr/>
          <p:nvPr/>
        </p:nvSpPr>
        <p:spPr>
          <a:xfrm>
            <a:off x="3824265" y="3259080"/>
            <a:ext cx="576064" cy="3891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ysClr val="windowText" lastClr="000000"/>
                </a:solidFill>
              </a:rPr>
              <a:t>SPEC</a:t>
            </a:r>
          </a:p>
        </p:txBody>
      </p:sp>
      <p:sp>
        <p:nvSpPr>
          <p:cNvPr id="71" name="Rectangle 70">
            <a:extLst>
              <a:ext uri="{FF2B5EF4-FFF2-40B4-BE49-F238E27FC236}">
                <a16:creationId xmlns:a16="http://schemas.microsoft.com/office/drawing/2014/main" id="{DA52D775-6A64-4BD7-A8F9-79237C29769D}"/>
              </a:ext>
            </a:extLst>
          </p:cNvPr>
          <p:cNvSpPr/>
          <p:nvPr/>
        </p:nvSpPr>
        <p:spPr>
          <a:xfrm>
            <a:off x="3824265" y="1982765"/>
            <a:ext cx="576064"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ysClr val="windowText" lastClr="000000"/>
                </a:solidFill>
              </a:rPr>
              <a:t>SPEC</a:t>
            </a:r>
          </a:p>
        </p:txBody>
      </p:sp>
      <p:sp>
        <p:nvSpPr>
          <p:cNvPr id="72" name="Rectangle 71">
            <a:extLst>
              <a:ext uri="{FF2B5EF4-FFF2-40B4-BE49-F238E27FC236}">
                <a16:creationId xmlns:a16="http://schemas.microsoft.com/office/drawing/2014/main" id="{790E6EDD-07E7-4C78-A894-25F279E1B91A}"/>
              </a:ext>
            </a:extLst>
          </p:cNvPr>
          <p:cNvSpPr/>
          <p:nvPr/>
        </p:nvSpPr>
        <p:spPr>
          <a:xfrm>
            <a:off x="2174570" y="2171640"/>
            <a:ext cx="612314"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ysClr val="windowText" lastClr="000000"/>
                </a:solidFill>
              </a:rPr>
              <a:t>SPEC</a:t>
            </a:r>
          </a:p>
        </p:txBody>
      </p:sp>
      <p:sp>
        <p:nvSpPr>
          <p:cNvPr id="73" name="Rectangle 72">
            <a:extLst>
              <a:ext uri="{FF2B5EF4-FFF2-40B4-BE49-F238E27FC236}">
                <a16:creationId xmlns:a16="http://schemas.microsoft.com/office/drawing/2014/main" id="{13A264CF-3D81-4A0C-A1F0-2A9AA72B971C}"/>
              </a:ext>
            </a:extLst>
          </p:cNvPr>
          <p:cNvSpPr/>
          <p:nvPr/>
        </p:nvSpPr>
        <p:spPr>
          <a:xfrm>
            <a:off x="3824265" y="2611008"/>
            <a:ext cx="576064" cy="3891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ysClr val="windowText" lastClr="000000"/>
                </a:solidFill>
              </a:rPr>
              <a:t>SPEC</a:t>
            </a:r>
          </a:p>
        </p:txBody>
      </p:sp>
      <p:sp>
        <p:nvSpPr>
          <p:cNvPr id="74" name="TextBox 73">
            <a:extLst>
              <a:ext uri="{FF2B5EF4-FFF2-40B4-BE49-F238E27FC236}">
                <a16:creationId xmlns:a16="http://schemas.microsoft.com/office/drawing/2014/main" id="{FECBC971-8C59-4B18-B4B0-F361F36DD31F}"/>
              </a:ext>
            </a:extLst>
          </p:cNvPr>
          <p:cNvSpPr txBox="1"/>
          <p:nvPr/>
        </p:nvSpPr>
        <p:spPr>
          <a:xfrm>
            <a:off x="753005" y="1838022"/>
            <a:ext cx="1224136" cy="261610"/>
          </a:xfrm>
          <a:prstGeom prst="rect">
            <a:avLst/>
          </a:prstGeom>
          <a:noFill/>
        </p:spPr>
        <p:txBody>
          <a:bodyPr wrap="square" rtlCol="0">
            <a:spAutoFit/>
          </a:bodyPr>
          <a:lstStyle/>
          <a:p>
            <a:r>
              <a:rPr lang="en-GB" sz="1100" u="sng"/>
              <a:t>W3WAVE</a:t>
            </a:r>
            <a:endParaRPr lang="en-GB" sz="1600" u="sng"/>
          </a:p>
        </p:txBody>
      </p:sp>
      <p:sp>
        <p:nvSpPr>
          <p:cNvPr id="75" name="TextBox 74">
            <a:extLst>
              <a:ext uri="{FF2B5EF4-FFF2-40B4-BE49-F238E27FC236}">
                <a16:creationId xmlns:a16="http://schemas.microsoft.com/office/drawing/2014/main" id="{90E7D057-161F-4615-B904-629B67E7F386}"/>
              </a:ext>
            </a:extLst>
          </p:cNvPr>
          <p:cNvSpPr txBox="1"/>
          <p:nvPr/>
        </p:nvSpPr>
        <p:spPr>
          <a:xfrm>
            <a:off x="2065186" y="1822633"/>
            <a:ext cx="1224136" cy="261610"/>
          </a:xfrm>
          <a:prstGeom prst="rect">
            <a:avLst/>
          </a:prstGeom>
          <a:noFill/>
        </p:spPr>
        <p:txBody>
          <a:bodyPr wrap="square" rtlCol="0">
            <a:spAutoFit/>
          </a:bodyPr>
          <a:lstStyle/>
          <a:p>
            <a:r>
              <a:rPr lang="en-GB" sz="1100" u="sng"/>
              <a:t>W3SRCE</a:t>
            </a:r>
            <a:endParaRPr lang="en-GB" u="sng"/>
          </a:p>
        </p:txBody>
      </p:sp>
      <p:sp>
        <p:nvSpPr>
          <p:cNvPr id="77" name="TextBox 76">
            <a:extLst>
              <a:ext uri="{FF2B5EF4-FFF2-40B4-BE49-F238E27FC236}">
                <a16:creationId xmlns:a16="http://schemas.microsoft.com/office/drawing/2014/main" id="{9D1D6FAD-21AB-41CE-A10A-56792E811D5A}"/>
              </a:ext>
            </a:extLst>
          </p:cNvPr>
          <p:cNvSpPr txBox="1"/>
          <p:nvPr/>
        </p:nvSpPr>
        <p:spPr>
          <a:xfrm>
            <a:off x="3589549" y="1739592"/>
            <a:ext cx="958961" cy="261610"/>
          </a:xfrm>
          <a:prstGeom prst="rect">
            <a:avLst/>
          </a:prstGeom>
          <a:noFill/>
        </p:spPr>
        <p:txBody>
          <a:bodyPr wrap="square" rtlCol="0">
            <a:spAutoFit/>
          </a:bodyPr>
          <a:lstStyle/>
          <a:p>
            <a:r>
              <a:rPr lang="en-GB" sz="1100" u="sng"/>
              <a:t>W3SLN1</a:t>
            </a:r>
            <a:endParaRPr lang="en-GB" sz="1400" u="sng"/>
          </a:p>
        </p:txBody>
      </p:sp>
      <p:sp>
        <p:nvSpPr>
          <p:cNvPr id="78" name="TextBox 77">
            <a:extLst>
              <a:ext uri="{FF2B5EF4-FFF2-40B4-BE49-F238E27FC236}">
                <a16:creationId xmlns:a16="http://schemas.microsoft.com/office/drawing/2014/main" id="{74182F03-EDCF-4CEC-963E-5B57047B8819}"/>
              </a:ext>
            </a:extLst>
          </p:cNvPr>
          <p:cNvSpPr txBox="1"/>
          <p:nvPr/>
        </p:nvSpPr>
        <p:spPr>
          <a:xfrm>
            <a:off x="3589550" y="2342078"/>
            <a:ext cx="958961" cy="261610"/>
          </a:xfrm>
          <a:prstGeom prst="rect">
            <a:avLst/>
          </a:prstGeom>
          <a:noFill/>
        </p:spPr>
        <p:txBody>
          <a:bodyPr wrap="square" rtlCol="0">
            <a:spAutoFit/>
          </a:bodyPr>
          <a:lstStyle/>
          <a:p>
            <a:r>
              <a:rPr lang="en-GB" sz="1100" u="sng"/>
              <a:t>W3SIN4</a:t>
            </a:r>
            <a:endParaRPr lang="en-GB" sz="1400" u="sng"/>
          </a:p>
        </p:txBody>
      </p:sp>
      <p:sp>
        <p:nvSpPr>
          <p:cNvPr id="79" name="TextBox 78">
            <a:extLst>
              <a:ext uri="{FF2B5EF4-FFF2-40B4-BE49-F238E27FC236}">
                <a16:creationId xmlns:a16="http://schemas.microsoft.com/office/drawing/2014/main" id="{DE9D0158-7039-4448-95AF-55FA9A5F4351}"/>
              </a:ext>
            </a:extLst>
          </p:cNvPr>
          <p:cNvSpPr txBox="1"/>
          <p:nvPr/>
        </p:nvSpPr>
        <p:spPr>
          <a:xfrm>
            <a:off x="3614730" y="3000169"/>
            <a:ext cx="936104" cy="261610"/>
          </a:xfrm>
          <a:prstGeom prst="rect">
            <a:avLst/>
          </a:prstGeom>
          <a:noFill/>
        </p:spPr>
        <p:txBody>
          <a:bodyPr wrap="square" rtlCol="0">
            <a:spAutoFit/>
          </a:bodyPr>
          <a:lstStyle/>
          <a:p>
            <a:r>
              <a:rPr lang="en-GB" sz="1100" u="sng"/>
              <a:t>W3SDS4</a:t>
            </a:r>
          </a:p>
        </p:txBody>
      </p:sp>
      <p:sp>
        <p:nvSpPr>
          <p:cNvPr id="81" name="Rectangle 80">
            <a:extLst>
              <a:ext uri="{FF2B5EF4-FFF2-40B4-BE49-F238E27FC236}">
                <a16:creationId xmlns:a16="http://schemas.microsoft.com/office/drawing/2014/main" id="{533D06E7-D567-4D05-B08A-47FB3943995D}"/>
              </a:ext>
            </a:extLst>
          </p:cNvPr>
          <p:cNvSpPr/>
          <p:nvPr/>
        </p:nvSpPr>
        <p:spPr>
          <a:xfrm>
            <a:off x="2371712" y="3789282"/>
            <a:ext cx="349742" cy="254566"/>
          </a:xfrm>
          <a:prstGeom prst="rect">
            <a:avLst/>
          </a:prstGeom>
          <a:solidFill>
            <a:schemeClr val="accent1">
              <a:alpha val="53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ysClr val="windowText" lastClr="000000"/>
              </a:solidFill>
            </a:endParaRPr>
          </a:p>
        </p:txBody>
      </p:sp>
      <p:sp>
        <p:nvSpPr>
          <p:cNvPr id="82" name="Rectangle 81">
            <a:extLst>
              <a:ext uri="{FF2B5EF4-FFF2-40B4-BE49-F238E27FC236}">
                <a16:creationId xmlns:a16="http://schemas.microsoft.com/office/drawing/2014/main" id="{50E2B72D-BE12-4E9B-B0DF-C091449BF245}"/>
              </a:ext>
            </a:extLst>
          </p:cNvPr>
          <p:cNvSpPr/>
          <p:nvPr/>
        </p:nvSpPr>
        <p:spPr>
          <a:xfrm>
            <a:off x="2201133" y="3664398"/>
            <a:ext cx="349742" cy="27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ysClr val="windowText" lastClr="000000"/>
              </a:solidFill>
            </a:endParaRPr>
          </a:p>
        </p:txBody>
      </p:sp>
      <p:sp>
        <p:nvSpPr>
          <p:cNvPr id="83" name="Rectangle 82">
            <a:extLst>
              <a:ext uri="{FF2B5EF4-FFF2-40B4-BE49-F238E27FC236}">
                <a16:creationId xmlns:a16="http://schemas.microsoft.com/office/drawing/2014/main" id="{0301E3D2-E06D-48EF-A6EC-085FE5764D15}"/>
              </a:ext>
            </a:extLst>
          </p:cNvPr>
          <p:cNvSpPr/>
          <p:nvPr/>
        </p:nvSpPr>
        <p:spPr>
          <a:xfrm>
            <a:off x="2030554" y="3525185"/>
            <a:ext cx="385779" cy="307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err="1">
                <a:solidFill>
                  <a:sysClr val="windowText" lastClr="000000"/>
                </a:solidFill>
              </a:rPr>
              <a:t>VDxx</a:t>
            </a:r>
            <a:endParaRPr lang="en-GB" sz="800">
              <a:solidFill>
                <a:sysClr val="windowText" lastClr="000000"/>
              </a:solidFill>
            </a:endParaRPr>
          </a:p>
        </p:txBody>
      </p:sp>
      <p:sp>
        <p:nvSpPr>
          <p:cNvPr id="84" name="Rectangle 83">
            <a:extLst>
              <a:ext uri="{FF2B5EF4-FFF2-40B4-BE49-F238E27FC236}">
                <a16:creationId xmlns:a16="http://schemas.microsoft.com/office/drawing/2014/main" id="{45F920F1-380B-4023-8CFC-6C0A72997842}"/>
              </a:ext>
            </a:extLst>
          </p:cNvPr>
          <p:cNvSpPr/>
          <p:nvPr/>
        </p:nvSpPr>
        <p:spPr>
          <a:xfrm>
            <a:off x="3824265" y="3854972"/>
            <a:ext cx="576064" cy="3693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a:solidFill>
                  <a:sysClr val="windowText" lastClr="000000"/>
                </a:solidFill>
              </a:rPr>
              <a:t>SPEC</a:t>
            </a:r>
          </a:p>
        </p:txBody>
      </p:sp>
      <p:sp>
        <p:nvSpPr>
          <p:cNvPr id="85" name="TextBox 84">
            <a:extLst>
              <a:ext uri="{FF2B5EF4-FFF2-40B4-BE49-F238E27FC236}">
                <a16:creationId xmlns:a16="http://schemas.microsoft.com/office/drawing/2014/main" id="{5BCE5FBA-8501-42C7-BE2F-6CA4F0D0F782}"/>
              </a:ext>
            </a:extLst>
          </p:cNvPr>
          <p:cNvSpPr txBox="1"/>
          <p:nvPr/>
        </p:nvSpPr>
        <p:spPr>
          <a:xfrm>
            <a:off x="3614730" y="3602655"/>
            <a:ext cx="936104" cy="261610"/>
          </a:xfrm>
          <a:prstGeom prst="rect">
            <a:avLst/>
          </a:prstGeom>
          <a:noFill/>
        </p:spPr>
        <p:txBody>
          <a:bodyPr wrap="square" rtlCol="0">
            <a:spAutoFit/>
          </a:bodyPr>
          <a:lstStyle/>
          <a:p>
            <a:r>
              <a:rPr lang="en-GB" sz="1100" i="1"/>
              <a:t>…etc…</a:t>
            </a:r>
          </a:p>
        </p:txBody>
      </p:sp>
      <p:sp>
        <p:nvSpPr>
          <p:cNvPr id="86" name="Arrow: Down 85">
            <a:extLst>
              <a:ext uri="{FF2B5EF4-FFF2-40B4-BE49-F238E27FC236}">
                <a16:creationId xmlns:a16="http://schemas.microsoft.com/office/drawing/2014/main" id="{72E461BA-854C-4377-A0B5-7C6104F2CD3F}"/>
              </a:ext>
            </a:extLst>
          </p:cNvPr>
          <p:cNvSpPr/>
          <p:nvPr/>
        </p:nvSpPr>
        <p:spPr>
          <a:xfrm>
            <a:off x="609295" y="2456988"/>
            <a:ext cx="174494" cy="1483387"/>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Connector: Curved 87">
            <a:extLst>
              <a:ext uri="{FF2B5EF4-FFF2-40B4-BE49-F238E27FC236}">
                <a16:creationId xmlns:a16="http://schemas.microsoft.com/office/drawing/2014/main" id="{2E982B85-F69E-473B-ACB0-FFEDCD8B443B}"/>
              </a:ext>
            </a:extLst>
          </p:cNvPr>
          <p:cNvCxnSpPr>
            <a:cxnSpLocks/>
            <a:stCxn id="4" idx="1"/>
            <a:endCxn id="72" idx="1"/>
          </p:cNvCxnSpPr>
          <p:nvPr/>
        </p:nvCxnSpPr>
        <p:spPr>
          <a:xfrm flipV="1">
            <a:off x="1382070" y="2356306"/>
            <a:ext cx="792500" cy="834574"/>
          </a:xfrm>
          <a:prstGeom prst="curvedConnector3">
            <a:avLst/>
          </a:prstGeom>
          <a:ln w="34925">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D6131020-EF5C-462E-AB51-FE83CA92D450}"/>
              </a:ext>
            </a:extLst>
          </p:cNvPr>
          <p:cNvSpPr txBox="1"/>
          <p:nvPr/>
        </p:nvSpPr>
        <p:spPr>
          <a:xfrm rot="18204110">
            <a:off x="1286809" y="2823204"/>
            <a:ext cx="534809" cy="246221"/>
          </a:xfrm>
          <a:prstGeom prst="rect">
            <a:avLst/>
          </a:prstGeom>
          <a:noFill/>
        </p:spPr>
        <p:txBody>
          <a:bodyPr wrap="square" rtlCol="0">
            <a:spAutoFit/>
          </a:bodyPr>
          <a:lstStyle/>
          <a:p>
            <a:r>
              <a:rPr lang="en-GB" sz="1000" b="1" i="1"/>
              <a:t>JSEA</a:t>
            </a:r>
          </a:p>
        </p:txBody>
      </p:sp>
      <p:sp>
        <p:nvSpPr>
          <p:cNvPr id="91" name="TextBox 90">
            <a:extLst>
              <a:ext uri="{FF2B5EF4-FFF2-40B4-BE49-F238E27FC236}">
                <a16:creationId xmlns:a16="http://schemas.microsoft.com/office/drawing/2014/main" id="{2CF80B70-3355-4291-B279-D72428A4465F}"/>
              </a:ext>
            </a:extLst>
          </p:cNvPr>
          <p:cNvSpPr txBox="1"/>
          <p:nvPr/>
        </p:nvSpPr>
        <p:spPr>
          <a:xfrm>
            <a:off x="789565" y="4224305"/>
            <a:ext cx="839443" cy="400110"/>
          </a:xfrm>
          <a:prstGeom prst="rect">
            <a:avLst/>
          </a:prstGeom>
          <a:noFill/>
        </p:spPr>
        <p:txBody>
          <a:bodyPr wrap="square" rtlCol="0">
            <a:spAutoFit/>
          </a:bodyPr>
          <a:lstStyle/>
          <a:p>
            <a:r>
              <a:rPr lang="en-GB" sz="1000"/>
              <a:t>Loop over </a:t>
            </a:r>
            <a:r>
              <a:rPr lang="en-GB" sz="1000" err="1"/>
              <a:t>seapoints</a:t>
            </a:r>
            <a:endParaRPr lang="en-GB" sz="1000"/>
          </a:p>
        </p:txBody>
      </p:sp>
      <p:sp>
        <p:nvSpPr>
          <p:cNvPr id="94" name="TextBox 93">
            <a:extLst>
              <a:ext uri="{FF2B5EF4-FFF2-40B4-BE49-F238E27FC236}">
                <a16:creationId xmlns:a16="http://schemas.microsoft.com/office/drawing/2014/main" id="{6F6547E3-2D80-413D-83AD-1564002F6E55}"/>
              </a:ext>
            </a:extLst>
          </p:cNvPr>
          <p:cNvSpPr txBox="1"/>
          <p:nvPr/>
        </p:nvSpPr>
        <p:spPr>
          <a:xfrm>
            <a:off x="969794" y="2932508"/>
            <a:ext cx="431637" cy="276999"/>
          </a:xfrm>
          <a:prstGeom prst="rect">
            <a:avLst/>
          </a:prstGeom>
          <a:noFill/>
        </p:spPr>
        <p:txBody>
          <a:bodyPr wrap="square" rtlCol="0">
            <a:spAutoFit/>
          </a:bodyPr>
          <a:lstStyle/>
          <a:p>
            <a:r>
              <a:rPr lang="en-GB" sz="1200" b="1"/>
              <a:t>VA</a:t>
            </a:r>
          </a:p>
        </p:txBody>
      </p:sp>
      <p:sp>
        <p:nvSpPr>
          <p:cNvPr id="97" name="TextBox 96">
            <a:extLst>
              <a:ext uri="{FF2B5EF4-FFF2-40B4-BE49-F238E27FC236}">
                <a16:creationId xmlns:a16="http://schemas.microsoft.com/office/drawing/2014/main" id="{2B5A85F2-5FCB-4B14-8AFC-F8FF5875D69D}"/>
              </a:ext>
            </a:extLst>
          </p:cNvPr>
          <p:cNvSpPr txBox="1"/>
          <p:nvPr/>
        </p:nvSpPr>
        <p:spPr>
          <a:xfrm>
            <a:off x="567970" y="2154087"/>
            <a:ext cx="431637" cy="276999"/>
          </a:xfrm>
          <a:prstGeom prst="rect">
            <a:avLst/>
          </a:prstGeom>
          <a:noFill/>
        </p:spPr>
        <p:txBody>
          <a:bodyPr wrap="square" rtlCol="0">
            <a:spAutoFit/>
          </a:bodyPr>
          <a:lstStyle/>
          <a:p>
            <a:r>
              <a:rPr lang="en-GB" sz="1200" b="1"/>
              <a:t>1</a:t>
            </a:r>
          </a:p>
        </p:txBody>
      </p:sp>
      <p:sp>
        <p:nvSpPr>
          <p:cNvPr id="98" name="TextBox 97">
            <a:extLst>
              <a:ext uri="{FF2B5EF4-FFF2-40B4-BE49-F238E27FC236}">
                <a16:creationId xmlns:a16="http://schemas.microsoft.com/office/drawing/2014/main" id="{7128F926-0A37-4173-8C66-EAF9DE1B4931}"/>
              </a:ext>
            </a:extLst>
          </p:cNvPr>
          <p:cNvSpPr txBox="1"/>
          <p:nvPr/>
        </p:nvSpPr>
        <p:spPr>
          <a:xfrm>
            <a:off x="372506" y="3926620"/>
            <a:ext cx="648072" cy="246221"/>
          </a:xfrm>
          <a:prstGeom prst="rect">
            <a:avLst/>
          </a:prstGeom>
          <a:noFill/>
        </p:spPr>
        <p:txBody>
          <a:bodyPr wrap="square" rtlCol="0">
            <a:spAutoFit/>
          </a:bodyPr>
          <a:lstStyle/>
          <a:p>
            <a:r>
              <a:rPr lang="en-GB" sz="1000" b="1"/>
              <a:t>NSEAL</a:t>
            </a:r>
          </a:p>
        </p:txBody>
      </p:sp>
      <p:sp>
        <p:nvSpPr>
          <p:cNvPr id="99" name="TextBox 98">
            <a:extLst>
              <a:ext uri="{FF2B5EF4-FFF2-40B4-BE49-F238E27FC236}">
                <a16:creationId xmlns:a16="http://schemas.microsoft.com/office/drawing/2014/main" id="{B87AC8A4-BA9A-4A45-999F-9CB0BEC756D7}"/>
              </a:ext>
            </a:extLst>
          </p:cNvPr>
          <p:cNvSpPr txBox="1"/>
          <p:nvPr/>
        </p:nvSpPr>
        <p:spPr>
          <a:xfrm>
            <a:off x="1905673" y="4259872"/>
            <a:ext cx="1383649" cy="400110"/>
          </a:xfrm>
          <a:prstGeom prst="rect">
            <a:avLst/>
          </a:prstGeom>
          <a:noFill/>
        </p:spPr>
        <p:txBody>
          <a:bodyPr wrap="square" rtlCol="0">
            <a:spAutoFit/>
          </a:bodyPr>
          <a:lstStyle/>
          <a:p>
            <a:r>
              <a:rPr lang="en-GB" sz="1000"/>
              <a:t>Lots of temporary arrays size NSPEC</a:t>
            </a:r>
          </a:p>
        </p:txBody>
      </p:sp>
      <p:sp>
        <p:nvSpPr>
          <p:cNvPr id="125" name="TextBox 124">
            <a:extLst>
              <a:ext uri="{FF2B5EF4-FFF2-40B4-BE49-F238E27FC236}">
                <a16:creationId xmlns:a16="http://schemas.microsoft.com/office/drawing/2014/main" id="{BAE568DF-D20B-4497-94FE-4462964F6D1B}"/>
              </a:ext>
            </a:extLst>
          </p:cNvPr>
          <p:cNvSpPr txBox="1"/>
          <p:nvPr/>
        </p:nvSpPr>
        <p:spPr>
          <a:xfrm>
            <a:off x="1958545" y="2563618"/>
            <a:ext cx="1099069" cy="396301"/>
          </a:xfrm>
          <a:prstGeom prst="rect">
            <a:avLst/>
          </a:prstGeom>
          <a:noFill/>
        </p:spPr>
        <p:txBody>
          <a:bodyPr wrap="square" rtlCol="0">
            <a:spAutoFit/>
          </a:bodyPr>
          <a:lstStyle/>
          <a:p>
            <a:r>
              <a:rPr lang="en-GB" sz="1000"/>
              <a:t>Spectrum for single </a:t>
            </a:r>
            <a:r>
              <a:rPr lang="en-GB" sz="1000" err="1"/>
              <a:t>seapoint</a:t>
            </a:r>
            <a:endParaRPr lang="en-GB" sz="1000"/>
          </a:p>
        </p:txBody>
      </p:sp>
      <p:sp>
        <p:nvSpPr>
          <p:cNvPr id="126" name="Arrow: Left-Right 125">
            <a:extLst>
              <a:ext uri="{FF2B5EF4-FFF2-40B4-BE49-F238E27FC236}">
                <a16:creationId xmlns:a16="http://schemas.microsoft.com/office/drawing/2014/main" id="{9D95E005-8E04-4953-A2D2-8BC1FA36D0C6}"/>
              </a:ext>
            </a:extLst>
          </p:cNvPr>
          <p:cNvSpPr/>
          <p:nvPr/>
        </p:nvSpPr>
        <p:spPr>
          <a:xfrm>
            <a:off x="2915806" y="3019927"/>
            <a:ext cx="368658" cy="689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eft Brace 127">
            <a:extLst>
              <a:ext uri="{FF2B5EF4-FFF2-40B4-BE49-F238E27FC236}">
                <a16:creationId xmlns:a16="http://schemas.microsoft.com/office/drawing/2014/main" id="{7A46A934-B25C-4961-8D96-260FAD860765}"/>
              </a:ext>
            </a:extLst>
          </p:cNvPr>
          <p:cNvSpPr/>
          <p:nvPr/>
        </p:nvSpPr>
        <p:spPr>
          <a:xfrm>
            <a:off x="3409810" y="1847167"/>
            <a:ext cx="204920" cy="2672586"/>
          </a:xfrm>
          <a:prstGeom prst="leftBrace">
            <a:avLst>
              <a:gd name="adj1" fmla="val 96517"/>
              <a:gd name="adj2" fmla="val 44864"/>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TextBox 129">
            <a:extLst>
              <a:ext uri="{FF2B5EF4-FFF2-40B4-BE49-F238E27FC236}">
                <a16:creationId xmlns:a16="http://schemas.microsoft.com/office/drawing/2014/main" id="{FBC46806-0B06-4B4E-A3D3-85FC9B8A5D64}"/>
              </a:ext>
            </a:extLst>
          </p:cNvPr>
          <p:cNvSpPr txBox="1"/>
          <p:nvPr/>
        </p:nvSpPr>
        <p:spPr>
          <a:xfrm>
            <a:off x="3905368" y="4299074"/>
            <a:ext cx="1352468" cy="400110"/>
          </a:xfrm>
          <a:prstGeom prst="rect">
            <a:avLst/>
          </a:prstGeom>
          <a:noFill/>
        </p:spPr>
        <p:txBody>
          <a:bodyPr wrap="square" rtlCol="0">
            <a:spAutoFit/>
          </a:bodyPr>
          <a:lstStyle/>
          <a:p>
            <a:pPr algn="ctr"/>
            <a:r>
              <a:rPr lang="en-GB" sz="1000"/>
              <a:t>Loops over single </a:t>
            </a:r>
            <a:br>
              <a:rPr lang="en-GB" sz="1000"/>
            </a:br>
            <a:r>
              <a:rPr lang="en-GB" sz="1000"/>
              <a:t>spectrum (NK, NTH)</a:t>
            </a:r>
          </a:p>
        </p:txBody>
      </p:sp>
      <p:sp>
        <p:nvSpPr>
          <p:cNvPr id="136" name="Left Brace 135">
            <a:extLst>
              <a:ext uri="{FF2B5EF4-FFF2-40B4-BE49-F238E27FC236}">
                <a16:creationId xmlns:a16="http://schemas.microsoft.com/office/drawing/2014/main" id="{00C6B37E-556C-4E8E-86B5-7AED28DDBC3F}"/>
              </a:ext>
            </a:extLst>
          </p:cNvPr>
          <p:cNvSpPr/>
          <p:nvPr/>
        </p:nvSpPr>
        <p:spPr>
          <a:xfrm rot="16200000">
            <a:off x="2422414" y="3571612"/>
            <a:ext cx="262366" cy="1114153"/>
          </a:xfrm>
          <a:prstGeom prst="leftBrace">
            <a:avLst>
              <a:gd name="adj1" fmla="val 34792"/>
              <a:gd name="adj2" fmla="val 4861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Arrow: Down 136">
            <a:extLst>
              <a:ext uri="{FF2B5EF4-FFF2-40B4-BE49-F238E27FC236}">
                <a16:creationId xmlns:a16="http://schemas.microsoft.com/office/drawing/2014/main" id="{F0A88B1C-12DA-4131-A5BD-4505836CB817}"/>
              </a:ext>
            </a:extLst>
          </p:cNvPr>
          <p:cNvSpPr/>
          <p:nvPr/>
        </p:nvSpPr>
        <p:spPr>
          <a:xfrm>
            <a:off x="4478826" y="3870746"/>
            <a:ext cx="165182" cy="369333"/>
          </a:xfrm>
          <a:prstGeom prst="downArrow">
            <a:avLst/>
          </a:prstGeom>
          <a:solidFill>
            <a:srgbClr val="E47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Arrow: Down 137">
            <a:extLst>
              <a:ext uri="{FF2B5EF4-FFF2-40B4-BE49-F238E27FC236}">
                <a16:creationId xmlns:a16="http://schemas.microsoft.com/office/drawing/2014/main" id="{E2EA1FD8-5930-4FE2-99FE-CA0115AC6D77}"/>
              </a:ext>
            </a:extLst>
          </p:cNvPr>
          <p:cNvSpPr/>
          <p:nvPr/>
        </p:nvSpPr>
        <p:spPr>
          <a:xfrm>
            <a:off x="4478826" y="3278908"/>
            <a:ext cx="165182" cy="369333"/>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Arrow: Down 138">
            <a:extLst>
              <a:ext uri="{FF2B5EF4-FFF2-40B4-BE49-F238E27FC236}">
                <a16:creationId xmlns:a16="http://schemas.microsoft.com/office/drawing/2014/main" id="{97FC3424-98CB-4AD0-9068-CC380D110FD1}"/>
              </a:ext>
            </a:extLst>
          </p:cNvPr>
          <p:cNvSpPr/>
          <p:nvPr/>
        </p:nvSpPr>
        <p:spPr>
          <a:xfrm>
            <a:off x="4478826" y="2630836"/>
            <a:ext cx="165182" cy="369333"/>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Arrow: Down 139">
            <a:extLst>
              <a:ext uri="{FF2B5EF4-FFF2-40B4-BE49-F238E27FC236}">
                <a16:creationId xmlns:a16="http://schemas.microsoft.com/office/drawing/2014/main" id="{F4B1424A-80C1-4426-A7DF-429D284E549B}"/>
              </a:ext>
            </a:extLst>
          </p:cNvPr>
          <p:cNvSpPr/>
          <p:nvPr/>
        </p:nvSpPr>
        <p:spPr>
          <a:xfrm>
            <a:off x="4478826" y="1992057"/>
            <a:ext cx="165182" cy="369333"/>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4" name="Straight Connector 143">
            <a:extLst>
              <a:ext uri="{FF2B5EF4-FFF2-40B4-BE49-F238E27FC236}">
                <a16:creationId xmlns:a16="http://schemas.microsoft.com/office/drawing/2014/main" id="{D0DCD0D2-491B-4C72-98A3-FF61E94324A9}"/>
              </a:ext>
            </a:extLst>
          </p:cNvPr>
          <p:cNvCxnSpPr>
            <a:cxnSpLocks/>
          </p:cNvCxnSpPr>
          <p:nvPr/>
        </p:nvCxnSpPr>
        <p:spPr>
          <a:xfrm>
            <a:off x="3326698" y="1739592"/>
            <a:ext cx="0" cy="2920390"/>
          </a:xfrm>
          <a:prstGeom prst="line">
            <a:avLst/>
          </a:prstGeom>
          <a:ln w="9525">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145" name="Arrow: Left-Right 144">
            <a:extLst>
              <a:ext uri="{FF2B5EF4-FFF2-40B4-BE49-F238E27FC236}">
                <a16:creationId xmlns:a16="http://schemas.microsoft.com/office/drawing/2014/main" id="{F932787E-B327-4A88-BE88-AC5514221CF6}"/>
              </a:ext>
            </a:extLst>
          </p:cNvPr>
          <p:cNvSpPr/>
          <p:nvPr/>
        </p:nvSpPr>
        <p:spPr>
          <a:xfrm>
            <a:off x="734410" y="1523132"/>
            <a:ext cx="3816424" cy="179026"/>
          </a:xfrm>
          <a:prstGeom prst="leftRightArrow">
            <a:avLst/>
          </a:prstGeom>
          <a:noFill/>
          <a:ln w="1587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TextBox 145">
            <a:extLst>
              <a:ext uri="{FF2B5EF4-FFF2-40B4-BE49-F238E27FC236}">
                <a16:creationId xmlns:a16="http://schemas.microsoft.com/office/drawing/2014/main" id="{CF1C896B-7A1D-488D-A08A-15815F02425B}"/>
              </a:ext>
            </a:extLst>
          </p:cNvPr>
          <p:cNvSpPr txBox="1"/>
          <p:nvPr/>
        </p:nvSpPr>
        <p:spPr>
          <a:xfrm>
            <a:off x="950434" y="1307544"/>
            <a:ext cx="3458248" cy="246221"/>
          </a:xfrm>
          <a:prstGeom prst="rect">
            <a:avLst/>
          </a:prstGeom>
          <a:noFill/>
        </p:spPr>
        <p:txBody>
          <a:bodyPr wrap="square" rtlCol="0">
            <a:spAutoFit/>
          </a:bodyPr>
          <a:lstStyle/>
          <a:p>
            <a:r>
              <a:rPr lang="en-GB" sz="1000" i="1">
                <a:solidFill>
                  <a:srgbClr val="FF0000"/>
                </a:solidFill>
              </a:rPr>
              <a:t>Large separation between </a:t>
            </a:r>
            <a:r>
              <a:rPr lang="en-GB" sz="1000" i="1" err="1">
                <a:solidFill>
                  <a:srgbClr val="FF0000"/>
                </a:solidFill>
              </a:rPr>
              <a:t>seapoint</a:t>
            </a:r>
            <a:r>
              <a:rPr lang="en-GB" sz="1000" i="1">
                <a:solidFill>
                  <a:srgbClr val="FF0000"/>
                </a:solidFill>
              </a:rPr>
              <a:t> loop and </a:t>
            </a:r>
            <a:r>
              <a:rPr lang="en-GB" sz="1000" i="1" err="1">
                <a:solidFill>
                  <a:srgbClr val="FF0000"/>
                </a:solidFill>
              </a:rPr>
              <a:t>freq</a:t>
            </a:r>
            <a:r>
              <a:rPr lang="en-GB" sz="1000" i="1">
                <a:solidFill>
                  <a:srgbClr val="FF0000"/>
                </a:solidFill>
              </a:rPr>
              <a:t>/</a:t>
            </a:r>
            <a:r>
              <a:rPr lang="en-GB" sz="1000" i="1" err="1">
                <a:solidFill>
                  <a:srgbClr val="FF0000"/>
                </a:solidFill>
              </a:rPr>
              <a:t>dir</a:t>
            </a:r>
            <a:r>
              <a:rPr lang="en-GB" sz="1000" i="1">
                <a:solidFill>
                  <a:srgbClr val="FF0000"/>
                </a:solidFill>
              </a:rPr>
              <a:t> loops</a:t>
            </a:r>
          </a:p>
        </p:txBody>
      </p:sp>
      <p:sp>
        <p:nvSpPr>
          <p:cNvPr id="148" name="TextBox 147">
            <a:extLst>
              <a:ext uri="{FF2B5EF4-FFF2-40B4-BE49-F238E27FC236}">
                <a16:creationId xmlns:a16="http://schemas.microsoft.com/office/drawing/2014/main" id="{82149330-306C-492E-A706-0823E18CF6F1}"/>
              </a:ext>
            </a:extLst>
          </p:cNvPr>
          <p:cNvSpPr txBox="1"/>
          <p:nvPr/>
        </p:nvSpPr>
        <p:spPr>
          <a:xfrm>
            <a:off x="5004047" y="1597546"/>
            <a:ext cx="3960437" cy="3108543"/>
          </a:xfrm>
          <a:prstGeom prst="rect">
            <a:avLst/>
          </a:prstGeom>
          <a:noFill/>
        </p:spPr>
        <p:txBody>
          <a:bodyPr wrap="square" rtlCol="0">
            <a:spAutoFit/>
          </a:bodyPr>
          <a:lstStyle/>
          <a:p>
            <a:pPr marL="285750" indent="-285750">
              <a:buFont typeface="Arial" panose="020B0604020202020204" pitchFamily="34" charset="0"/>
              <a:buChar char="•"/>
            </a:pPr>
            <a:r>
              <a:rPr lang="en-GB" sz="1400" dirty="0"/>
              <a:t>Loops in source terms are small (</a:t>
            </a:r>
            <a:r>
              <a:rPr lang="en-GB" sz="1400" dirty="0" err="1"/>
              <a:t>nk</a:t>
            </a:r>
            <a:r>
              <a:rPr lang="en-GB" sz="1400" dirty="0"/>
              <a:t>*nth) compared to number of available GPU threads.</a:t>
            </a:r>
            <a:br>
              <a:rPr lang="en-GB" sz="1400" dirty="0"/>
            </a:br>
            <a:endParaRPr lang="en-GB" sz="1400" dirty="0"/>
          </a:p>
          <a:p>
            <a:pPr marL="285750" indent="-285750">
              <a:buFont typeface="Arial" panose="020B0604020202020204" pitchFamily="34" charset="0"/>
              <a:buChar char="•"/>
            </a:pPr>
            <a:r>
              <a:rPr lang="en-GB" sz="1400" dirty="0"/>
              <a:t>Can’t sufficiently flood GPU with work (poor GPU utilisation)</a:t>
            </a:r>
            <a:br>
              <a:rPr lang="en-GB" sz="1400" dirty="0"/>
            </a:br>
            <a:endParaRPr lang="en-GB" sz="1400" dirty="0"/>
          </a:p>
          <a:p>
            <a:pPr marL="285750" indent="-285750">
              <a:buFont typeface="Arial" panose="020B0604020202020204" pitchFamily="34" charset="0"/>
              <a:buChar char="•"/>
            </a:pPr>
            <a:r>
              <a:rPr lang="en-GB" sz="1400" dirty="0"/>
              <a:t>Acceleration of outer </a:t>
            </a:r>
            <a:r>
              <a:rPr lang="en-GB" sz="1400" dirty="0" err="1"/>
              <a:t>seapoint</a:t>
            </a:r>
            <a:r>
              <a:rPr lang="en-GB" sz="1400" dirty="0"/>
              <a:t> loop in w3wave requires all subroutines called within to be compiled on GPU.</a:t>
            </a:r>
            <a:br>
              <a:rPr lang="en-GB" sz="1400" dirty="0"/>
            </a:br>
            <a:endParaRPr lang="en-GB" sz="1400" dirty="0"/>
          </a:p>
          <a:p>
            <a:pPr marL="285750" indent="-285750">
              <a:buFont typeface="Arial" panose="020B0604020202020204" pitchFamily="34" charset="0"/>
              <a:buChar char="•"/>
            </a:pPr>
            <a:r>
              <a:rPr lang="en-GB" sz="1400" dirty="0"/>
              <a:t>We need tighter loops over the 3D array of spectra (VA) and targeted GPU kernels in the source term subroutines.</a:t>
            </a:r>
          </a:p>
        </p:txBody>
      </p:sp>
      <p:sp>
        <p:nvSpPr>
          <p:cNvPr id="149" name="TextBox 148">
            <a:extLst>
              <a:ext uri="{FF2B5EF4-FFF2-40B4-BE49-F238E27FC236}">
                <a16:creationId xmlns:a16="http://schemas.microsoft.com/office/drawing/2014/main" id="{AA8A2A22-726D-473B-BB29-50CAB4CF3E5D}"/>
              </a:ext>
            </a:extLst>
          </p:cNvPr>
          <p:cNvSpPr txBox="1"/>
          <p:nvPr/>
        </p:nvSpPr>
        <p:spPr>
          <a:xfrm>
            <a:off x="101571" y="4776137"/>
            <a:ext cx="1334020" cy="246221"/>
          </a:xfrm>
          <a:prstGeom prst="rect">
            <a:avLst/>
          </a:prstGeom>
          <a:noFill/>
        </p:spPr>
        <p:txBody>
          <a:bodyPr wrap="none" rtlCol="0">
            <a:spAutoFit/>
          </a:bodyPr>
          <a:lstStyle/>
          <a:p>
            <a:r>
              <a:rPr lang="en-GB" sz="1000"/>
              <a:t>NSPEC = NK * NTH</a:t>
            </a:r>
          </a:p>
        </p:txBody>
      </p:sp>
    </p:spTree>
    <p:extLst>
      <p:ext uri="{BB962C8B-B14F-4D97-AF65-F5344CB8AC3E}">
        <p14:creationId xmlns:p14="http://schemas.microsoft.com/office/powerpoint/2010/main" val="334426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2" name="Straight Connector 141">
            <a:extLst>
              <a:ext uri="{FF2B5EF4-FFF2-40B4-BE49-F238E27FC236}">
                <a16:creationId xmlns:a16="http://schemas.microsoft.com/office/drawing/2014/main" id="{42298CA8-B952-4558-B2CD-0F455DC2BBDB}"/>
              </a:ext>
            </a:extLst>
          </p:cNvPr>
          <p:cNvCxnSpPr>
            <a:cxnSpLocks/>
          </p:cNvCxnSpPr>
          <p:nvPr/>
        </p:nvCxnSpPr>
        <p:spPr>
          <a:xfrm>
            <a:off x="1742522" y="1739592"/>
            <a:ext cx="0" cy="2920390"/>
          </a:xfrm>
          <a:prstGeom prst="line">
            <a:avLst/>
          </a:prstGeom>
          <a:ln w="9525">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7722F58-D2E0-49F4-B208-A04D034E66A5}"/>
              </a:ext>
            </a:extLst>
          </p:cNvPr>
          <p:cNvSpPr/>
          <p:nvPr/>
        </p:nvSpPr>
        <p:spPr>
          <a:xfrm>
            <a:off x="2616916" y="3342627"/>
            <a:ext cx="349742" cy="254566"/>
          </a:xfrm>
          <a:prstGeom prst="rect">
            <a:avLst/>
          </a:prstGeom>
          <a:solidFill>
            <a:schemeClr val="accent1">
              <a:alpha val="53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ysClr val="windowText" lastClr="000000"/>
              </a:solidFill>
            </a:endParaRPr>
          </a:p>
        </p:txBody>
      </p:sp>
      <p:sp>
        <p:nvSpPr>
          <p:cNvPr id="3" name="Title 2">
            <a:extLst>
              <a:ext uri="{FF2B5EF4-FFF2-40B4-BE49-F238E27FC236}">
                <a16:creationId xmlns:a16="http://schemas.microsoft.com/office/drawing/2014/main" id="{66099021-9A7C-4344-8059-894D965E8154}"/>
              </a:ext>
            </a:extLst>
          </p:cNvPr>
          <p:cNvSpPr>
            <a:spLocks noGrp="1"/>
          </p:cNvSpPr>
          <p:nvPr>
            <p:ph type="title"/>
          </p:nvPr>
        </p:nvSpPr>
        <p:spPr/>
        <p:txBody>
          <a:bodyPr/>
          <a:lstStyle/>
          <a:p>
            <a:r>
              <a:rPr lang="en-GB"/>
              <a:t>Current source term implementation</a:t>
            </a:r>
          </a:p>
        </p:txBody>
      </p:sp>
      <p:cxnSp>
        <p:nvCxnSpPr>
          <p:cNvPr id="6" name="Straight Connector 5">
            <a:extLst>
              <a:ext uri="{FF2B5EF4-FFF2-40B4-BE49-F238E27FC236}">
                <a16:creationId xmlns:a16="http://schemas.microsoft.com/office/drawing/2014/main" id="{4FEADB72-068B-4C86-8C80-886D56A9756A}"/>
              </a:ext>
            </a:extLst>
          </p:cNvPr>
          <p:cNvCxnSpPr/>
          <p:nvPr/>
        </p:nvCxnSpPr>
        <p:spPr>
          <a:xfrm>
            <a:off x="1481874" y="169307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E8C4A94-DD93-4146-A710-1C23799CD0AE}"/>
              </a:ext>
            </a:extLst>
          </p:cNvPr>
          <p:cNvGrpSpPr/>
          <p:nvPr/>
        </p:nvGrpSpPr>
        <p:grpSpPr>
          <a:xfrm rot="10800000">
            <a:off x="950433" y="2218772"/>
            <a:ext cx="432048" cy="1944216"/>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4" name="Rectangle 3">
              <a:extLst>
                <a:ext uri="{FF2B5EF4-FFF2-40B4-BE49-F238E27FC236}">
                  <a16:creationId xmlns:a16="http://schemas.microsoft.com/office/drawing/2014/main" id="{427A78AB-281B-45C2-96ED-A5F774CC6324}"/>
                </a:ext>
              </a:extLst>
            </p:cNvPr>
            <p:cNvSpPr/>
            <p:nvPr/>
          </p:nvSpPr>
          <p:spPr>
            <a:xfrm>
              <a:off x="252000" y="1491631"/>
              <a:ext cx="504059" cy="23042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46EDA0A1-DE1C-41A4-B249-5C0CD1798F9E}"/>
                </a:ext>
              </a:extLst>
            </p:cNvPr>
            <p:cNvCxnSpPr>
              <a:cxnSpLocks/>
            </p:cNvCxnSpPr>
            <p:nvPr/>
          </p:nvCxnSpPr>
          <p:spPr>
            <a:xfrm>
              <a:off x="252000" y="1779662"/>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72F6123-C001-48D9-A7E8-53BBD30F29D7}"/>
                </a:ext>
              </a:extLst>
            </p:cNvPr>
            <p:cNvCxnSpPr>
              <a:cxnSpLocks/>
            </p:cNvCxnSpPr>
            <p:nvPr/>
          </p:nvCxnSpPr>
          <p:spPr>
            <a:xfrm>
              <a:off x="251520" y="206769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8B69158-7580-4F1B-8396-82244C31EF4E}"/>
                </a:ext>
              </a:extLst>
            </p:cNvPr>
            <p:cNvCxnSpPr>
              <a:cxnSpLocks/>
            </p:cNvCxnSpPr>
            <p:nvPr/>
          </p:nvCxnSpPr>
          <p:spPr>
            <a:xfrm>
              <a:off x="251520" y="235572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187848F-6A09-429A-99C6-D3EF3BE7AE29}"/>
                </a:ext>
              </a:extLst>
            </p:cNvPr>
            <p:cNvCxnSpPr>
              <a:cxnSpLocks/>
            </p:cNvCxnSpPr>
            <p:nvPr/>
          </p:nvCxnSpPr>
          <p:spPr>
            <a:xfrm>
              <a:off x="251520" y="379588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0F5E472-790F-4856-BBFD-456FCD72A1D6}"/>
                </a:ext>
              </a:extLst>
            </p:cNvPr>
            <p:cNvCxnSpPr>
              <a:cxnSpLocks/>
            </p:cNvCxnSpPr>
            <p:nvPr/>
          </p:nvCxnSpPr>
          <p:spPr>
            <a:xfrm>
              <a:off x="251520" y="2643758"/>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C6F5ECC-79D3-48C1-91FD-EF457FDCD32B}"/>
                </a:ext>
              </a:extLst>
            </p:cNvPr>
            <p:cNvCxnSpPr>
              <a:cxnSpLocks/>
            </p:cNvCxnSpPr>
            <p:nvPr/>
          </p:nvCxnSpPr>
          <p:spPr>
            <a:xfrm>
              <a:off x="251520" y="2931790"/>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50C1F57-54A0-4205-B814-53B3313B39E4}"/>
                </a:ext>
              </a:extLst>
            </p:cNvPr>
            <p:cNvCxnSpPr>
              <a:cxnSpLocks/>
            </p:cNvCxnSpPr>
            <p:nvPr/>
          </p:nvCxnSpPr>
          <p:spPr>
            <a:xfrm>
              <a:off x="251520" y="350785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505AB3D-2B7D-457C-AB42-3AD94E5AC2AA}"/>
                </a:ext>
              </a:extLst>
            </p:cNvPr>
            <p:cNvCxnSpPr>
              <a:cxnSpLocks/>
            </p:cNvCxnSpPr>
            <p:nvPr/>
          </p:nvCxnSpPr>
          <p:spPr>
            <a:xfrm>
              <a:off x="251520" y="3219822"/>
              <a:ext cx="503577" cy="0"/>
            </a:xfrm>
            <a:prstGeom prst="line">
              <a:avLst/>
            </a:prstGeom>
            <a:grpFill/>
          </p:spPr>
          <p:style>
            <a:lnRef idx="1">
              <a:schemeClr val="dk1"/>
            </a:lnRef>
            <a:fillRef idx="0">
              <a:schemeClr val="dk1"/>
            </a:fillRef>
            <a:effectRef idx="0">
              <a:schemeClr val="dk1"/>
            </a:effectRef>
            <a:fontRef idx="minor">
              <a:schemeClr val="tx1"/>
            </a:fontRef>
          </p:style>
        </p:cxnSp>
      </p:grpSp>
      <p:sp>
        <p:nvSpPr>
          <p:cNvPr id="21" name="Rectangle 20">
            <a:extLst>
              <a:ext uri="{FF2B5EF4-FFF2-40B4-BE49-F238E27FC236}">
                <a16:creationId xmlns:a16="http://schemas.microsoft.com/office/drawing/2014/main" id="{6B8F4295-2FD7-4F62-AC25-FBE9DECF1E02}"/>
              </a:ext>
            </a:extLst>
          </p:cNvPr>
          <p:cNvSpPr/>
          <p:nvPr/>
        </p:nvSpPr>
        <p:spPr>
          <a:xfrm>
            <a:off x="2446337" y="3217743"/>
            <a:ext cx="349742" cy="27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ysClr val="windowText" lastClr="000000"/>
              </a:solidFill>
            </a:endParaRPr>
          </a:p>
        </p:txBody>
      </p:sp>
      <p:sp>
        <p:nvSpPr>
          <p:cNvPr id="37" name="Rectangle 36">
            <a:extLst>
              <a:ext uri="{FF2B5EF4-FFF2-40B4-BE49-F238E27FC236}">
                <a16:creationId xmlns:a16="http://schemas.microsoft.com/office/drawing/2014/main" id="{8B564BF0-0C4E-430A-BDB3-C598FD0695F2}"/>
              </a:ext>
            </a:extLst>
          </p:cNvPr>
          <p:cNvSpPr/>
          <p:nvPr/>
        </p:nvSpPr>
        <p:spPr>
          <a:xfrm>
            <a:off x="2275758" y="3059395"/>
            <a:ext cx="385780" cy="326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err="1">
                <a:solidFill>
                  <a:sysClr val="windowText" lastClr="000000"/>
                </a:solidFill>
              </a:rPr>
              <a:t>VSxx</a:t>
            </a:r>
            <a:endParaRPr lang="en-GB" sz="800">
              <a:solidFill>
                <a:sysClr val="windowText" lastClr="000000"/>
              </a:solidFill>
            </a:endParaRPr>
          </a:p>
        </p:txBody>
      </p:sp>
      <p:sp>
        <p:nvSpPr>
          <p:cNvPr id="55" name="Rectangle 54">
            <a:extLst>
              <a:ext uri="{FF2B5EF4-FFF2-40B4-BE49-F238E27FC236}">
                <a16:creationId xmlns:a16="http://schemas.microsoft.com/office/drawing/2014/main" id="{9D6D7213-2F4A-4F44-9152-BE4084760BD8}"/>
              </a:ext>
            </a:extLst>
          </p:cNvPr>
          <p:cNvSpPr/>
          <p:nvPr/>
        </p:nvSpPr>
        <p:spPr>
          <a:xfrm>
            <a:off x="3824265" y="3259080"/>
            <a:ext cx="576064" cy="3891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ysClr val="windowText" lastClr="000000"/>
                </a:solidFill>
              </a:rPr>
              <a:t>SPEC</a:t>
            </a:r>
          </a:p>
        </p:txBody>
      </p:sp>
      <p:sp>
        <p:nvSpPr>
          <p:cNvPr id="71" name="Rectangle 70">
            <a:extLst>
              <a:ext uri="{FF2B5EF4-FFF2-40B4-BE49-F238E27FC236}">
                <a16:creationId xmlns:a16="http://schemas.microsoft.com/office/drawing/2014/main" id="{DA52D775-6A64-4BD7-A8F9-79237C29769D}"/>
              </a:ext>
            </a:extLst>
          </p:cNvPr>
          <p:cNvSpPr/>
          <p:nvPr/>
        </p:nvSpPr>
        <p:spPr>
          <a:xfrm>
            <a:off x="3824265" y="1982765"/>
            <a:ext cx="576064"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ysClr val="windowText" lastClr="000000"/>
                </a:solidFill>
              </a:rPr>
              <a:t>SPEC</a:t>
            </a:r>
          </a:p>
        </p:txBody>
      </p:sp>
      <p:sp>
        <p:nvSpPr>
          <p:cNvPr id="72" name="Rectangle 71">
            <a:extLst>
              <a:ext uri="{FF2B5EF4-FFF2-40B4-BE49-F238E27FC236}">
                <a16:creationId xmlns:a16="http://schemas.microsoft.com/office/drawing/2014/main" id="{790E6EDD-07E7-4C78-A894-25F279E1B91A}"/>
              </a:ext>
            </a:extLst>
          </p:cNvPr>
          <p:cNvSpPr/>
          <p:nvPr/>
        </p:nvSpPr>
        <p:spPr>
          <a:xfrm>
            <a:off x="2174570" y="2171640"/>
            <a:ext cx="612314"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ysClr val="windowText" lastClr="000000"/>
                </a:solidFill>
              </a:rPr>
              <a:t>SPEC</a:t>
            </a:r>
          </a:p>
        </p:txBody>
      </p:sp>
      <p:sp>
        <p:nvSpPr>
          <p:cNvPr id="73" name="Rectangle 72">
            <a:extLst>
              <a:ext uri="{FF2B5EF4-FFF2-40B4-BE49-F238E27FC236}">
                <a16:creationId xmlns:a16="http://schemas.microsoft.com/office/drawing/2014/main" id="{13A264CF-3D81-4A0C-A1F0-2A9AA72B971C}"/>
              </a:ext>
            </a:extLst>
          </p:cNvPr>
          <p:cNvSpPr/>
          <p:nvPr/>
        </p:nvSpPr>
        <p:spPr>
          <a:xfrm>
            <a:off x="3824265" y="2611008"/>
            <a:ext cx="576064" cy="3891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ysClr val="windowText" lastClr="000000"/>
                </a:solidFill>
              </a:rPr>
              <a:t>SPEC</a:t>
            </a:r>
          </a:p>
        </p:txBody>
      </p:sp>
      <p:sp>
        <p:nvSpPr>
          <p:cNvPr id="74" name="TextBox 73">
            <a:extLst>
              <a:ext uri="{FF2B5EF4-FFF2-40B4-BE49-F238E27FC236}">
                <a16:creationId xmlns:a16="http://schemas.microsoft.com/office/drawing/2014/main" id="{FECBC971-8C59-4B18-B4B0-F361F36DD31F}"/>
              </a:ext>
            </a:extLst>
          </p:cNvPr>
          <p:cNvSpPr txBox="1"/>
          <p:nvPr/>
        </p:nvSpPr>
        <p:spPr>
          <a:xfrm>
            <a:off x="753005" y="1838022"/>
            <a:ext cx="1224136" cy="261610"/>
          </a:xfrm>
          <a:prstGeom prst="rect">
            <a:avLst/>
          </a:prstGeom>
          <a:noFill/>
        </p:spPr>
        <p:txBody>
          <a:bodyPr wrap="square" rtlCol="0">
            <a:spAutoFit/>
          </a:bodyPr>
          <a:lstStyle/>
          <a:p>
            <a:r>
              <a:rPr lang="en-GB" sz="1100" u="sng"/>
              <a:t>W3WAVE</a:t>
            </a:r>
            <a:endParaRPr lang="en-GB" sz="1600" u="sng"/>
          </a:p>
        </p:txBody>
      </p:sp>
      <p:sp>
        <p:nvSpPr>
          <p:cNvPr id="75" name="TextBox 74">
            <a:extLst>
              <a:ext uri="{FF2B5EF4-FFF2-40B4-BE49-F238E27FC236}">
                <a16:creationId xmlns:a16="http://schemas.microsoft.com/office/drawing/2014/main" id="{90E7D057-161F-4615-B904-629B67E7F386}"/>
              </a:ext>
            </a:extLst>
          </p:cNvPr>
          <p:cNvSpPr txBox="1"/>
          <p:nvPr/>
        </p:nvSpPr>
        <p:spPr>
          <a:xfrm>
            <a:off x="2065186" y="1822633"/>
            <a:ext cx="1224136" cy="261610"/>
          </a:xfrm>
          <a:prstGeom prst="rect">
            <a:avLst/>
          </a:prstGeom>
          <a:noFill/>
        </p:spPr>
        <p:txBody>
          <a:bodyPr wrap="square" rtlCol="0">
            <a:spAutoFit/>
          </a:bodyPr>
          <a:lstStyle/>
          <a:p>
            <a:r>
              <a:rPr lang="en-GB" sz="1100" u="sng"/>
              <a:t>W3SRCE</a:t>
            </a:r>
            <a:endParaRPr lang="en-GB" u="sng"/>
          </a:p>
        </p:txBody>
      </p:sp>
      <p:sp>
        <p:nvSpPr>
          <p:cNvPr id="77" name="TextBox 76">
            <a:extLst>
              <a:ext uri="{FF2B5EF4-FFF2-40B4-BE49-F238E27FC236}">
                <a16:creationId xmlns:a16="http://schemas.microsoft.com/office/drawing/2014/main" id="{9D1D6FAD-21AB-41CE-A10A-56792E811D5A}"/>
              </a:ext>
            </a:extLst>
          </p:cNvPr>
          <p:cNvSpPr txBox="1"/>
          <p:nvPr/>
        </p:nvSpPr>
        <p:spPr>
          <a:xfrm>
            <a:off x="3589549" y="1739592"/>
            <a:ext cx="958961" cy="261610"/>
          </a:xfrm>
          <a:prstGeom prst="rect">
            <a:avLst/>
          </a:prstGeom>
          <a:noFill/>
        </p:spPr>
        <p:txBody>
          <a:bodyPr wrap="square" rtlCol="0">
            <a:spAutoFit/>
          </a:bodyPr>
          <a:lstStyle/>
          <a:p>
            <a:r>
              <a:rPr lang="en-GB" sz="1100" u="sng"/>
              <a:t>W3SLN1</a:t>
            </a:r>
            <a:endParaRPr lang="en-GB" sz="1400" u="sng"/>
          </a:p>
        </p:txBody>
      </p:sp>
      <p:sp>
        <p:nvSpPr>
          <p:cNvPr id="78" name="TextBox 77">
            <a:extLst>
              <a:ext uri="{FF2B5EF4-FFF2-40B4-BE49-F238E27FC236}">
                <a16:creationId xmlns:a16="http://schemas.microsoft.com/office/drawing/2014/main" id="{74182F03-EDCF-4CEC-963E-5B57047B8819}"/>
              </a:ext>
            </a:extLst>
          </p:cNvPr>
          <p:cNvSpPr txBox="1"/>
          <p:nvPr/>
        </p:nvSpPr>
        <p:spPr>
          <a:xfrm>
            <a:off x="3589550" y="2342078"/>
            <a:ext cx="958961" cy="261610"/>
          </a:xfrm>
          <a:prstGeom prst="rect">
            <a:avLst/>
          </a:prstGeom>
          <a:noFill/>
        </p:spPr>
        <p:txBody>
          <a:bodyPr wrap="square" rtlCol="0">
            <a:spAutoFit/>
          </a:bodyPr>
          <a:lstStyle/>
          <a:p>
            <a:r>
              <a:rPr lang="en-GB" sz="1100" u="sng"/>
              <a:t>W3SIN4</a:t>
            </a:r>
            <a:endParaRPr lang="en-GB" sz="1400" u="sng"/>
          </a:p>
        </p:txBody>
      </p:sp>
      <p:sp>
        <p:nvSpPr>
          <p:cNvPr id="79" name="TextBox 78">
            <a:extLst>
              <a:ext uri="{FF2B5EF4-FFF2-40B4-BE49-F238E27FC236}">
                <a16:creationId xmlns:a16="http://schemas.microsoft.com/office/drawing/2014/main" id="{DE9D0158-7039-4448-95AF-55FA9A5F4351}"/>
              </a:ext>
            </a:extLst>
          </p:cNvPr>
          <p:cNvSpPr txBox="1"/>
          <p:nvPr/>
        </p:nvSpPr>
        <p:spPr>
          <a:xfrm>
            <a:off x="3614730" y="3000169"/>
            <a:ext cx="936104" cy="261610"/>
          </a:xfrm>
          <a:prstGeom prst="rect">
            <a:avLst/>
          </a:prstGeom>
          <a:noFill/>
        </p:spPr>
        <p:txBody>
          <a:bodyPr wrap="square" rtlCol="0">
            <a:spAutoFit/>
          </a:bodyPr>
          <a:lstStyle/>
          <a:p>
            <a:r>
              <a:rPr lang="en-GB" sz="1100" u="sng"/>
              <a:t>W3SDS4</a:t>
            </a:r>
          </a:p>
        </p:txBody>
      </p:sp>
      <p:sp>
        <p:nvSpPr>
          <p:cNvPr id="81" name="Rectangle 80">
            <a:extLst>
              <a:ext uri="{FF2B5EF4-FFF2-40B4-BE49-F238E27FC236}">
                <a16:creationId xmlns:a16="http://schemas.microsoft.com/office/drawing/2014/main" id="{533D06E7-D567-4D05-B08A-47FB3943995D}"/>
              </a:ext>
            </a:extLst>
          </p:cNvPr>
          <p:cNvSpPr/>
          <p:nvPr/>
        </p:nvSpPr>
        <p:spPr>
          <a:xfrm>
            <a:off x="2371712" y="3789282"/>
            <a:ext cx="349742" cy="254566"/>
          </a:xfrm>
          <a:prstGeom prst="rect">
            <a:avLst/>
          </a:prstGeom>
          <a:solidFill>
            <a:schemeClr val="accent1">
              <a:alpha val="53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ysClr val="windowText" lastClr="000000"/>
              </a:solidFill>
            </a:endParaRPr>
          </a:p>
        </p:txBody>
      </p:sp>
      <p:sp>
        <p:nvSpPr>
          <p:cNvPr id="82" name="Rectangle 81">
            <a:extLst>
              <a:ext uri="{FF2B5EF4-FFF2-40B4-BE49-F238E27FC236}">
                <a16:creationId xmlns:a16="http://schemas.microsoft.com/office/drawing/2014/main" id="{50E2B72D-BE12-4E9B-B0DF-C091449BF245}"/>
              </a:ext>
            </a:extLst>
          </p:cNvPr>
          <p:cNvSpPr/>
          <p:nvPr/>
        </p:nvSpPr>
        <p:spPr>
          <a:xfrm>
            <a:off x="2201133" y="3664398"/>
            <a:ext cx="349742" cy="27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ysClr val="windowText" lastClr="000000"/>
              </a:solidFill>
            </a:endParaRPr>
          </a:p>
        </p:txBody>
      </p:sp>
      <p:sp>
        <p:nvSpPr>
          <p:cNvPr id="83" name="Rectangle 82">
            <a:extLst>
              <a:ext uri="{FF2B5EF4-FFF2-40B4-BE49-F238E27FC236}">
                <a16:creationId xmlns:a16="http://schemas.microsoft.com/office/drawing/2014/main" id="{0301E3D2-E06D-48EF-A6EC-085FE5764D15}"/>
              </a:ext>
            </a:extLst>
          </p:cNvPr>
          <p:cNvSpPr/>
          <p:nvPr/>
        </p:nvSpPr>
        <p:spPr>
          <a:xfrm>
            <a:off x="2030554" y="3525185"/>
            <a:ext cx="385779" cy="307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err="1">
                <a:solidFill>
                  <a:sysClr val="windowText" lastClr="000000"/>
                </a:solidFill>
              </a:rPr>
              <a:t>VDxx</a:t>
            </a:r>
            <a:endParaRPr lang="en-GB" sz="800">
              <a:solidFill>
                <a:sysClr val="windowText" lastClr="000000"/>
              </a:solidFill>
            </a:endParaRPr>
          </a:p>
        </p:txBody>
      </p:sp>
      <p:sp>
        <p:nvSpPr>
          <p:cNvPr id="84" name="Rectangle 83">
            <a:extLst>
              <a:ext uri="{FF2B5EF4-FFF2-40B4-BE49-F238E27FC236}">
                <a16:creationId xmlns:a16="http://schemas.microsoft.com/office/drawing/2014/main" id="{45F920F1-380B-4023-8CFC-6C0A72997842}"/>
              </a:ext>
            </a:extLst>
          </p:cNvPr>
          <p:cNvSpPr/>
          <p:nvPr/>
        </p:nvSpPr>
        <p:spPr>
          <a:xfrm>
            <a:off x="3824265" y="3854972"/>
            <a:ext cx="576064" cy="3693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a:solidFill>
                  <a:sysClr val="windowText" lastClr="000000"/>
                </a:solidFill>
              </a:rPr>
              <a:t>SPEC</a:t>
            </a:r>
          </a:p>
        </p:txBody>
      </p:sp>
      <p:sp>
        <p:nvSpPr>
          <p:cNvPr id="85" name="TextBox 84">
            <a:extLst>
              <a:ext uri="{FF2B5EF4-FFF2-40B4-BE49-F238E27FC236}">
                <a16:creationId xmlns:a16="http://schemas.microsoft.com/office/drawing/2014/main" id="{5BCE5FBA-8501-42C7-BE2F-6CA4F0D0F782}"/>
              </a:ext>
            </a:extLst>
          </p:cNvPr>
          <p:cNvSpPr txBox="1"/>
          <p:nvPr/>
        </p:nvSpPr>
        <p:spPr>
          <a:xfrm>
            <a:off x="3614730" y="3602655"/>
            <a:ext cx="936104" cy="261610"/>
          </a:xfrm>
          <a:prstGeom prst="rect">
            <a:avLst/>
          </a:prstGeom>
          <a:noFill/>
        </p:spPr>
        <p:txBody>
          <a:bodyPr wrap="square" rtlCol="0">
            <a:spAutoFit/>
          </a:bodyPr>
          <a:lstStyle/>
          <a:p>
            <a:r>
              <a:rPr lang="en-GB" sz="1100" i="1"/>
              <a:t>…etc..</a:t>
            </a:r>
          </a:p>
        </p:txBody>
      </p:sp>
      <p:sp>
        <p:nvSpPr>
          <p:cNvPr id="86" name="Arrow: Down 85">
            <a:extLst>
              <a:ext uri="{FF2B5EF4-FFF2-40B4-BE49-F238E27FC236}">
                <a16:creationId xmlns:a16="http://schemas.microsoft.com/office/drawing/2014/main" id="{72E461BA-854C-4377-A0B5-7C6104F2CD3F}"/>
              </a:ext>
            </a:extLst>
          </p:cNvPr>
          <p:cNvSpPr/>
          <p:nvPr/>
        </p:nvSpPr>
        <p:spPr>
          <a:xfrm>
            <a:off x="609295" y="2456988"/>
            <a:ext cx="174494" cy="1483387"/>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Connector: Curved 87">
            <a:extLst>
              <a:ext uri="{FF2B5EF4-FFF2-40B4-BE49-F238E27FC236}">
                <a16:creationId xmlns:a16="http://schemas.microsoft.com/office/drawing/2014/main" id="{2E982B85-F69E-473B-ACB0-FFEDCD8B443B}"/>
              </a:ext>
            </a:extLst>
          </p:cNvPr>
          <p:cNvCxnSpPr>
            <a:cxnSpLocks/>
            <a:stCxn id="4" idx="1"/>
            <a:endCxn id="72" idx="1"/>
          </p:cNvCxnSpPr>
          <p:nvPr/>
        </p:nvCxnSpPr>
        <p:spPr>
          <a:xfrm flipV="1">
            <a:off x="1382070" y="2356306"/>
            <a:ext cx="792500" cy="834574"/>
          </a:xfrm>
          <a:prstGeom prst="curvedConnector3">
            <a:avLst/>
          </a:prstGeom>
          <a:ln w="34925">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D6131020-EF5C-462E-AB51-FE83CA92D450}"/>
              </a:ext>
            </a:extLst>
          </p:cNvPr>
          <p:cNvSpPr txBox="1"/>
          <p:nvPr/>
        </p:nvSpPr>
        <p:spPr>
          <a:xfrm rot="18204110">
            <a:off x="1286809" y="2823204"/>
            <a:ext cx="534809" cy="246221"/>
          </a:xfrm>
          <a:prstGeom prst="rect">
            <a:avLst/>
          </a:prstGeom>
          <a:noFill/>
        </p:spPr>
        <p:txBody>
          <a:bodyPr wrap="square" rtlCol="0">
            <a:spAutoFit/>
          </a:bodyPr>
          <a:lstStyle/>
          <a:p>
            <a:r>
              <a:rPr lang="en-GB" sz="1000" b="1" i="1"/>
              <a:t>JSEA</a:t>
            </a:r>
          </a:p>
        </p:txBody>
      </p:sp>
      <p:sp>
        <p:nvSpPr>
          <p:cNvPr id="91" name="TextBox 90">
            <a:extLst>
              <a:ext uri="{FF2B5EF4-FFF2-40B4-BE49-F238E27FC236}">
                <a16:creationId xmlns:a16="http://schemas.microsoft.com/office/drawing/2014/main" id="{2CF80B70-3355-4291-B279-D72428A4465F}"/>
              </a:ext>
            </a:extLst>
          </p:cNvPr>
          <p:cNvSpPr txBox="1"/>
          <p:nvPr/>
        </p:nvSpPr>
        <p:spPr>
          <a:xfrm>
            <a:off x="789565" y="4224305"/>
            <a:ext cx="839443" cy="400110"/>
          </a:xfrm>
          <a:prstGeom prst="rect">
            <a:avLst/>
          </a:prstGeom>
          <a:noFill/>
        </p:spPr>
        <p:txBody>
          <a:bodyPr wrap="square" rtlCol="0">
            <a:spAutoFit/>
          </a:bodyPr>
          <a:lstStyle/>
          <a:p>
            <a:r>
              <a:rPr lang="en-GB" sz="1000"/>
              <a:t>Loop over </a:t>
            </a:r>
            <a:r>
              <a:rPr lang="en-GB" sz="1000" err="1"/>
              <a:t>seapoints</a:t>
            </a:r>
            <a:endParaRPr lang="en-GB" sz="1000"/>
          </a:p>
        </p:txBody>
      </p:sp>
      <p:sp>
        <p:nvSpPr>
          <p:cNvPr id="94" name="TextBox 93">
            <a:extLst>
              <a:ext uri="{FF2B5EF4-FFF2-40B4-BE49-F238E27FC236}">
                <a16:creationId xmlns:a16="http://schemas.microsoft.com/office/drawing/2014/main" id="{6F6547E3-2D80-413D-83AD-1564002F6E55}"/>
              </a:ext>
            </a:extLst>
          </p:cNvPr>
          <p:cNvSpPr txBox="1"/>
          <p:nvPr/>
        </p:nvSpPr>
        <p:spPr>
          <a:xfrm>
            <a:off x="969794" y="2932508"/>
            <a:ext cx="431637" cy="276999"/>
          </a:xfrm>
          <a:prstGeom prst="rect">
            <a:avLst/>
          </a:prstGeom>
          <a:noFill/>
        </p:spPr>
        <p:txBody>
          <a:bodyPr wrap="square" rtlCol="0">
            <a:spAutoFit/>
          </a:bodyPr>
          <a:lstStyle/>
          <a:p>
            <a:r>
              <a:rPr lang="en-GB" sz="1200" b="1"/>
              <a:t>VA</a:t>
            </a:r>
          </a:p>
        </p:txBody>
      </p:sp>
      <p:sp>
        <p:nvSpPr>
          <p:cNvPr id="97" name="TextBox 96">
            <a:extLst>
              <a:ext uri="{FF2B5EF4-FFF2-40B4-BE49-F238E27FC236}">
                <a16:creationId xmlns:a16="http://schemas.microsoft.com/office/drawing/2014/main" id="{2B5A85F2-5FCB-4B14-8AFC-F8FF5875D69D}"/>
              </a:ext>
            </a:extLst>
          </p:cNvPr>
          <p:cNvSpPr txBox="1"/>
          <p:nvPr/>
        </p:nvSpPr>
        <p:spPr>
          <a:xfrm>
            <a:off x="567970" y="2154087"/>
            <a:ext cx="431637" cy="276999"/>
          </a:xfrm>
          <a:prstGeom prst="rect">
            <a:avLst/>
          </a:prstGeom>
          <a:noFill/>
        </p:spPr>
        <p:txBody>
          <a:bodyPr wrap="square" rtlCol="0">
            <a:spAutoFit/>
          </a:bodyPr>
          <a:lstStyle/>
          <a:p>
            <a:r>
              <a:rPr lang="en-GB" sz="1200" b="1"/>
              <a:t>1</a:t>
            </a:r>
          </a:p>
        </p:txBody>
      </p:sp>
      <p:sp>
        <p:nvSpPr>
          <p:cNvPr id="98" name="TextBox 97">
            <a:extLst>
              <a:ext uri="{FF2B5EF4-FFF2-40B4-BE49-F238E27FC236}">
                <a16:creationId xmlns:a16="http://schemas.microsoft.com/office/drawing/2014/main" id="{7128F926-0A37-4173-8C66-EAF9DE1B4931}"/>
              </a:ext>
            </a:extLst>
          </p:cNvPr>
          <p:cNvSpPr txBox="1"/>
          <p:nvPr/>
        </p:nvSpPr>
        <p:spPr>
          <a:xfrm>
            <a:off x="372506" y="3926620"/>
            <a:ext cx="648072" cy="246221"/>
          </a:xfrm>
          <a:prstGeom prst="rect">
            <a:avLst/>
          </a:prstGeom>
          <a:noFill/>
        </p:spPr>
        <p:txBody>
          <a:bodyPr wrap="square" rtlCol="0">
            <a:spAutoFit/>
          </a:bodyPr>
          <a:lstStyle/>
          <a:p>
            <a:r>
              <a:rPr lang="en-GB" sz="1000" b="1"/>
              <a:t>NSEAL</a:t>
            </a:r>
          </a:p>
        </p:txBody>
      </p:sp>
      <p:sp>
        <p:nvSpPr>
          <p:cNvPr id="99" name="TextBox 98">
            <a:extLst>
              <a:ext uri="{FF2B5EF4-FFF2-40B4-BE49-F238E27FC236}">
                <a16:creationId xmlns:a16="http://schemas.microsoft.com/office/drawing/2014/main" id="{B87AC8A4-BA9A-4A45-999F-9CB0BEC756D7}"/>
              </a:ext>
            </a:extLst>
          </p:cNvPr>
          <p:cNvSpPr txBox="1"/>
          <p:nvPr/>
        </p:nvSpPr>
        <p:spPr>
          <a:xfrm>
            <a:off x="1905673" y="4274277"/>
            <a:ext cx="1383649" cy="400110"/>
          </a:xfrm>
          <a:prstGeom prst="rect">
            <a:avLst/>
          </a:prstGeom>
          <a:noFill/>
        </p:spPr>
        <p:txBody>
          <a:bodyPr wrap="square" rtlCol="0">
            <a:spAutoFit/>
          </a:bodyPr>
          <a:lstStyle/>
          <a:p>
            <a:r>
              <a:rPr lang="en-GB" sz="1000"/>
              <a:t>Lots of temporary arrays size NSPEC</a:t>
            </a:r>
          </a:p>
        </p:txBody>
      </p:sp>
      <p:sp>
        <p:nvSpPr>
          <p:cNvPr id="125" name="TextBox 124">
            <a:extLst>
              <a:ext uri="{FF2B5EF4-FFF2-40B4-BE49-F238E27FC236}">
                <a16:creationId xmlns:a16="http://schemas.microsoft.com/office/drawing/2014/main" id="{BAE568DF-D20B-4497-94FE-4462964F6D1B}"/>
              </a:ext>
            </a:extLst>
          </p:cNvPr>
          <p:cNvSpPr txBox="1"/>
          <p:nvPr/>
        </p:nvSpPr>
        <p:spPr>
          <a:xfrm>
            <a:off x="1958545" y="2563618"/>
            <a:ext cx="1099069" cy="396301"/>
          </a:xfrm>
          <a:prstGeom prst="rect">
            <a:avLst/>
          </a:prstGeom>
          <a:noFill/>
        </p:spPr>
        <p:txBody>
          <a:bodyPr wrap="square" rtlCol="0">
            <a:spAutoFit/>
          </a:bodyPr>
          <a:lstStyle/>
          <a:p>
            <a:r>
              <a:rPr lang="en-GB" sz="1000"/>
              <a:t>Spectrum for single </a:t>
            </a:r>
            <a:r>
              <a:rPr lang="en-GB" sz="1000" err="1"/>
              <a:t>seapoint</a:t>
            </a:r>
            <a:endParaRPr lang="en-GB" sz="1000"/>
          </a:p>
        </p:txBody>
      </p:sp>
      <p:sp>
        <p:nvSpPr>
          <p:cNvPr id="126" name="Arrow: Left-Right 125">
            <a:extLst>
              <a:ext uri="{FF2B5EF4-FFF2-40B4-BE49-F238E27FC236}">
                <a16:creationId xmlns:a16="http://schemas.microsoft.com/office/drawing/2014/main" id="{9D95E005-8E04-4953-A2D2-8BC1FA36D0C6}"/>
              </a:ext>
            </a:extLst>
          </p:cNvPr>
          <p:cNvSpPr/>
          <p:nvPr/>
        </p:nvSpPr>
        <p:spPr>
          <a:xfrm>
            <a:off x="2915806" y="3019927"/>
            <a:ext cx="368658" cy="689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eft Brace 127">
            <a:extLst>
              <a:ext uri="{FF2B5EF4-FFF2-40B4-BE49-F238E27FC236}">
                <a16:creationId xmlns:a16="http://schemas.microsoft.com/office/drawing/2014/main" id="{7A46A934-B25C-4961-8D96-260FAD860765}"/>
              </a:ext>
            </a:extLst>
          </p:cNvPr>
          <p:cNvSpPr/>
          <p:nvPr/>
        </p:nvSpPr>
        <p:spPr>
          <a:xfrm>
            <a:off x="3409810" y="1847167"/>
            <a:ext cx="204920" cy="2672586"/>
          </a:xfrm>
          <a:prstGeom prst="leftBrace">
            <a:avLst>
              <a:gd name="adj1" fmla="val 96517"/>
              <a:gd name="adj2" fmla="val 44864"/>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TextBox 129">
            <a:extLst>
              <a:ext uri="{FF2B5EF4-FFF2-40B4-BE49-F238E27FC236}">
                <a16:creationId xmlns:a16="http://schemas.microsoft.com/office/drawing/2014/main" id="{FBC46806-0B06-4B4E-A3D3-85FC9B8A5D64}"/>
              </a:ext>
            </a:extLst>
          </p:cNvPr>
          <p:cNvSpPr txBox="1"/>
          <p:nvPr/>
        </p:nvSpPr>
        <p:spPr>
          <a:xfrm>
            <a:off x="3885183" y="4298180"/>
            <a:ext cx="1352468" cy="400110"/>
          </a:xfrm>
          <a:prstGeom prst="rect">
            <a:avLst/>
          </a:prstGeom>
          <a:noFill/>
        </p:spPr>
        <p:txBody>
          <a:bodyPr wrap="square" rtlCol="0">
            <a:spAutoFit/>
          </a:bodyPr>
          <a:lstStyle/>
          <a:p>
            <a:pPr algn="ctr"/>
            <a:r>
              <a:rPr lang="en-GB" sz="1000"/>
              <a:t>Loops over single </a:t>
            </a:r>
            <a:br>
              <a:rPr lang="en-GB" sz="1000"/>
            </a:br>
            <a:r>
              <a:rPr lang="en-GB" sz="1000"/>
              <a:t>spectrum [NK, NTH]</a:t>
            </a:r>
          </a:p>
        </p:txBody>
      </p:sp>
      <p:sp>
        <p:nvSpPr>
          <p:cNvPr id="136" name="Left Brace 135">
            <a:extLst>
              <a:ext uri="{FF2B5EF4-FFF2-40B4-BE49-F238E27FC236}">
                <a16:creationId xmlns:a16="http://schemas.microsoft.com/office/drawing/2014/main" id="{00C6B37E-556C-4E8E-86B5-7AED28DDBC3F}"/>
              </a:ext>
            </a:extLst>
          </p:cNvPr>
          <p:cNvSpPr/>
          <p:nvPr/>
        </p:nvSpPr>
        <p:spPr>
          <a:xfrm rot="16200000">
            <a:off x="2422414" y="3586017"/>
            <a:ext cx="262366" cy="1114153"/>
          </a:xfrm>
          <a:prstGeom prst="leftBrace">
            <a:avLst>
              <a:gd name="adj1" fmla="val 34792"/>
              <a:gd name="adj2" fmla="val 4861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Arrow: Down 136">
            <a:extLst>
              <a:ext uri="{FF2B5EF4-FFF2-40B4-BE49-F238E27FC236}">
                <a16:creationId xmlns:a16="http://schemas.microsoft.com/office/drawing/2014/main" id="{F0A88B1C-12DA-4131-A5BD-4505836CB817}"/>
              </a:ext>
            </a:extLst>
          </p:cNvPr>
          <p:cNvSpPr/>
          <p:nvPr/>
        </p:nvSpPr>
        <p:spPr>
          <a:xfrm>
            <a:off x="4478826" y="3870746"/>
            <a:ext cx="165182" cy="369333"/>
          </a:xfrm>
          <a:prstGeom prst="downArrow">
            <a:avLst/>
          </a:prstGeom>
          <a:solidFill>
            <a:srgbClr val="E47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Arrow: Down 137">
            <a:extLst>
              <a:ext uri="{FF2B5EF4-FFF2-40B4-BE49-F238E27FC236}">
                <a16:creationId xmlns:a16="http://schemas.microsoft.com/office/drawing/2014/main" id="{E2EA1FD8-5930-4FE2-99FE-CA0115AC6D77}"/>
              </a:ext>
            </a:extLst>
          </p:cNvPr>
          <p:cNvSpPr/>
          <p:nvPr/>
        </p:nvSpPr>
        <p:spPr>
          <a:xfrm>
            <a:off x="4478826" y="3278908"/>
            <a:ext cx="165182" cy="369333"/>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Arrow: Down 138">
            <a:extLst>
              <a:ext uri="{FF2B5EF4-FFF2-40B4-BE49-F238E27FC236}">
                <a16:creationId xmlns:a16="http://schemas.microsoft.com/office/drawing/2014/main" id="{97FC3424-98CB-4AD0-9068-CC380D110FD1}"/>
              </a:ext>
            </a:extLst>
          </p:cNvPr>
          <p:cNvSpPr/>
          <p:nvPr/>
        </p:nvSpPr>
        <p:spPr>
          <a:xfrm>
            <a:off x="4478826" y="2630836"/>
            <a:ext cx="165182" cy="369333"/>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Arrow: Down 139">
            <a:extLst>
              <a:ext uri="{FF2B5EF4-FFF2-40B4-BE49-F238E27FC236}">
                <a16:creationId xmlns:a16="http://schemas.microsoft.com/office/drawing/2014/main" id="{F4B1424A-80C1-4426-A7DF-429D284E549B}"/>
              </a:ext>
            </a:extLst>
          </p:cNvPr>
          <p:cNvSpPr/>
          <p:nvPr/>
        </p:nvSpPr>
        <p:spPr>
          <a:xfrm>
            <a:off x="4478826" y="1992057"/>
            <a:ext cx="165182" cy="369333"/>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4" name="Straight Connector 143">
            <a:extLst>
              <a:ext uri="{FF2B5EF4-FFF2-40B4-BE49-F238E27FC236}">
                <a16:creationId xmlns:a16="http://schemas.microsoft.com/office/drawing/2014/main" id="{D0DCD0D2-491B-4C72-98A3-FF61E94324A9}"/>
              </a:ext>
            </a:extLst>
          </p:cNvPr>
          <p:cNvCxnSpPr>
            <a:cxnSpLocks/>
          </p:cNvCxnSpPr>
          <p:nvPr/>
        </p:nvCxnSpPr>
        <p:spPr>
          <a:xfrm>
            <a:off x="3326698" y="1739592"/>
            <a:ext cx="0" cy="2920390"/>
          </a:xfrm>
          <a:prstGeom prst="line">
            <a:avLst/>
          </a:prstGeom>
          <a:ln w="9525">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145" name="Arrow: Left-Right 144">
            <a:extLst>
              <a:ext uri="{FF2B5EF4-FFF2-40B4-BE49-F238E27FC236}">
                <a16:creationId xmlns:a16="http://schemas.microsoft.com/office/drawing/2014/main" id="{F932787E-B327-4A88-BE88-AC5514221CF6}"/>
              </a:ext>
            </a:extLst>
          </p:cNvPr>
          <p:cNvSpPr/>
          <p:nvPr/>
        </p:nvSpPr>
        <p:spPr>
          <a:xfrm>
            <a:off x="734410" y="1523132"/>
            <a:ext cx="3816424" cy="179026"/>
          </a:xfrm>
          <a:prstGeom prst="leftRightArrow">
            <a:avLst/>
          </a:prstGeom>
          <a:noFill/>
          <a:ln w="1587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TextBox 145">
            <a:extLst>
              <a:ext uri="{FF2B5EF4-FFF2-40B4-BE49-F238E27FC236}">
                <a16:creationId xmlns:a16="http://schemas.microsoft.com/office/drawing/2014/main" id="{CF1C896B-7A1D-488D-A08A-15815F02425B}"/>
              </a:ext>
            </a:extLst>
          </p:cNvPr>
          <p:cNvSpPr txBox="1"/>
          <p:nvPr/>
        </p:nvSpPr>
        <p:spPr>
          <a:xfrm>
            <a:off x="950434" y="1307544"/>
            <a:ext cx="3458248" cy="246221"/>
          </a:xfrm>
          <a:prstGeom prst="rect">
            <a:avLst/>
          </a:prstGeom>
          <a:noFill/>
        </p:spPr>
        <p:txBody>
          <a:bodyPr wrap="square" rtlCol="0">
            <a:spAutoFit/>
          </a:bodyPr>
          <a:lstStyle/>
          <a:p>
            <a:r>
              <a:rPr lang="en-GB" sz="1000" i="1">
                <a:solidFill>
                  <a:srgbClr val="FF0000"/>
                </a:solidFill>
              </a:rPr>
              <a:t>Large separation between </a:t>
            </a:r>
            <a:r>
              <a:rPr lang="en-GB" sz="1000" i="1" err="1">
                <a:solidFill>
                  <a:srgbClr val="FF0000"/>
                </a:solidFill>
              </a:rPr>
              <a:t>seapoint</a:t>
            </a:r>
            <a:r>
              <a:rPr lang="en-GB" sz="1000" i="1">
                <a:solidFill>
                  <a:srgbClr val="FF0000"/>
                </a:solidFill>
              </a:rPr>
              <a:t> loop and </a:t>
            </a:r>
            <a:r>
              <a:rPr lang="en-GB" sz="1000" i="1" err="1">
                <a:solidFill>
                  <a:srgbClr val="FF0000"/>
                </a:solidFill>
              </a:rPr>
              <a:t>freq</a:t>
            </a:r>
            <a:r>
              <a:rPr lang="en-GB" sz="1000" i="1">
                <a:solidFill>
                  <a:srgbClr val="FF0000"/>
                </a:solidFill>
              </a:rPr>
              <a:t>/</a:t>
            </a:r>
            <a:r>
              <a:rPr lang="en-GB" sz="1000" i="1" err="1">
                <a:solidFill>
                  <a:srgbClr val="FF0000"/>
                </a:solidFill>
              </a:rPr>
              <a:t>dir</a:t>
            </a:r>
            <a:r>
              <a:rPr lang="en-GB" sz="1000" i="1">
                <a:solidFill>
                  <a:srgbClr val="FF0000"/>
                </a:solidFill>
              </a:rPr>
              <a:t> loops</a:t>
            </a:r>
          </a:p>
        </p:txBody>
      </p:sp>
      <p:sp>
        <p:nvSpPr>
          <p:cNvPr id="2" name="Oval 1">
            <a:extLst>
              <a:ext uri="{FF2B5EF4-FFF2-40B4-BE49-F238E27FC236}">
                <a16:creationId xmlns:a16="http://schemas.microsoft.com/office/drawing/2014/main" id="{7E28C78F-23EC-4564-B202-D6DC068BA18B}"/>
              </a:ext>
            </a:extLst>
          </p:cNvPr>
          <p:cNvSpPr/>
          <p:nvPr/>
        </p:nvSpPr>
        <p:spPr>
          <a:xfrm>
            <a:off x="313711" y="1769353"/>
            <a:ext cx="933817" cy="285506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E0BE9A9B-3155-4BE5-9FBC-ACA318FD0D31}"/>
              </a:ext>
            </a:extLst>
          </p:cNvPr>
          <p:cNvSpPr/>
          <p:nvPr/>
        </p:nvSpPr>
        <p:spPr>
          <a:xfrm>
            <a:off x="4069029" y="1838022"/>
            <a:ext cx="807154" cy="256438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E36C1F3-ABAA-4EBE-A398-822BA177A456}"/>
              </a:ext>
            </a:extLst>
          </p:cNvPr>
          <p:cNvSpPr txBox="1"/>
          <p:nvPr/>
        </p:nvSpPr>
        <p:spPr>
          <a:xfrm>
            <a:off x="5184505" y="1553765"/>
            <a:ext cx="3707494" cy="615553"/>
          </a:xfrm>
          <a:prstGeom prst="rect">
            <a:avLst/>
          </a:prstGeom>
          <a:noFill/>
        </p:spPr>
        <p:txBody>
          <a:bodyPr wrap="square" rtlCol="0">
            <a:spAutoFit/>
          </a:bodyPr>
          <a:lstStyle/>
          <a:p>
            <a:pPr marL="285750" indent="-285750">
              <a:buFont typeface="Arial" panose="020B0604020202020204" pitchFamily="34" charset="0"/>
              <a:buChar char="•"/>
            </a:pPr>
            <a:r>
              <a:rPr lang="en-GB" sz="1600" dirty="0"/>
              <a:t>GPU parallelism currently over outer NSEA loop in W3WAVE</a:t>
            </a:r>
            <a:r>
              <a:rPr lang="en-GB" dirty="0"/>
              <a:t>…</a:t>
            </a:r>
          </a:p>
        </p:txBody>
      </p:sp>
      <p:sp>
        <p:nvSpPr>
          <p:cNvPr id="7" name="TextBox 6">
            <a:extLst>
              <a:ext uri="{FF2B5EF4-FFF2-40B4-BE49-F238E27FC236}">
                <a16:creationId xmlns:a16="http://schemas.microsoft.com/office/drawing/2014/main" id="{CC9D3194-0F47-4CA4-A20E-82B29DCCAFEB}"/>
              </a:ext>
            </a:extLst>
          </p:cNvPr>
          <p:cNvSpPr txBox="1"/>
          <p:nvPr/>
        </p:nvSpPr>
        <p:spPr>
          <a:xfrm>
            <a:off x="5471146" y="2440508"/>
            <a:ext cx="3420853" cy="830997"/>
          </a:xfrm>
          <a:prstGeom prst="rect">
            <a:avLst/>
          </a:prstGeom>
          <a:noFill/>
        </p:spPr>
        <p:txBody>
          <a:bodyPr wrap="square" rtlCol="0">
            <a:spAutoFit/>
          </a:bodyPr>
          <a:lstStyle/>
          <a:p>
            <a:r>
              <a:rPr lang="en-GB" sz="1600" dirty="0"/>
              <a:t>…but ideally we want parallelism to be lower down in individual source term routines (closely nested loops)</a:t>
            </a:r>
          </a:p>
        </p:txBody>
      </p:sp>
      <p:sp>
        <p:nvSpPr>
          <p:cNvPr id="9" name="TextBox 8">
            <a:extLst>
              <a:ext uri="{FF2B5EF4-FFF2-40B4-BE49-F238E27FC236}">
                <a16:creationId xmlns:a16="http://schemas.microsoft.com/office/drawing/2014/main" id="{690CAC2A-DEFD-4610-A28D-53F0DE0D8BAE}"/>
              </a:ext>
            </a:extLst>
          </p:cNvPr>
          <p:cNvSpPr txBox="1"/>
          <p:nvPr/>
        </p:nvSpPr>
        <p:spPr>
          <a:xfrm>
            <a:off x="5206804" y="3673078"/>
            <a:ext cx="3685196"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t>We propose that the </a:t>
            </a:r>
            <a:r>
              <a:rPr lang="en-GB" sz="1600" dirty="0" err="1"/>
              <a:t>seapoint</a:t>
            </a:r>
            <a:r>
              <a:rPr lang="en-GB" sz="1600" dirty="0"/>
              <a:t> loop needs to be moved down into source routines.</a:t>
            </a:r>
          </a:p>
        </p:txBody>
      </p:sp>
      <p:cxnSp>
        <p:nvCxnSpPr>
          <p:cNvPr id="28" name="Straight Arrow Connector 27">
            <a:extLst>
              <a:ext uri="{FF2B5EF4-FFF2-40B4-BE49-F238E27FC236}">
                <a16:creationId xmlns:a16="http://schemas.microsoft.com/office/drawing/2014/main" id="{84C5DEEE-BFB9-4254-B70F-28804E7FD281}"/>
              </a:ext>
            </a:extLst>
          </p:cNvPr>
          <p:cNvCxnSpPr>
            <a:stCxn id="2" idx="6"/>
            <a:endCxn id="79" idx="0"/>
          </p:cNvCxnSpPr>
          <p:nvPr/>
        </p:nvCxnSpPr>
        <p:spPr>
          <a:xfrm flipV="1">
            <a:off x="1247528" y="3000169"/>
            <a:ext cx="2835254" cy="196715"/>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C3622F67-DA7C-4A97-9602-3F2AADB8608A}"/>
              </a:ext>
            </a:extLst>
          </p:cNvPr>
          <p:cNvSpPr txBox="1"/>
          <p:nvPr/>
        </p:nvSpPr>
        <p:spPr>
          <a:xfrm>
            <a:off x="101571" y="4776137"/>
            <a:ext cx="1334020" cy="246221"/>
          </a:xfrm>
          <a:prstGeom prst="rect">
            <a:avLst/>
          </a:prstGeom>
          <a:noFill/>
        </p:spPr>
        <p:txBody>
          <a:bodyPr wrap="none" rtlCol="0">
            <a:spAutoFit/>
          </a:bodyPr>
          <a:lstStyle/>
          <a:p>
            <a:r>
              <a:rPr lang="en-GB" sz="1000"/>
              <a:t>NSPEC = NK * NTH</a:t>
            </a:r>
          </a:p>
        </p:txBody>
      </p:sp>
    </p:spTree>
    <p:extLst>
      <p:ext uri="{BB962C8B-B14F-4D97-AF65-F5344CB8AC3E}">
        <p14:creationId xmlns:p14="http://schemas.microsoft.com/office/powerpoint/2010/main" val="425222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a:extLst>
              <a:ext uri="{FF2B5EF4-FFF2-40B4-BE49-F238E27FC236}">
                <a16:creationId xmlns:a16="http://schemas.microsoft.com/office/drawing/2014/main" id="{16F7B5A1-CAE3-49EF-8744-C76B61A243E6}"/>
              </a:ext>
            </a:extLst>
          </p:cNvPr>
          <p:cNvGrpSpPr/>
          <p:nvPr/>
        </p:nvGrpSpPr>
        <p:grpSpPr>
          <a:xfrm>
            <a:off x="1968714" y="3668638"/>
            <a:ext cx="270612" cy="351124"/>
            <a:chOff x="2207318" y="3263820"/>
            <a:chExt cx="344186" cy="922951"/>
          </a:xfrm>
        </p:grpSpPr>
        <p:grpSp>
          <p:nvGrpSpPr>
            <p:cNvPr id="115" name="Group 114">
              <a:extLst>
                <a:ext uri="{FF2B5EF4-FFF2-40B4-BE49-F238E27FC236}">
                  <a16:creationId xmlns:a16="http://schemas.microsoft.com/office/drawing/2014/main" id="{B4F2F947-CB86-49BE-B457-2B5D8A86F632}"/>
                </a:ext>
              </a:extLst>
            </p:cNvPr>
            <p:cNvGrpSpPr/>
            <p:nvPr/>
          </p:nvGrpSpPr>
          <p:grpSpPr>
            <a:xfrm rot="10800000">
              <a:off x="2212478" y="3263820"/>
              <a:ext cx="328590" cy="922951"/>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 name="Rectangle 119">
                <a:extLst>
                  <a:ext uri="{FF2B5EF4-FFF2-40B4-BE49-F238E27FC236}">
                    <a16:creationId xmlns:a16="http://schemas.microsoft.com/office/drawing/2014/main" id="{4667CC58-30B6-4773-9A0A-87E01FF323B6}"/>
                  </a:ext>
                </a:extLst>
              </p:cNvPr>
              <p:cNvSpPr/>
              <p:nvPr/>
            </p:nvSpPr>
            <p:spPr>
              <a:xfrm>
                <a:off x="252000" y="1491631"/>
                <a:ext cx="504059" cy="23042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121" name="Straight Connector 120">
                <a:extLst>
                  <a:ext uri="{FF2B5EF4-FFF2-40B4-BE49-F238E27FC236}">
                    <a16:creationId xmlns:a16="http://schemas.microsoft.com/office/drawing/2014/main" id="{F9E788FE-CB0D-4398-919D-57FCD6C36D35}"/>
                  </a:ext>
                </a:extLst>
              </p:cNvPr>
              <p:cNvCxnSpPr>
                <a:cxnSpLocks/>
              </p:cNvCxnSpPr>
              <p:nvPr/>
            </p:nvCxnSpPr>
            <p:spPr>
              <a:xfrm>
                <a:off x="251520" y="2067694"/>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22" name="Straight Connector 121">
                <a:extLst>
                  <a:ext uri="{FF2B5EF4-FFF2-40B4-BE49-F238E27FC236}">
                    <a16:creationId xmlns:a16="http://schemas.microsoft.com/office/drawing/2014/main" id="{43F20BFD-3D99-4F24-ADB6-DC1EB4F6138F}"/>
                  </a:ext>
                </a:extLst>
              </p:cNvPr>
              <p:cNvCxnSpPr>
                <a:cxnSpLocks/>
              </p:cNvCxnSpPr>
              <p:nvPr/>
            </p:nvCxnSpPr>
            <p:spPr>
              <a:xfrm>
                <a:off x="251520" y="3795886"/>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23" name="Straight Connector 122">
                <a:extLst>
                  <a:ext uri="{FF2B5EF4-FFF2-40B4-BE49-F238E27FC236}">
                    <a16:creationId xmlns:a16="http://schemas.microsoft.com/office/drawing/2014/main" id="{4A71B2D6-A8F0-4F9B-ABB0-08542534D14B}"/>
                  </a:ext>
                </a:extLst>
              </p:cNvPr>
              <p:cNvCxnSpPr>
                <a:cxnSpLocks/>
              </p:cNvCxnSpPr>
              <p:nvPr/>
            </p:nvCxnSpPr>
            <p:spPr>
              <a:xfrm>
                <a:off x="251520" y="2643758"/>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24" name="Straight Connector 123">
                <a:extLst>
                  <a:ext uri="{FF2B5EF4-FFF2-40B4-BE49-F238E27FC236}">
                    <a16:creationId xmlns:a16="http://schemas.microsoft.com/office/drawing/2014/main" id="{A8777D65-BCA9-430B-A75C-40293E96EB9E}"/>
                  </a:ext>
                </a:extLst>
              </p:cNvPr>
              <p:cNvCxnSpPr>
                <a:cxnSpLocks/>
              </p:cNvCxnSpPr>
              <p:nvPr/>
            </p:nvCxnSpPr>
            <p:spPr>
              <a:xfrm>
                <a:off x="251520" y="3219822"/>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grpSp>
        <p:cxnSp>
          <p:nvCxnSpPr>
            <p:cNvPr id="116" name="Straight Connector 115">
              <a:extLst>
                <a:ext uri="{FF2B5EF4-FFF2-40B4-BE49-F238E27FC236}">
                  <a16:creationId xmlns:a16="http://schemas.microsoft.com/office/drawing/2014/main" id="{31DF6DE2-0F11-4BCB-87C2-90AD003ECD9C}"/>
                </a:ext>
              </a:extLst>
            </p:cNvPr>
            <p:cNvCxnSpPr>
              <a:cxnSpLocks/>
            </p:cNvCxnSpPr>
            <p:nvPr/>
          </p:nvCxnSpPr>
          <p:spPr>
            <a:xfrm rot="10800000">
              <a:off x="2217952" y="3381128"/>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17" name="Straight Connector 116">
              <a:extLst>
                <a:ext uri="{FF2B5EF4-FFF2-40B4-BE49-F238E27FC236}">
                  <a16:creationId xmlns:a16="http://schemas.microsoft.com/office/drawing/2014/main" id="{53CB0BA0-1CEA-42E3-AE96-A54F49FABDE1}"/>
                </a:ext>
              </a:extLst>
            </p:cNvPr>
            <p:cNvCxnSpPr>
              <a:cxnSpLocks/>
            </p:cNvCxnSpPr>
            <p:nvPr/>
          </p:nvCxnSpPr>
          <p:spPr>
            <a:xfrm rot="10800000">
              <a:off x="2223541" y="3600713"/>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18" name="Straight Connector 117">
              <a:extLst>
                <a:ext uri="{FF2B5EF4-FFF2-40B4-BE49-F238E27FC236}">
                  <a16:creationId xmlns:a16="http://schemas.microsoft.com/office/drawing/2014/main" id="{12305807-773C-4A18-9101-D38EB8A64A41}"/>
                </a:ext>
              </a:extLst>
            </p:cNvPr>
            <p:cNvCxnSpPr>
              <a:cxnSpLocks/>
            </p:cNvCxnSpPr>
            <p:nvPr/>
          </p:nvCxnSpPr>
          <p:spPr>
            <a:xfrm rot="10800000">
              <a:off x="2217952" y="3840665"/>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19" name="Straight Connector 118">
              <a:extLst>
                <a:ext uri="{FF2B5EF4-FFF2-40B4-BE49-F238E27FC236}">
                  <a16:creationId xmlns:a16="http://schemas.microsoft.com/office/drawing/2014/main" id="{4841F4A9-AA85-4BC3-957F-5443D6EE98B9}"/>
                </a:ext>
              </a:extLst>
            </p:cNvPr>
            <p:cNvCxnSpPr>
              <a:cxnSpLocks/>
            </p:cNvCxnSpPr>
            <p:nvPr/>
          </p:nvCxnSpPr>
          <p:spPr>
            <a:xfrm rot="10800000">
              <a:off x="2207318" y="4081007"/>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grpSp>
      <p:cxnSp>
        <p:nvCxnSpPr>
          <p:cNvPr id="142" name="Straight Connector 141">
            <a:extLst>
              <a:ext uri="{FF2B5EF4-FFF2-40B4-BE49-F238E27FC236}">
                <a16:creationId xmlns:a16="http://schemas.microsoft.com/office/drawing/2014/main" id="{42298CA8-B952-4558-B2CD-0F455DC2BBDB}"/>
              </a:ext>
            </a:extLst>
          </p:cNvPr>
          <p:cNvCxnSpPr>
            <a:cxnSpLocks/>
          </p:cNvCxnSpPr>
          <p:nvPr/>
        </p:nvCxnSpPr>
        <p:spPr>
          <a:xfrm>
            <a:off x="1259632" y="1739592"/>
            <a:ext cx="0" cy="2920390"/>
          </a:xfrm>
          <a:prstGeom prst="line">
            <a:avLst/>
          </a:prstGeom>
          <a:ln w="9525">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6099021-9A7C-4344-8059-894D965E8154}"/>
              </a:ext>
            </a:extLst>
          </p:cNvPr>
          <p:cNvSpPr>
            <a:spLocks noGrp="1"/>
          </p:cNvSpPr>
          <p:nvPr>
            <p:ph type="title"/>
          </p:nvPr>
        </p:nvSpPr>
        <p:spPr/>
        <p:txBody>
          <a:bodyPr/>
          <a:lstStyle/>
          <a:p>
            <a:r>
              <a:rPr lang="en-GB" dirty="0"/>
              <a:t>Proposed refactoring of source terms</a:t>
            </a:r>
          </a:p>
        </p:txBody>
      </p:sp>
      <p:cxnSp>
        <p:nvCxnSpPr>
          <p:cNvPr id="6" name="Straight Connector 5">
            <a:extLst>
              <a:ext uri="{FF2B5EF4-FFF2-40B4-BE49-F238E27FC236}">
                <a16:creationId xmlns:a16="http://schemas.microsoft.com/office/drawing/2014/main" id="{4FEADB72-068B-4C86-8C80-886D56A9756A}"/>
              </a:ext>
            </a:extLst>
          </p:cNvPr>
          <p:cNvCxnSpPr/>
          <p:nvPr/>
        </p:nvCxnSpPr>
        <p:spPr>
          <a:xfrm>
            <a:off x="1481874" y="169307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E8C4A94-DD93-4146-A710-1C23799CD0AE}"/>
              </a:ext>
            </a:extLst>
          </p:cNvPr>
          <p:cNvGrpSpPr/>
          <p:nvPr/>
        </p:nvGrpSpPr>
        <p:grpSpPr>
          <a:xfrm rot="10800000">
            <a:off x="489967" y="2218772"/>
            <a:ext cx="432048" cy="1944216"/>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4" name="Rectangle 3">
              <a:extLst>
                <a:ext uri="{FF2B5EF4-FFF2-40B4-BE49-F238E27FC236}">
                  <a16:creationId xmlns:a16="http://schemas.microsoft.com/office/drawing/2014/main" id="{427A78AB-281B-45C2-96ED-A5F774CC6324}"/>
                </a:ext>
              </a:extLst>
            </p:cNvPr>
            <p:cNvSpPr/>
            <p:nvPr/>
          </p:nvSpPr>
          <p:spPr>
            <a:xfrm>
              <a:off x="252000" y="1491631"/>
              <a:ext cx="504059" cy="23042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46EDA0A1-DE1C-41A4-B249-5C0CD1798F9E}"/>
                </a:ext>
              </a:extLst>
            </p:cNvPr>
            <p:cNvCxnSpPr>
              <a:cxnSpLocks/>
            </p:cNvCxnSpPr>
            <p:nvPr/>
          </p:nvCxnSpPr>
          <p:spPr>
            <a:xfrm>
              <a:off x="252000" y="1779662"/>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72F6123-C001-48D9-A7E8-53BBD30F29D7}"/>
                </a:ext>
              </a:extLst>
            </p:cNvPr>
            <p:cNvCxnSpPr>
              <a:cxnSpLocks/>
            </p:cNvCxnSpPr>
            <p:nvPr/>
          </p:nvCxnSpPr>
          <p:spPr>
            <a:xfrm>
              <a:off x="251520" y="206769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8B69158-7580-4F1B-8396-82244C31EF4E}"/>
                </a:ext>
              </a:extLst>
            </p:cNvPr>
            <p:cNvCxnSpPr>
              <a:cxnSpLocks/>
            </p:cNvCxnSpPr>
            <p:nvPr/>
          </p:nvCxnSpPr>
          <p:spPr>
            <a:xfrm>
              <a:off x="251520" y="235572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187848F-6A09-429A-99C6-D3EF3BE7AE29}"/>
                </a:ext>
              </a:extLst>
            </p:cNvPr>
            <p:cNvCxnSpPr>
              <a:cxnSpLocks/>
            </p:cNvCxnSpPr>
            <p:nvPr/>
          </p:nvCxnSpPr>
          <p:spPr>
            <a:xfrm>
              <a:off x="251520" y="379588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0F5E472-790F-4856-BBFD-456FCD72A1D6}"/>
                </a:ext>
              </a:extLst>
            </p:cNvPr>
            <p:cNvCxnSpPr>
              <a:cxnSpLocks/>
            </p:cNvCxnSpPr>
            <p:nvPr/>
          </p:nvCxnSpPr>
          <p:spPr>
            <a:xfrm>
              <a:off x="251520" y="2643758"/>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C6F5ECC-79D3-48C1-91FD-EF457FDCD32B}"/>
                </a:ext>
              </a:extLst>
            </p:cNvPr>
            <p:cNvCxnSpPr>
              <a:cxnSpLocks/>
            </p:cNvCxnSpPr>
            <p:nvPr/>
          </p:nvCxnSpPr>
          <p:spPr>
            <a:xfrm>
              <a:off x="251520" y="2931790"/>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50C1F57-54A0-4205-B814-53B3313B39E4}"/>
                </a:ext>
              </a:extLst>
            </p:cNvPr>
            <p:cNvCxnSpPr>
              <a:cxnSpLocks/>
            </p:cNvCxnSpPr>
            <p:nvPr/>
          </p:nvCxnSpPr>
          <p:spPr>
            <a:xfrm>
              <a:off x="251520" y="350785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505AB3D-2B7D-457C-AB42-3AD94E5AC2AA}"/>
                </a:ext>
              </a:extLst>
            </p:cNvPr>
            <p:cNvCxnSpPr>
              <a:cxnSpLocks/>
            </p:cNvCxnSpPr>
            <p:nvPr/>
          </p:nvCxnSpPr>
          <p:spPr>
            <a:xfrm>
              <a:off x="251520" y="3219822"/>
              <a:ext cx="503577" cy="0"/>
            </a:xfrm>
            <a:prstGeom prst="line">
              <a:avLst/>
            </a:prstGeom>
            <a:grpFill/>
          </p:spPr>
          <p:style>
            <a:lnRef idx="1">
              <a:schemeClr val="dk1"/>
            </a:lnRef>
            <a:fillRef idx="0">
              <a:schemeClr val="dk1"/>
            </a:fillRef>
            <a:effectRef idx="0">
              <a:schemeClr val="dk1"/>
            </a:effectRef>
            <a:fontRef idx="minor">
              <a:schemeClr val="tx1"/>
            </a:fontRef>
          </p:style>
        </p:cxnSp>
      </p:grpSp>
      <p:sp>
        <p:nvSpPr>
          <p:cNvPr id="74" name="TextBox 73">
            <a:extLst>
              <a:ext uri="{FF2B5EF4-FFF2-40B4-BE49-F238E27FC236}">
                <a16:creationId xmlns:a16="http://schemas.microsoft.com/office/drawing/2014/main" id="{FECBC971-8C59-4B18-B4B0-F361F36DD31F}"/>
              </a:ext>
            </a:extLst>
          </p:cNvPr>
          <p:cNvSpPr txBox="1"/>
          <p:nvPr/>
        </p:nvSpPr>
        <p:spPr>
          <a:xfrm>
            <a:off x="292539" y="1838022"/>
            <a:ext cx="1224136" cy="261610"/>
          </a:xfrm>
          <a:prstGeom prst="rect">
            <a:avLst/>
          </a:prstGeom>
          <a:noFill/>
        </p:spPr>
        <p:txBody>
          <a:bodyPr wrap="square" rtlCol="0">
            <a:spAutoFit/>
          </a:bodyPr>
          <a:lstStyle/>
          <a:p>
            <a:r>
              <a:rPr lang="en-GB" sz="1100" u="sng"/>
              <a:t>W3WAVE</a:t>
            </a:r>
            <a:endParaRPr lang="en-GB" sz="1600" u="sng"/>
          </a:p>
        </p:txBody>
      </p:sp>
      <p:sp>
        <p:nvSpPr>
          <p:cNvPr id="75" name="TextBox 74">
            <a:extLst>
              <a:ext uri="{FF2B5EF4-FFF2-40B4-BE49-F238E27FC236}">
                <a16:creationId xmlns:a16="http://schemas.microsoft.com/office/drawing/2014/main" id="{90E7D057-161F-4615-B904-629B67E7F386}"/>
              </a:ext>
            </a:extLst>
          </p:cNvPr>
          <p:cNvSpPr txBox="1"/>
          <p:nvPr/>
        </p:nvSpPr>
        <p:spPr>
          <a:xfrm>
            <a:off x="1604720" y="1822633"/>
            <a:ext cx="1224136" cy="261610"/>
          </a:xfrm>
          <a:prstGeom prst="rect">
            <a:avLst/>
          </a:prstGeom>
          <a:noFill/>
        </p:spPr>
        <p:txBody>
          <a:bodyPr wrap="square" rtlCol="0">
            <a:spAutoFit/>
          </a:bodyPr>
          <a:lstStyle/>
          <a:p>
            <a:r>
              <a:rPr lang="en-GB" sz="1100" u="sng"/>
              <a:t>W3SRCE</a:t>
            </a:r>
            <a:endParaRPr lang="en-GB" u="sng"/>
          </a:p>
        </p:txBody>
      </p:sp>
      <p:sp>
        <p:nvSpPr>
          <p:cNvPr id="78" name="TextBox 77">
            <a:extLst>
              <a:ext uri="{FF2B5EF4-FFF2-40B4-BE49-F238E27FC236}">
                <a16:creationId xmlns:a16="http://schemas.microsoft.com/office/drawing/2014/main" id="{74182F03-EDCF-4CEC-963E-5B57047B8819}"/>
              </a:ext>
            </a:extLst>
          </p:cNvPr>
          <p:cNvSpPr txBox="1"/>
          <p:nvPr/>
        </p:nvSpPr>
        <p:spPr>
          <a:xfrm>
            <a:off x="3377061" y="1821889"/>
            <a:ext cx="958961" cy="261610"/>
          </a:xfrm>
          <a:prstGeom prst="rect">
            <a:avLst/>
          </a:prstGeom>
          <a:noFill/>
        </p:spPr>
        <p:txBody>
          <a:bodyPr wrap="square" rtlCol="0">
            <a:spAutoFit/>
          </a:bodyPr>
          <a:lstStyle/>
          <a:p>
            <a:r>
              <a:rPr lang="en-GB" sz="1100" u="sng"/>
              <a:t>W3SIN4</a:t>
            </a:r>
            <a:endParaRPr lang="en-GB" sz="1400" u="sng"/>
          </a:p>
        </p:txBody>
      </p:sp>
      <p:sp>
        <p:nvSpPr>
          <p:cNvPr id="85" name="TextBox 84">
            <a:extLst>
              <a:ext uri="{FF2B5EF4-FFF2-40B4-BE49-F238E27FC236}">
                <a16:creationId xmlns:a16="http://schemas.microsoft.com/office/drawing/2014/main" id="{5BCE5FBA-8501-42C7-BE2F-6CA4F0D0F782}"/>
              </a:ext>
            </a:extLst>
          </p:cNvPr>
          <p:cNvSpPr txBox="1"/>
          <p:nvPr/>
        </p:nvSpPr>
        <p:spPr>
          <a:xfrm>
            <a:off x="3403922" y="2814196"/>
            <a:ext cx="936104" cy="261610"/>
          </a:xfrm>
          <a:prstGeom prst="rect">
            <a:avLst/>
          </a:prstGeom>
          <a:noFill/>
        </p:spPr>
        <p:txBody>
          <a:bodyPr wrap="square" rtlCol="0">
            <a:spAutoFit/>
          </a:bodyPr>
          <a:lstStyle/>
          <a:p>
            <a:r>
              <a:rPr lang="en-GB" sz="1100" i="1" u="sng"/>
              <a:t>…etc...</a:t>
            </a:r>
          </a:p>
        </p:txBody>
      </p:sp>
      <p:cxnSp>
        <p:nvCxnSpPr>
          <p:cNvPr id="88" name="Connector: Curved 87">
            <a:extLst>
              <a:ext uri="{FF2B5EF4-FFF2-40B4-BE49-F238E27FC236}">
                <a16:creationId xmlns:a16="http://schemas.microsoft.com/office/drawing/2014/main" id="{2E982B85-F69E-473B-ACB0-FFEDCD8B443B}"/>
              </a:ext>
            </a:extLst>
          </p:cNvPr>
          <p:cNvCxnSpPr>
            <a:cxnSpLocks/>
            <a:stCxn id="4" idx="1"/>
          </p:cNvCxnSpPr>
          <p:nvPr/>
        </p:nvCxnSpPr>
        <p:spPr>
          <a:xfrm flipV="1">
            <a:off x="921604" y="2356306"/>
            <a:ext cx="792500" cy="834574"/>
          </a:xfrm>
          <a:prstGeom prst="curvedConnector3">
            <a:avLst/>
          </a:prstGeom>
          <a:ln w="34925">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6F6547E3-2D80-413D-83AD-1564002F6E55}"/>
              </a:ext>
            </a:extLst>
          </p:cNvPr>
          <p:cNvSpPr txBox="1"/>
          <p:nvPr/>
        </p:nvSpPr>
        <p:spPr>
          <a:xfrm>
            <a:off x="522220" y="2210187"/>
            <a:ext cx="431637" cy="276999"/>
          </a:xfrm>
          <a:prstGeom prst="rect">
            <a:avLst/>
          </a:prstGeom>
          <a:noFill/>
        </p:spPr>
        <p:txBody>
          <a:bodyPr wrap="square" rtlCol="0">
            <a:spAutoFit/>
          </a:bodyPr>
          <a:lstStyle/>
          <a:p>
            <a:r>
              <a:rPr lang="en-GB" sz="1200" b="1"/>
              <a:t>VA</a:t>
            </a:r>
          </a:p>
        </p:txBody>
      </p:sp>
      <p:sp>
        <p:nvSpPr>
          <p:cNvPr id="126" name="Arrow: Left-Right 125">
            <a:extLst>
              <a:ext uri="{FF2B5EF4-FFF2-40B4-BE49-F238E27FC236}">
                <a16:creationId xmlns:a16="http://schemas.microsoft.com/office/drawing/2014/main" id="{9D95E005-8E04-4953-A2D2-8BC1FA36D0C6}"/>
              </a:ext>
            </a:extLst>
          </p:cNvPr>
          <p:cNvSpPr/>
          <p:nvPr/>
        </p:nvSpPr>
        <p:spPr>
          <a:xfrm>
            <a:off x="2123206" y="2312795"/>
            <a:ext cx="764290" cy="605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eft Brace 127">
            <a:extLst>
              <a:ext uri="{FF2B5EF4-FFF2-40B4-BE49-F238E27FC236}">
                <a16:creationId xmlns:a16="http://schemas.microsoft.com/office/drawing/2014/main" id="{7A46A934-B25C-4961-8D96-260FAD860765}"/>
              </a:ext>
            </a:extLst>
          </p:cNvPr>
          <p:cNvSpPr/>
          <p:nvPr/>
        </p:nvSpPr>
        <p:spPr>
          <a:xfrm>
            <a:off x="3213014" y="1942448"/>
            <a:ext cx="152401" cy="1640843"/>
          </a:xfrm>
          <a:prstGeom prst="leftBrace">
            <a:avLst>
              <a:gd name="adj1" fmla="val 96517"/>
              <a:gd name="adj2" fmla="val 24886"/>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TextBox 129">
            <a:extLst>
              <a:ext uri="{FF2B5EF4-FFF2-40B4-BE49-F238E27FC236}">
                <a16:creationId xmlns:a16="http://schemas.microsoft.com/office/drawing/2014/main" id="{FBC46806-0B06-4B4E-A3D3-85FC9B8A5D64}"/>
              </a:ext>
            </a:extLst>
          </p:cNvPr>
          <p:cNvSpPr txBox="1"/>
          <p:nvPr/>
        </p:nvSpPr>
        <p:spPr>
          <a:xfrm>
            <a:off x="3285090" y="3651870"/>
            <a:ext cx="1502934" cy="400110"/>
          </a:xfrm>
          <a:prstGeom prst="rect">
            <a:avLst/>
          </a:prstGeom>
          <a:noFill/>
        </p:spPr>
        <p:txBody>
          <a:bodyPr wrap="square" rtlCol="0">
            <a:spAutoFit/>
          </a:bodyPr>
          <a:lstStyle/>
          <a:p>
            <a:pPr algn="ctr"/>
            <a:r>
              <a:rPr lang="en-GB" sz="1000"/>
              <a:t>Loops over all spectra (NK, NTH, NSEA)</a:t>
            </a:r>
          </a:p>
        </p:txBody>
      </p:sp>
      <p:sp>
        <p:nvSpPr>
          <p:cNvPr id="137" name="Arrow: Down 136">
            <a:extLst>
              <a:ext uri="{FF2B5EF4-FFF2-40B4-BE49-F238E27FC236}">
                <a16:creationId xmlns:a16="http://schemas.microsoft.com/office/drawing/2014/main" id="{F0A88B1C-12DA-4131-A5BD-4505836CB817}"/>
              </a:ext>
            </a:extLst>
          </p:cNvPr>
          <p:cNvSpPr/>
          <p:nvPr/>
        </p:nvSpPr>
        <p:spPr>
          <a:xfrm rot="16200000">
            <a:off x="3960147" y="2023175"/>
            <a:ext cx="134612" cy="110655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44" name="Straight Connector 143">
            <a:extLst>
              <a:ext uri="{FF2B5EF4-FFF2-40B4-BE49-F238E27FC236}">
                <a16:creationId xmlns:a16="http://schemas.microsoft.com/office/drawing/2014/main" id="{D0DCD0D2-491B-4C72-98A3-FF61E94324A9}"/>
              </a:ext>
            </a:extLst>
          </p:cNvPr>
          <p:cNvCxnSpPr>
            <a:cxnSpLocks/>
          </p:cNvCxnSpPr>
          <p:nvPr/>
        </p:nvCxnSpPr>
        <p:spPr>
          <a:xfrm>
            <a:off x="3059832" y="1847408"/>
            <a:ext cx="0" cy="2920390"/>
          </a:xfrm>
          <a:prstGeom prst="line">
            <a:avLst/>
          </a:prstGeom>
          <a:ln w="9525">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CF1C896B-7A1D-488D-A08A-15815F02425B}"/>
              </a:ext>
            </a:extLst>
          </p:cNvPr>
          <p:cNvSpPr txBox="1"/>
          <p:nvPr/>
        </p:nvSpPr>
        <p:spPr>
          <a:xfrm>
            <a:off x="593524" y="1345081"/>
            <a:ext cx="3656267" cy="246221"/>
          </a:xfrm>
          <a:prstGeom prst="rect">
            <a:avLst/>
          </a:prstGeom>
          <a:noFill/>
        </p:spPr>
        <p:txBody>
          <a:bodyPr wrap="square" rtlCol="0">
            <a:spAutoFit/>
          </a:bodyPr>
          <a:lstStyle/>
          <a:p>
            <a:r>
              <a:rPr lang="en-GB" sz="1000" b="1" i="1">
                <a:solidFill>
                  <a:schemeClr val="bg1">
                    <a:lumMod val="75000"/>
                  </a:schemeClr>
                </a:solidFill>
              </a:rPr>
              <a:t>Entire spectral array (VA) passed to source term routines</a:t>
            </a:r>
          </a:p>
        </p:txBody>
      </p:sp>
      <p:grpSp>
        <p:nvGrpSpPr>
          <p:cNvPr id="103" name="Group 102">
            <a:extLst>
              <a:ext uri="{FF2B5EF4-FFF2-40B4-BE49-F238E27FC236}">
                <a16:creationId xmlns:a16="http://schemas.microsoft.com/office/drawing/2014/main" id="{BF6F568D-B6D5-41E5-AD8F-9A02375E8CE8}"/>
              </a:ext>
            </a:extLst>
          </p:cNvPr>
          <p:cNvGrpSpPr/>
          <p:nvPr/>
        </p:nvGrpSpPr>
        <p:grpSpPr>
          <a:xfrm>
            <a:off x="1816314" y="3516238"/>
            <a:ext cx="270612" cy="351124"/>
            <a:chOff x="2207318" y="3263820"/>
            <a:chExt cx="344186" cy="922951"/>
          </a:xfrm>
        </p:grpSpPr>
        <p:grpSp>
          <p:nvGrpSpPr>
            <p:cNvPr id="104" name="Group 103">
              <a:extLst>
                <a:ext uri="{FF2B5EF4-FFF2-40B4-BE49-F238E27FC236}">
                  <a16:creationId xmlns:a16="http://schemas.microsoft.com/office/drawing/2014/main" id="{7C5F44C6-2B00-470E-85D5-44409FFE3830}"/>
                </a:ext>
              </a:extLst>
            </p:cNvPr>
            <p:cNvGrpSpPr/>
            <p:nvPr/>
          </p:nvGrpSpPr>
          <p:grpSpPr>
            <a:xfrm rot="10800000">
              <a:off x="2212478" y="3263820"/>
              <a:ext cx="328590" cy="922951"/>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09" name="Rectangle 108">
                <a:extLst>
                  <a:ext uri="{FF2B5EF4-FFF2-40B4-BE49-F238E27FC236}">
                    <a16:creationId xmlns:a16="http://schemas.microsoft.com/office/drawing/2014/main" id="{2378E3AE-D01D-43C2-AF38-975B0D5F86D8}"/>
                  </a:ext>
                </a:extLst>
              </p:cNvPr>
              <p:cNvSpPr/>
              <p:nvPr/>
            </p:nvSpPr>
            <p:spPr>
              <a:xfrm>
                <a:off x="252000" y="1491631"/>
                <a:ext cx="504059" cy="23042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110" name="Straight Connector 109">
                <a:extLst>
                  <a:ext uri="{FF2B5EF4-FFF2-40B4-BE49-F238E27FC236}">
                    <a16:creationId xmlns:a16="http://schemas.microsoft.com/office/drawing/2014/main" id="{AFD07541-8B5B-49AA-80E6-2E849E4DA92A}"/>
                  </a:ext>
                </a:extLst>
              </p:cNvPr>
              <p:cNvCxnSpPr>
                <a:cxnSpLocks/>
              </p:cNvCxnSpPr>
              <p:nvPr/>
            </p:nvCxnSpPr>
            <p:spPr>
              <a:xfrm>
                <a:off x="251520" y="2067694"/>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11" name="Straight Connector 110">
                <a:extLst>
                  <a:ext uri="{FF2B5EF4-FFF2-40B4-BE49-F238E27FC236}">
                    <a16:creationId xmlns:a16="http://schemas.microsoft.com/office/drawing/2014/main" id="{E6E9BB81-C7D4-402E-A470-0CBE7AF64488}"/>
                  </a:ext>
                </a:extLst>
              </p:cNvPr>
              <p:cNvCxnSpPr>
                <a:cxnSpLocks/>
              </p:cNvCxnSpPr>
              <p:nvPr/>
            </p:nvCxnSpPr>
            <p:spPr>
              <a:xfrm>
                <a:off x="251520" y="3795886"/>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12" name="Straight Connector 111">
                <a:extLst>
                  <a:ext uri="{FF2B5EF4-FFF2-40B4-BE49-F238E27FC236}">
                    <a16:creationId xmlns:a16="http://schemas.microsoft.com/office/drawing/2014/main" id="{691C3CA1-E982-4F0F-9281-B564B0AA7683}"/>
                  </a:ext>
                </a:extLst>
              </p:cNvPr>
              <p:cNvCxnSpPr>
                <a:cxnSpLocks/>
              </p:cNvCxnSpPr>
              <p:nvPr/>
            </p:nvCxnSpPr>
            <p:spPr>
              <a:xfrm>
                <a:off x="251520" y="2643758"/>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13" name="Straight Connector 112">
                <a:extLst>
                  <a:ext uri="{FF2B5EF4-FFF2-40B4-BE49-F238E27FC236}">
                    <a16:creationId xmlns:a16="http://schemas.microsoft.com/office/drawing/2014/main" id="{697412EB-87EE-4413-A59A-76394799AB47}"/>
                  </a:ext>
                </a:extLst>
              </p:cNvPr>
              <p:cNvCxnSpPr>
                <a:cxnSpLocks/>
              </p:cNvCxnSpPr>
              <p:nvPr/>
            </p:nvCxnSpPr>
            <p:spPr>
              <a:xfrm>
                <a:off x="251520" y="3219822"/>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grpSp>
        <p:cxnSp>
          <p:nvCxnSpPr>
            <p:cNvPr id="105" name="Straight Connector 104">
              <a:extLst>
                <a:ext uri="{FF2B5EF4-FFF2-40B4-BE49-F238E27FC236}">
                  <a16:creationId xmlns:a16="http://schemas.microsoft.com/office/drawing/2014/main" id="{DC23742F-0E00-46E4-B409-DEE8053ABDA7}"/>
                </a:ext>
              </a:extLst>
            </p:cNvPr>
            <p:cNvCxnSpPr>
              <a:cxnSpLocks/>
            </p:cNvCxnSpPr>
            <p:nvPr/>
          </p:nvCxnSpPr>
          <p:spPr>
            <a:xfrm rot="10800000">
              <a:off x="2217952" y="3381128"/>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06" name="Straight Connector 105">
              <a:extLst>
                <a:ext uri="{FF2B5EF4-FFF2-40B4-BE49-F238E27FC236}">
                  <a16:creationId xmlns:a16="http://schemas.microsoft.com/office/drawing/2014/main" id="{C5A30BEE-6417-4170-9A22-1C8FBC8C26E8}"/>
                </a:ext>
              </a:extLst>
            </p:cNvPr>
            <p:cNvCxnSpPr>
              <a:cxnSpLocks/>
            </p:cNvCxnSpPr>
            <p:nvPr/>
          </p:nvCxnSpPr>
          <p:spPr>
            <a:xfrm rot="10800000">
              <a:off x="2223541" y="3600713"/>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07" name="Straight Connector 106">
              <a:extLst>
                <a:ext uri="{FF2B5EF4-FFF2-40B4-BE49-F238E27FC236}">
                  <a16:creationId xmlns:a16="http://schemas.microsoft.com/office/drawing/2014/main" id="{7E7BA971-E089-4D67-A859-57C5C762E51A}"/>
                </a:ext>
              </a:extLst>
            </p:cNvPr>
            <p:cNvCxnSpPr>
              <a:cxnSpLocks/>
            </p:cNvCxnSpPr>
            <p:nvPr/>
          </p:nvCxnSpPr>
          <p:spPr>
            <a:xfrm rot="10800000">
              <a:off x="2217952" y="3840665"/>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08" name="Straight Connector 107">
              <a:extLst>
                <a:ext uri="{FF2B5EF4-FFF2-40B4-BE49-F238E27FC236}">
                  <a16:creationId xmlns:a16="http://schemas.microsoft.com/office/drawing/2014/main" id="{FB1D8B66-40CC-4EF1-A19B-C5A3E58669B7}"/>
                </a:ext>
              </a:extLst>
            </p:cNvPr>
            <p:cNvCxnSpPr>
              <a:cxnSpLocks/>
            </p:cNvCxnSpPr>
            <p:nvPr/>
          </p:nvCxnSpPr>
          <p:spPr>
            <a:xfrm rot="10800000">
              <a:off x="2207318" y="4081007"/>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grpSp>
      <p:grpSp>
        <p:nvGrpSpPr>
          <p:cNvPr id="7" name="Group 6">
            <a:extLst>
              <a:ext uri="{FF2B5EF4-FFF2-40B4-BE49-F238E27FC236}">
                <a16:creationId xmlns:a16="http://schemas.microsoft.com/office/drawing/2014/main" id="{22B88209-82A8-471B-94B5-9E4A823C15E8}"/>
              </a:ext>
            </a:extLst>
          </p:cNvPr>
          <p:cNvGrpSpPr/>
          <p:nvPr/>
        </p:nvGrpSpPr>
        <p:grpSpPr>
          <a:xfrm>
            <a:off x="1663914" y="3363838"/>
            <a:ext cx="270612" cy="351124"/>
            <a:chOff x="2207318" y="3263820"/>
            <a:chExt cx="344186" cy="922951"/>
          </a:xfrm>
        </p:grpSpPr>
        <p:grpSp>
          <p:nvGrpSpPr>
            <p:cNvPr id="80" name="Group 79">
              <a:extLst>
                <a:ext uri="{FF2B5EF4-FFF2-40B4-BE49-F238E27FC236}">
                  <a16:creationId xmlns:a16="http://schemas.microsoft.com/office/drawing/2014/main" id="{2EA8BB3D-1CAA-4CB0-BC80-8385FCCCFCAC}"/>
                </a:ext>
              </a:extLst>
            </p:cNvPr>
            <p:cNvGrpSpPr/>
            <p:nvPr/>
          </p:nvGrpSpPr>
          <p:grpSpPr>
            <a:xfrm rot="10800000">
              <a:off x="2212478" y="3263820"/>
              <a:ext cx="328590" cy="922951"/>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87" name="Rectangle 86">
                <a:extLst>
                  <a:ext uri="{FF2B5EF4-FFF2-40B4-BE49-F238E27FC236}">
                    <a16:creationId xmlns:a16="http://schemas.microsoft.com/office/drawing/2014/main" id="{665A58A2-C86A-47AC-BCB2-8A5153FE547F}"/>
                  </a:ext>
                </a:extLst>
              </p:cNvPr>
              <p:cNvSpPr/>
              <p:nvPr/>
            </p:nvSpPr>
            <p:spPr>
              <a:xfrm>
                <a:off x="252000" y="1491631"/>
                <a:ext cx="504059" cy="23042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73D6F0F6-3403-4086-8F5B-F1B4A760A781}"/>
                  </a:ext>
                </a:extLst>
              </p:cNvPr>
              <p:cNvCxnSpPr>
                <a:cxnSpLocks/>
              </p:cNvCxnSpPr>
              <p:nvPr/>
            </p:nvCxnSpPr>
            <p:spPr>
              <a:xfrm>
                <a:off x="251520" y="2067694"/>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92" name="Straight Connector 91">
                <a:extLst>
                  <a:ext uri="{FF2B5EF4-FFF2-40B4-BE49-F238E27FC236}">
                    <a16:creationId xmlns:a16="http://schemas.microsoft.com/office/drawing/2014/main" id="{F6FCFEC6-2F7F-4F4D-B43E-72ED8D311B83}"/>
                  </a:ext>
                </a:extLst>
              </p:cNvPr>
              <p:cNvCxnSpPr>
                <a:cxnSpLocks/>
              </p:cNvCxnSpPr>
              <p:nvPr/>
            </p:nvCxnSpPr>
            <p:spPr>
              <a:xfrm>
                <a:off x="251520" y="3795886"/>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93" name="Straight Connector 92">
                <a:extLst>
                  <a:ext uri="{FF2B5EF4-FFF2-40B4-BE49-F238E27FC236}">
                    <a16:creationId xmlns:a16="http://schemas.microsoft.com/office/drawing/2014/main" id="{CF9895AA-A9AC-4088-AE3C-FD74B9E13C46}"/>
                  </a:ext>
                </a:extLst>
              </p:cNvPr>
              <p:cNvCxnSpPr>
                <a:cxnSpLocks/>
              </p:cNvCxnSpPr>
              <p:nvPr/>
            </p:nvCxnSpPr>
            <p:spPr>
              <a:xfrm>
                <a:off x="251520" y="2643758"/>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95" name="Straight Connector 94">
                <a:extLst>
                  <a:ext uri="{FF2B5EF4-FFF2-40B4-BE49-F238E27FC236}">
                    <a16:creationId xmlns:a16="http://schemas.microsoft.com/office/drawing/2014/main" id="{40238E28-BC50-4114-A0CD-6BD37C08E3A8}"/>
                  </a:ext>
                </a:extLst>
              </p:cNvPr>
              <p:cNvCxnSpPr>
                <a:cxnSpLocks/>
              </p:cNvCxnSpPr>
              <p:nvPr/>
            </p:nvCxnSpPr>
            <p:spPr>
              <a:xfrm>
                <a:off x="251520" y="3219822"/>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grpSp>
        <p:cxnSp>
          <p:nvCxnSpPr>
            <p:cNvPr id="96" name="Straight Connector 95">
              <a:extLst>
                <a:ext uri="{FF2B5EF4-FFF2-40B4-BE49-F238E27FC236}">
                  <a16:creationId xmlns:a16="http://schemas.microsoft.com/office/drawing/2014/main" id="{F7BC1760-3ABA-48CC-9389-1FEB1C8326D2}"/>
                </a:ext>
              </a:extLst>
            </p:cNvPr>
            <p:cNvCxnSpPr>
              <a:cxnSpLocks/>
            </p:cNvCxnSpPr>
            <p:nvPr/>
          </p:nvCxnSpPr>
          <p:spPr>
            <a:xfrm rot="10800000">
              <a:off x="2217952" y="3381128"/>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00" name="Straight Connector 99">
              <a:extLst>
                <a:ext uri="{FF2B5EF4-FFF2-40B4-BE49-F238E27FC236}">
                  <a16:creationId xmlns:a16="http://schemas.microsoft.com/office/drawing/2014/main" id="{911C334F-B2C3-4699-A257-416FA5F57D60}"/>
                </a:ext>
              </a:extLst>
            </p:cNvPr>
            <p:cNvCxnSpPr>
              <a:cxnSpLocks/>
            </p:cNvCxnSpPr>
            <p:nvPr/>
          </p:nvCxnSpPr>
          <p:spPr>
            <a:xfrm rot="10800000">
              <a:off x="2223541" y="3600713"/>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01" name="Straight Connector 100">
              <a:extLst>
                <a:ext uri="{FF2B5EF4-FFF2-40B4-BE49-F238E27FC236}">
                  <a16:creationId xmlns:a16="http://schemas.microsoft.com/office/drawing/2014/main" id="{72F239DA-E923-43E0-AFF5-C84BBAED62FB}"/>
                </a:ext>
              </a:extLst>
            </p:cNvPr>
            <p:cNvCxnSpPr>
              <a:cxnSpLocks/>
            </p:cNvCxnSpPr>
            <p:nvPr/>
          </p:nvCxnSpPr>
          <p:spPr>
            <a:xfrm rot="10800000">
              <a:off x="2217952" y="3840665"/>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02" name="Straight Connector 101">
              <a:extLst>
                <a:ext uri="{FF2B5EF4-FFF2-40B4-BE49-F238E27FC236}">
                  <a16:creationId xmlns:a16="http://schemas.microsoft.com/office/drawing/2014/main" id="{6F617747-1DC9-4F63-8520-F12C06F38EBC}"/>
                </a:ext>
              </a:extLst>
            </p:cNvPr>
            <p:cNvCxnSpPr>
              <a:cxnSpLocks/>
            </p:cNvCxnSpPr>
            <p:nvPr/>
          </p:nvCxnSpPr>
          <p:spPr>
            <a:xfrm rot="10800000">
              <a:off x="2207318" y="4081007"/>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grpSp>
      <p:grpSp>
        <p:nvGrpSpPr>
          <p:cNvPr id="127" name="Group 126">
            <a:extLst>
              <a:ext uri="{FF2B5EF4-FFF2-40B4-BE49-F238E27FC236}">
                <a16:creationId xmlns:a16="http://schemas.microsoft.com/office/drawing/2014/main" id="{09BBDBFC-AFB5-4ACF-A583-ED5B0A0F077E}"/>
              </a:ext>
            </a:extLst>
          </p:cNvPr>
          <p:cNvGrpSpPr/>
          <p:nvPr/>
        </p:nvGrpSpPr>
        <p:grpSpPr>
          <a:xfrm>
            <a:off x="2429180" y="3524622"/>
            <a:ext cx="270612" cy="351124"/>
            <a:chOff x="2207318" y="3263820"/>
            <a:chExt cx="344186" cy="922951"/>
          </a:xfrm>
        </p:grpSpPr>
        <p:grpSp>
          <p:nvGrpSpPr>
            <p:cNvPr id="129" name="Group 128">
              <a:extLst>
                <a:ext uri="{FF2B5EF4-FFF2-40B4-BE49-F238E27FC236}">
                  <a16:creationId xmlns:a16="http://schemas.microsoft.com/office/drawing/2014/main" id="{64D10C9D-FE24-4437-8E3A-972B323E1380}"/>
                </a:ext>
              </a:extLst>
            </p:cNvPr>
            <p:cNvGrpSpPr/>
            <p:nvPr/>
          </p:nvGrpSpPr>
          <p:grpSpPr>
            <a:xfrm rot="10800000">
              <a:off x="2212478" y="3263820"/>
              <a:ext cx="328590" cy="922951"/>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35" name="Rectangle 134">
                <a:extLst>
                  <a:ext uri="{FF2B5EF4-FFF2-40B4-BE49-F238E27FC236}">
                    <a16:creationId xmlns:a16="http://schemas.microsoft.com/office/drawing/2014/main" id="{DCA80F48-9259-4CC2-AB43-B5021B7F7790}"/>
                  </a:ext>
                </a:extLst>
              </p:cNvPr>
              <p:cNvSpPr/>
              <p:nvPr/>
            </p:nvSpPr>
            <p:spPr>
              <a:xfrm>
                <a:off x="252000" y="1491631"/>
                <a:ext cx="504059" cy="23042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141" name="Straight Connector 140">
                <a:extLst>
                  <a:ext uri="{FF2B5EF4-FFF2-40B4-BE49-F238E27FC236}">
                    <a16:creationId xmlns:a16="http://schemas.microsoft.com/office/drawing/2014/main" id="{8D92E72E-78F0-4031-AF80-C6F5858C1F61}"/>
                  </a:ext>
                </a:extLst>
              </p:cNvPr>
              <p:cNvCxnSpPr>
                <a:cxnSpLocks/>
              </p:cNvCxnSpPr>
              <p:nvPr/>
            </p:nvCxnSpPr>
            <p:spPr>
              <a:xfrm>
                <a:off x="251520" y="2067694"/>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43" name="Straight Connector 142">
                <a:extLst>
                  <a:ext uri="{FF2B5EF4-FFF2-40B4-BE49-F238E27FC236}">
                    <a16:creationId xmlns:a16="http://schemas.microsoft.com/office/drawing/2014/main" id="{21075B6F-1588-44C9-A9FE-5378EEA934B1}"/>
                  </a:ext>
                </a:extLst>
              </p:cNvPr>
              <p:cNvCxnSpPr>
                <a:cxnSpLocks/>
              </p:cNvCxnSpPr>
              <p:nvPr/>
            </p:nvCxnSpPr>
            <p:spPr>
              <a:xfrm>
                <a:off x="251520" y="3795886"/>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47" name="Straight Connector 146">
                <a:extLst>
                  <a:ext uri="{FF2B5EF4-FFF2-40B4-BE49-F238E27FC236}">
                    <a16:creationId xmlns:a16="http://schemas.microsoft.com/office/drawing/2014/main" id="{1AED8B51-A2D4-4141-881A-B9C96411AD93}"/>
                  </a:ext>
                </a:extLst>
              </p:cNvPr>
              <p:cNvCxnSpPr>
                <a:cxnSpLocks/>
              </p:cNvCxnSpPr>
              <p:nvPr/>
            </p:nvCxnSpPr>
            <p:spPr>
              <a:xfrm>
                <a:off x="251520" y="2643758"/>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50" name="Straight Connector 149">
                <a:extLst>
                  <a:ext uri="{FF2B5EF4-FFF2-40B4-BE49-F238E27FC236}">
                    <a16:creationId xmlns:a16="http://schemas.microsoft.com/office/drawing/2014/main" id="{2267C82B-56F9-4409-B2E7-5E2C5F0670E0}"/>
                  </a:ext>
                </a:extLst>
              </p:cNvPr>
              <p:cNvCxnSpPr>
                <a:cxnSpLocks/>
              </p:cNvCxnSpPr>
              <p:nvPr/>
            </p:nvCxnSpPr>
            <p:spPr>
              <a:xfrm>
                <a:off x="251520" y="3219822"/>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grpSp>
        <p:cxnSp>
          <p:nvCxnSpPr>
            <p:cNvPr id="131" name="Straight Connector 130">
              <a:extLst>
                <a:ext uri="{FF2B5EF4-FFF2-40B4-BE49-F238E27FC236}">
                  <a16:creationId xmlns:a16="http://schemas.microsoft.com/office/drawing/2014/main" id="{4368E0E6-4446-4CED-8F01-C9E299BAEA02}"/>
                </a:ext>
              </a:extLst>
            </p:cNvPr>
            <p:cNvCxnSpPr>
              <a:cxnSpLocks/>
            </p:cNvCxnSpPr>
            <p:nvPr/>
          </p:nvCxnSpPr>
          <p:spPr>
            <a:xfrm rot="10800000">
              <a:off x="2217952" y="3381128"/>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32" name="Straight Connector 131">
              <a:extLst>
                <a:ext uri="{FF2B5EF4-FFF2-40B4-BE49-F238E27FC236}">
                  <a16:creationId xmlns:a16="http://schemas.microsoft.com/office/drawing/2014/main" id="{0DC00022-F35E-46BA-8AC7-6D519142B872}"/>
                </a:ext>
              </a:extLst>
            </p:cNvPr>
            <p:cNvCxnSpPr>
              <a:cxnSpLocks/>
            </p:cNvCxnSpPr>
            <p:nvPr/>
          </p:nvCxnSpPr>
          <p:spPr>
            <a:xfrm rot="10800000">
              <a:off x="2223541" y="3600713"/>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33" name="Straight Connector 132">
              <a:extLst>
                <a:ext uri="{FF2B5EF4-FFF2-40B4-BE49-F238E27FC236}">
                  <a16:creationId xmlns:a16="http://schemas.microsoft.com/office/drawing/2014/main" id="{4523FDA4-B9C6-433B-8D29-43C8B0F202DE}"/>
                </a:ext>
              </a:extLst>
            </p:cNvPr>
            <p:cNvCxnSpPr>
              <a:cxnSpLocks/>
            </p:cNvCxnSpPr>
            <p:nvPr/>
          </p:nvCxnSpPr>
          <p:spPr>
            <a:xfrm rot="10800000">
              <a:off x="2217952" y="3840665"/>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34" name="Straight Connector 133">
              <a:extLst>
                <a:ext uri="{FF2B5EF4-FFF2-40B4-BE49-F238E27FC236}">
                  <a16:creationId xmlns:a16="http://schemas.microsoft.com/office/drawing/2014/main" id="{3E3D34CF-28CC-47D4-8849-9C0604BBB0BD}"/>
                </a:ext>
              </a:extLst>
            </p:cNvPr>
            <p:cNvCxnSpPr>
              <a:cxnSpLocks/>
            </p:cNvCxnSpPr>
            <p:nvPr/>
          </p:nvCxnSpPr>
          <p:spPr>
            <a:xfrm rot="10800000">
              <a:off x="2207318" y="4081007"/>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grpSp>
      <p:grpSp>
        <p:nvGrpSpPr>
          <p:cNvPr id="151" name="Group 150">
            <a:extLst>
              <a:ext uri="{FF2B5EF4-FFF2-40B4-BE49-F238E27FC236}">
                <a16:creationId xmlns:a16="http://schemas.microsoft.com/office/drawing/2014/main" id="{D41F6375-B6C0-4AE8-9362-89CA69DAC204}"/>
              </a:ext>
            </a:extLst>
          </p:cNvPr>
          <p:cNvGrpSpPr/>
          <p:nvPr/>
        </p:nvGrpSpPr>
        <p:grpSpPr>
          <a:xfrm>
            <a:off x="2276780" y="3372222"/>
            <a:ext cx="270612" cy="351124"/>
            <a:chOff x="2207318" y="3263820"/>
            <a:chExt cx="344186" cy="922951"/>
          </a:xfrm>
        </p:grpSpPr>
        <p:grpSp>
          <p:nvGrpSpPr>
            <p:cNvPr id="152" name="Group 151">
              <a:extLst>
                <a:ext uri="{FF2B5EF4-FFF2-40B4-BE49-F238E27FC236}">
                  <a16:creationId xmlns:a16="http://schemas.microsoft.com/office/drawing/2014/main" id="{D12C2FFD-5FA8-4864-A0E6-B9031287E00C}"/>
                </a:ext>
              </a:extLst>
            </p:cNvPr>
            <p:cNvGrpSpPr/>
            <p:nvPr/>
          </p:nvGrpSpPr>
          <p:grpSpPr>
            <a:xfrm rot="10800000">
              <a:off x="2212478" y="3263820"/>
              <a:ext cx="328590" cy="922951"/>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57" name="Rectangle 156">
                <a:extLst>
                  <a:ext uri="{FF2B5EF4-FFF2-40B4-BE49-F238E27FC236}">
                    <a16:creationId xmlns:a16="http://schemas.microsoft.com/office/drawing/2014/main" id="{74167C41-474C-46B8-AE2B-DC641820990D}"/>
                  </a:ext>
                </a:extLst>
              </p:cNvPr>
              <p:cNvSpPr/>
              <p:nvPr/>
            </p:nvSpPr>
            <p:spPr>
              <a:xfrm>
                <a:off x="252000" y="1491631"/>
                <a:ext cx="504059" cy="23042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158" name="Straight Connector 157">
                <a:extLst>
                  <a:ext uri="{FF2B5EF4-FFF2-40B4-BE49-F238E27FC236}">
                    <a16:creationId xmlns:a16="http://schemas.microsoft.com/office/drawing/2014/main" id="{5209D1A9-4FE4-4293-8A6B-27F53B1AD6B2}"/>
                  </a:ext>
                </a:extLst>
              </p:cNvPr>
              <p:cNvCxnSpPr>
                <a:cxnSpLocks/>
              </p:cNvCxnSpPr>
              <p:nvPr/>
            </p:nvCxnSpPr>
            <p:spPr>
              <a:xfrm>
                <a:off x="251520" y="2067694"/>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59" name="Straight Connector 158">
                <a:extLst>
                  <a:ext uri="{FF2B5EF4-FFF2-40B4-BE49-F238E27FC236}">
                    <a16:creationId xmlns:a16="http://schemas.microsoft.com/office/drawing/2014/main" id="{CA9D0B88-84B7-417C-AB47-84CECDC6B1EC}"/>
                  </a:ext>
                </a:extLst>
              </p:cNvPr>
              <p:cNvCxnSpPr>
                <a:cxnSpLocks/>
              </p:cNvCxnSpPr>
              <p:nvPr/>
            </p:nvCxnSpPr>
            <p:spPr>
              <a:xfrm>
                <a:off x="251520" y="3795886"/>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60" name="Straight Connector 159">
                <a:extLst>
                  <a:ext uri="{FF2B5EF4-FFF2-40B4-BE49-F238E27FC236}">
                    <a16:creationId xmlns:a16="http://schemas.microsoft.com/office/drawing/2014/main" id="{4749D3F4-E7B7-409C-B216-3A258F025935}"/>
                  </a:ext>
                </a:extLst>
              </p:cNvPr>
              <p:cNvCxnSpPr>
                <a:cxnSpLocks/>
              </p:cNvCxnSpPr>
              <p:nvPr/>
            </p:nvCxnSpPr>
            <p:spPr>
              <a:xfrm>
                <a:off x="251520" y="2643758"/>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61" name="Straight Connector 160">
                <a:extLst>
                  <a:ext uri="{FF2B5EF4-FFF2-40B4-BE49-F238E27FC236}">
                    <a16:creationId xmlns:a16="http://schemas.microsoft.com/office/drawing/2014/main" id="{D06B45EE-6B8B-478A-91D0-C4800169A009}"/>
                  </a:ext>
                </a:extLst>
              </p:cNvPr>
              <p:cNvCxnSpPr>
                <a:cxnSpLocks/>
              </p:cNvCxnSpPr>
              <p:nvPr/>
            </p:nvCxnSpPr>
            <p:spPr>
              <a:xfrm>
                <a:off x="251520" y="3219822"/>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grpSp>
        <p:cxnSp>
          <p:nvCxnSpPr>
            <p:cNvPr id="153" name="Straight Connector 152">
              <a:extLst>
                <a:ext uri="{FF2B5EF4-FFF2-40B4-BE49-F238E27FC236}">
                  <a16:creationId xmlns:a16="http://schemas.microsoft.com/office/drawing/2014/main" id="{8993576F-BAB8-46BD-840D-860CCB83E212}"/>
                </a:ext>
              </a:extLst>
            </p:cNvPr>
            <p:cNvCxnSpPr>
              <a:cxnSpLocks/>
            </p:cNvCxnSpPr>
            <p:nvPr/>
          </p:nvCxnSpPr>
          <p:spPr>
            <a:xfrm rot="10800000">
              <a:off x="2217952" y="3381128"/>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54" name="Straight Connector 153">
              <a:extLst>
                <a:ext uri="{FF2B5EF4-FFF2-40B4-BE49-F238E27FC236}">
                  <a16:creationId xmlns:a16="http://schemas.microsoft.com/office/drawing/2014/main" id="{922A596F-A170-4DD8-968B-1CC312B23C73}"/>
                </a:ext>
              </a:extLst>
            </p:cNvPr>
            <p:cNvCxnSpPr>
              <a:cxnSpLocks/>
            </p:cNvCxnSpPr>
            <p:nvPr/>
          </p:nvCxnSpPr>
          <p:spPr>
            <a:xfrm rot="10800000">
              <a:off x="2223541" y="3600713"/>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55" name="Straight Connector 154">
              <a:extLst>
                <a:ext uri="{FF2B5EF4-FFF2-40B4-BE49-F238E27FC236}">
                  <a16:creationId xmlns:a16="http://schemas.microsoft.com/office/drawing/2014/main" id="{60A5350F-624A-45C0-B2EA-C1598D5D5D0C}"/>
                </a:ext>
              </a:extLst>
            </p:cNvPr>
            <p:cNvCxnSpPr>
              <a:cxnSpLocks/>
            </p:cNvCxnSpPr>
            <p:nvPr/>
          </p:nvCxnSpPr>
          <p:spPr>
            <a:xfrm rot="10800000">
              <a:off x="2217952" y="3840665"/>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56" name="Straight Connector 155">
              <a:extLst>
                <a:ext uri="{FF2B5EF4-FFF2-40B4-BE49-F238E27FC236}">
                  <a16:creationId xmlns:a16="http://schemas.microsoft.com/office/drawing/2014/main" id="{9F8F1102-F516-4FFD-AB76-A096F89E3818}"/>
                </a:ext>
              </a:extLst>
            </p:cNvPr>
            <p:cNvCxnSpPr>
              <a:cxnSpLocks/>
            </p:cNvCxnSpPr>
            <p:nvPr/>
          </p:nvCxnSpPr>
          <p:spPr>
            <a:xfrm rot="10800000">
              <a:off x="2207318" y="4081007"/>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grpSp>
      <p:grpSp>
        <p:nvGrpSpPr>
          <p:cNvPr id="162" name="Group 161">
            <a:extLst>
              <a:ext uri="{FF2B5EF4-FFF2-40B4-BE49-F238E27FC236}">
                <a16:creationId xmlns:a16="http://schemas.microsoft.com/office/drawing/2014/main" id="{1E8F170F-31A2-4CEB-B103-A9238DC4F13B}"/>
              </a:ext>
            </a:extLst>
          </p:cNvPr>
          <p:cNvGrpSpPr/>
          <p:nvPr/>
        </p:nvGrpSpPr>
        <p:grpSpPr>
          <a:xfrm>
            <a:off x="2124380" y="3219822"/>
            <a:ext cx="270612" cy="351124"/>
            <a:chOff x="2207318" y="3263820"/>
            <a:chExt cx="344186" cy="922951"/>
          </a:xfrm>
        </p:grpSpPr>
        <p:grpSp>
          <p:nvGrpSpPr>
            <p:cNvPr id="163" name="Group 162">
              <a:extLst>
                <a:ext uri="{FF2B5EF4-FFF2-40B4-BE49-F238E27FC236}">
                  <a16:creationId xmlns:a16="http://schemas.microsoft.com/office/drawing/2014/main" id="{272370BC-1D01-4A7E-923F-1BC169CDE771}"/>
                </a:ext>
              </a:extLst>
            </p:cNvPr>
            <p:cNvGrpSpPr/>
            <p:nvPr/>
          </p:nvGrpSpPr>
          <p:grpSpPr>
            <a:xfrm rot="10800000">
              <a:off x="2212478" y="3263820"/>
              <a:ext cx="328590" cy="922951"/>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68" name="Rectangle 167">
                <a:extLst>
                  <a:ext uri="{FF2B5EF4-FFF2-40B4-BE49-F238E27FC236}">
                    <a16:creationId xmlns:a16="http://schemas.microsoft.com/office/drawing/2014/main" id="{CE51FAEF-9021-4638-896D-DB3CE50F90AE}"/>
                  </a:ext>
                </a:extLst>
              </p:cNvPr>
              <p:cNvSpPr/>
              <p:nvPr/>
            </p:nvSpPr>
            <p:spPr>
              <a:xfrm>
                <a:off x="252000" y="1491631"/>
                <a:ext cx="504059" cy="23042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169" name="Straight Connector 168">
                <a:extLst>
                  <a:ext uri="{FF2B5EF4-FFF2-40B4-BE49-F238E27FC236}">
                    <a16:creationId xmlns:a16="http://schemas.microsoft.com/office/drawing/2014/main" id="{E3A3B0F3-DCBA-4D44-AB3E-9B9045036C11}"/>
                  </a:ext>
                </a:extLst>
              </p:cNvPr>
              <p:cNvCxnSpPr>
                <a:cxnSpLocks/>
              </p:cNvCxnSpPr>
              <p:nvPr/>
            </p:nvCxnSpPr>
            <p:spPr>
              <a:xfrm>
                <a:off x="251520" y="2067694"/>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70" name="Straight Connector 169">
                <a:extLst>
                  <a:ext uri="{FF2B5EF4-FFF2-40B4-BE49-F238E27FC236}">
                    <a16:creationId xmlns:a16="http://schemas.microsoft.com/office/drawing/2014/main" id="{7CE43B33-3EB8-4190-87B6-2031A87684A5}"/>
                  </a:ext>
                </a:extLst>
              </p:cNvPr>
              <p:cNvCxnSpPr>
                <a:cxnSpLocks/>
              </p:cNvCxnSpPr>
              <p:nvPr/>
            </p:nvCxnSpPr>
            <p:spPr>
              <a:xfrm>
                <a:off x="251520" y="3795886"/>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71" name="Straight Connector 170">
                <a:extLst>
                  <a:ext uri="{FF2B5EF4-FFF2-40B4-BE49-F238E27FC236}">
                    <a16:creationId xmlns:a16="http://schemas.microsoft.com/office/drawing/2014/main" id="{1369FB68-21F8-4AA2-AF45-5C2F1AECCB60}"/>
                  </a:ext>
                </a:extLst>
              </p:cNvPr>
              <p:cNvCxnSpPr>
                <a:cxnSpLocks/>
              </p:cNvCxnSpPr>
              <p:nvPr/>
            </p:nvCxnSpPr>
            <p:spPr>
              <a:xfrm>
                <a:off x="251520" y="2643758"/>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72" name="Straight Connector 171">
                <a:extLst>
                  <a:ext uri="{FF2B5EF4-FFF2-40B4-BE49-F238E27FC236}">
                    <a16:creationId xmlns:a16="http://schemas.microsoft.com/office/drawing/2014/main" id="{2F7939C5-6765-43F5-BDE5-40023AF4783D}"/>
                  </a:ext>
                </a:extLst>
              </p:cNvPr>
              <p:cNvCxnSpPr>
                <a:cxnSpLocks/>
              </p:cNvCxnSpPr>
              <p:nvPr/>
            </p:nvCxnSpPr>
            <p:spPr>
              <a:xfrm>
                <a:off x="251520" y="3219822"/>
                <a:ext cx="503577"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grpSp>
        <p:cxnSp>
          <p:nvCxnSpPr>
            <p:cNvPr id="164" name="Straight Connector 163">
              <a:extLst>
                <a:ext uri="{FF2B5EF4-FFF2-40B4-BE49-F238E27FC236}">
                  <a16:creationId xmlns:a16="http://schemas.microsoft.com/office/drawing/2014/main" id="{C1CF5FF2-E06E-46BE-BDD5-945B0F07A00E}"/>
                </a:ext>
              </a:extLst>
            </p:cNvPr>
            <p:cNvCxnSpPr>
              <a:cxnSpLocks/>
            </p:cNvCxnSpPr>
            <p:nvPr/>
          </p:nvCxnSpPr>
          <p:spPr>
            <a:xfrm rot="10800000">
              <a:off x="2217952" y="3381128"/>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65" name="Straight Connector 164">
              <a:extLst>
                <a:ext uri="{FF2B5EF4-FFF2-40B4-BE49-F238E27FC236}">
                  <a16:creationId xmlns:a16="http://schemas.microsoft.com/office/drawing/2014/main" id="{827CE404-D692-4DB6-818F-7C9362BB79E9}"/>
                </a:ext>
              </a:extLst>
            </p:cNvPr>
            <p:cNvCxnSpPr>
              <a:cxnSpLocks/>
            </p:cNvCxnSpPr>
            <p:nvPr/>
          </p:nvCxnSpPr>
          <p:spPr>
            <a:xfrm rot="10800000">
              <a:off x="2223541" y="3600713"/>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66" name="Straight Connector 165">
              <a:extLst>
                <a:ext uri="{FF2B5EF4-FFF2-40B4-BE49-F238E27FC236}">
                  <a16:creationId xmlns:a16="http://schemas.microsoft.com/office/drawing/2014/main" id="{3BBE6678-181F-4062-B68E-EF248743ADA1}"/>
                </a:ext>
              </a:extLst>
            </p:cNvPr>
            <p:cNvCxnSpPr>
              <a:cxnSpLocks/>
            </p:cNvCxnSpPr>
            <p:nvPr/>
          </p:nvCxnSpPr>
          <p:spPr>
            <a:xfrm rot="10800000">
              <a:off x="2217952" y="3840665"/>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67" name="Straight Connector 166">
              <a:extLst>
                <a:ext uri="{FF2B5EF4-FFF2-40B4-BE49-F238E27FC236}">
                  <a16:creationId xmlns:a16="http://schemas.microsoft.com/office/drawing/2014/main" id="{2AF4A373-2BDE-440D-844C-B80F8640700C}"/>
                </a:ext>
              </a:extLst>
            </p:cNvPr>
            <p:cNvCxnSpPr>
              <a:cxnSpLocks/>
            </p:cNvCxnSpPr>
            <p:nvPr/>
          </p:nvCxnSpPr>
          <p:spPr>
            <a:xfrm rot="10800000">
              <a:off x="2207318" y="4081007"/>
              <a:ext cx="327963" cy="0"/>
            </a:xfrm>
            <a:prstGeom prst="line">
              <a:avLst/>
            </a:prstGeom>
          </p:spPr>
          <p:style>
            <a:lnRef idx="2">
              <a:schemeClr val="accent3">
                <a:shade val="50000"/>
              </a:schemeClr>
            </a:lnRef>
            <a:fillRef idx="1">
              <a:schemeClr val="accent3"/>
            </a:fillRef>
            <a:effectRef idx="0">
              <a:schemeClr val="accent3"/>
            </a:effectRef>
            <a:fontRef idx="minor">
              <a:schemeClr val="lt1"/>
            </a:fontRef>
          </p:style>
        </p:cxnSp>
      </p:grpSp>
      <p:grpSp>
        <p:nvGrpSpPr>
          <p:cNvPr id="174" name="Group 173">
            <a:extLst>
              <a:ext uri="{FF2B5EF4-FFF2-40B4-BE49-F238E27FC236}">
                <a16:creationId xmlns:a16="http://schemas.microsoft.com/office/drawing/2014/main" id="{C18A5413-1F6B-4EF1-860D-BD7726861098}"/>
              </a:ext>
            </a:extLst>
          </p:cNvPr>
          <p:cNvGrpSpPr/>
          <p:nvPr/>
        </p:nvGrpSpPr>
        <p:grpSpPr>
          <a:xfrm rot="10800000">
            <a:off x="1761614" y="2113011"/>
            <a:ext cx="290106" cy="1084583"/>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75" name="Rectangle 174">
              <a:extLst>
                <a:ext uri="{FF2B5EF4-FFF2-40B4-BE49-F238E27FC236}">
                  <a16:creationId xmlns:a16="http://schemas.microsoft.com/office/drawing/2014/main" id="{908F971E-384C-4013-9DAC-D126FE351FDA}"/>
                </a:ext>
              </a:extLst>
            </p:cNvPr>
            <p:cNvSpPr/>
            <p:nvPr/>
          </p:nvSpPr>
          <p:spPr>
            <a:xfrm>
              <a:off x="252000" y="1491631"/>
              <a:ext cx="504059" cy="23042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6" name="Straight Connector 175">
              <a:extLst>
                <a:ext uri="{FF2B5EF4-FFF2-40B4-BE49-F238E27FC236}">
                  <a16:creationId xmlns:a16="http://schemas.microsoft.com/office/drawing/2014/main" id="{C2BB454C-A3EB-4EFA-A4DD-60833E59D77A}"/>
                </a:ext>
              </a:extLst>
            </p:cNvPr>
            <p:cNvCxnSpPr>
              <a:cxnSpLocks/>
            </p:cNvCxnSpPr>
            <p:nvPr/>
          </p:nvCxnSpPr>
          <p:spPr>
            <a:xfrm>
              <a:off x="252000" y="1779662"/>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58E21B64-58FB-4447-A428-3801A281C5DB}"/>
                </a:ext>
              </a:extLst>
            </p:cNvPr>
            <p:cNvCxnSpPr>
              <a:cxnSpLocks/>
            </p:cNvCxnSpPr>
            <p:nvPr/>
          </p:nvCxnSpPr>
          <p:spPr>
            <a:xfrm>
              <a:off x="251520" y="206769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8D973387-D47F-4838-87C5-A0A1685CEC8B}"/>
                </a:ext>
              </a:extLst>
            </p:cNvPr>
            <p:cNvCxnSpPr>
              <a:cxnSpLocks/>
            </p:cNvCxnSpPr>
            <p:nvPr/>
          </p:nvCxnSpPr>
          <p:spPr>
            <a:xfrm>
              <a:off x="251520" y="235572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20CA3194-3165-415A-A00F-6A7EC7A55E45}"/>
                </a:ext>
              </a:extLst>
            </p:cNvPr>
            <p:cNvCxnSpPr>
              <a:cxnSpLocks/>
            </p:cNvCxnSpPr>
            <p:nvPr/>
          </p:nvCxnSpPr>
          <p:spPr>
            <a:xfrm>
              <a:off x="251520" y="379588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5A430028-BF67-4C17-8E73-9F10D69B87E8}"/>
                </a:ext>
              </a:extLst>
            </p:cNvPr>
            <p:cNvCxnSpPr>
              <a:cxnSpLocks/>
            </p:cNvCxnSpPr>
            <p:nvPr/>
          </p:nvCxnSpPr>
          <p:spPr>
            <a:xfrm>
              <a:off x="251520" y="2643758"/>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6064398D-563F-42CA-AEDC-0C45D7168930}"/>
                </a:ext>
              </a:extLst>
            </p:cNvPr>
            <p:cNvCxnSpPr>
              <a:cxnSpLocks/>
            </p:cNvCxnSpPr>
            <p:nvPr/>
          </p:nvCxnSpPr>
          <p:spPr>
            <a:xfrm>
              <a:off x="251520" y="2931790"/>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FBEE7857-4664-482B-87C1-56E24BBAB5F7}"/>
                </a:ext>
              </a:extLst>
            </p:cNvPr>
            <p:cNvCxnSpPr>
              <a:cxnSpLocks/>
            </p:cNvCxnSpPr>
            <p:nvPr/>
          </p:nvCxnSpPr>
          <p:spPr>
            <a:xfrm>
              <a:off x="251520" y="350785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0BFA339D-292D-41D0-8FF9-1BFA9757ACFA}"/>
                </a:ext>
              </a:extLst>
            </p:cNvPr>
            <p:cNvCxnSpPr>
              <a:cxnSpLocks/>
            </p:cNvCxnSpPr>
            <p:nvPr/>
          </p:nvCxnSpPr>
          <p:spPr>
            <a:xfrm>
              <a:off x="251520" y="3219822"/>
              <a:ext cx="503577" cy="0"/>
            </a:xfrm>
            <a:prstGeom prst="line">
              <a:avLst/>
            </a:prstGeom>
            <a:grpFill/>
          </p:spPr>
          <p:style>
            <a:lnRef idx="1">
              <a:schemeClr val="dk1"/>
            </a:lnRef>
            <a:fillRef idx="0">
              <a:schemeClr val="dk1"/>
            </a:fillRef>
            <a:effectRef idx="0">
              <a:schemeClr val="dk1"/>
            </a:effectRef>
            <a:fontRef idx="minor">
              <a:schemeClr val="tx1"/>
            </a:fontRef>
          </p:style>
        </p:cxnSp>
      </p:grpSp>
      <p:sp>
        <p:nvSpPr>
          <p:cNvPr id="184" name="TextBox 183">
            <a:extLst>
              <a:ext uri="{FF2B5EF4-FFF2-40B4-BE49-F238E27FC236}">
                <a16:creationId xmlns:a16="http://schemas.microsoft.com/office/drawing/2014/main" id="{74FF21A7-7D97-4B70-AE85-448846F081F3}"/>
              </a:ext>
            </a:extLst>
          </p:cNvPr>
          <p:cNvSpPr txBox="1"/>
          <p:nvPr/>
        </p:nvSpPr>
        <p:spPr>
          <a:xfrm>
            <a:off x="1275737" y="4227934"/>
            <a:ext cx="1856103" cy="553998"/>
          </a:xfrm>
          <a:prstGeom prst="rect">
            <a:avLst/>
          </a:prstGeom>
          <a:noFill/>
        </p:spPr>
        <p:txBody>
          <a:bodyPr wrap="square" rtlCol="0">
            <a:spAutoFit/>
          </a:bodyPr>
          <a:lstStyle/>
          <a:p>
            <a:r>
              <a:rPr lang="en-GB" sz="1000" b="1">
                <a:solidFill>
                  <a:srgbClr val="FF0000"/>
                </a:solidFill>
              </a:rPr>
              <a:t>Temporary arrays now NSPEC * NSEA: significant  extra memory usage</a:t>
            </a:r>
          </a:p>
        </p:txBody>
      </p:sp>
      <p:sp>
        <p:nvSpPr>
          <p:cNvPr id="185" name="Left Brace 184">
            <a:extLst>
              <a:ext uri="{FF2B5EF4-FFF2-40B4-BE49-F238E27FC236}">
                <a16:creationId xmlns:a16="http://schemas.microsoft.com/office/drawing/2014/main" id="{5D5A4E6A-0AB0-4B33-B720-0037073881CB}"/>
              </a:ext>
            </a:extLst>
          </p:cNvPr>
          <p:cNvSpPr/>
          <p:nvPr/>
        </p:nvSpPr>
        <p:spPr>
          <a:xfrm rot="16200000">
            <a:off x="2098169" y="3539674"/>
            <a:ext cx="262366" cy="1114153"/>
          </a:xfrm>
          <a:prstGeom prst="leftBrace">
            <a:avLst>
              <a:gd name="adj1" fmla="val 34792"/>
              <a:gd name="adj2" fmla="val 4975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6" name="TextBox 185">
            <a:extLst>
              <a:ext uri="{FF2B5EF4-FFF2-40B4-BE49-F238E27FC236}">
                <a16:creationId xmlns:a16="http://schemas.microsoft.com/office/drawing/2014/main" id="{4CAE7F28-F126-472D-8FFB-DD3FDCC5CFBB}"/>
              </a:ext>
            </a:extLst>
          </p:cNvPr>
          <p:cNvSpPr txBox="1"/>
          <p:nvPr/>
        </p:nvSpPr>
        <p:spPr>
          <a:xfrm>
            <a:off x="1692091" y="2067895"/>
            <a:ext cx="431637" cy="261610"/>
          </a:xfrm>
          <a:prstGeom prst="rect">
            <a:avLst/>
          </a:prstGeom>
          <a:noFill/>
        </p:spPr>
        <p:txBody>
          <a:bodyPr wrap="square" rtlCol="0">
            <a:spAutoFit/>
          </a:bodyPr>
          <a:lstStyle/>
          <a:p>
            <a:r>
              <a:rPr lang="en-GB" sz="1050" b="1"/>
              <a:t>VA</a:t>
            </a:r>
          </a:p>
        </p:txBody>
      </p:sp>
      <p:grpSp>
        <p:nvGrpSpPr>
          <p:cNvPr id="187" name="Group 186">
            <a:extLst>
              <a:ext uri="{FF2B5EF4-FFF2-40B4-BE49-F238E27FC236}">
                <a16:creationId xmlns:a16="http://schemas.microsoft.com/office/drawing/2014/main" id="{AC6EDF5C-DA06-4C3A-B55E-2A943E2F7E00}"/>
              </a:ext>
            </a:extLst>
          </p:cNvPr>
          <p:cNvGrpSpPr/>
          <p:nvPr/>
        </p:nvGrpSpPr>
        <p:grpSpPr>
          <a:xfrm rot="5400000">
            <a:off x="3871415" y="1742464"/>
            <a:ext cx="290106" cy="1084583"/>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88" name="Rectangle 187">
              <a:extLst>
                <a:ext uri="{FF2B5EF4-FFF2-40B4-BE49-F238E27FC236}">
                  <a16:creationId xmlns:a16="http://schemas.microsoft.com/office/drawing/2014/main" id="{96BFD38C-1FF6-4D4A-95F4-48072414B4AD}"/>
                </a:ext>
              </a:extLst>
            </p:cNvPr>
            <p:cNvSpPr/>
            <p:nvPr/>
          </p:nvSpPr>
          <p:spPr>
            <a:xfrm>
              <a:off x="252000" y="1491631"/>
              <a:ext cx="504059" cy="23042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9" name="Straight Connector 188">
              <a:extLst>
                <a:ext uri="{FF2B5EF4-FFF2-40B4-BE49-F238E27FC236}">
                  <a16:creationId xmlns:a16="http://schemas.microsoft.com/office/drawing/2014/main" id="{6994F380-19E2-4211-8E3E-B7853FA3F364}"/>
                </a:ext>
              </a:extLst>
            </p:cNvPr>
            <p:cNvCxnSpPr>
              <a:cxnSpLocks/>
            </p:cNvCxnSpPr>
            <p:nvPr/>
          </p:nvCxnSpPr>
          <p:spPr>
            <a:xfrm>
              <a:off x="252000" y="1779662"/>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DCAFAC22-A6DA-4D60-8D6B-43BF5367AB09}"/>
                </a:ext>
              </a:extLst>
            </p:cNvPr>
            <p:cNvCxnSpPr>
              <a:cxnSpLocks/>
            </p:cNvCxnSpPr>
            <p:nvPr/>
          </p:nvCxnSpPr>
          <p:spPr>
            <a:xfrm>
              <a:off x="251520" y="206769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34BCE76B-AEE5-4F9E-A4F6-749591845581}"/>
                </a:ext>
              </a:extLst>
            </p:cNvPr>
            <p:cNvCxnSpPr>
              <a:cxnSpLocks/>
            </p:cNvCxnSpPr>
            <p:nvPr/>
          </p:nvCxnSpPr>
          <p:spPr>
            <a:xfrm>
              <a:off x="251520" y="235572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A77BBFEC-1318-4EC3-BFF7-20DC0903E0A6}"/>
                </a:ext>
              </a:extLst>
            </p:cNvPr>
            <p:cNvCxnSpPr>
              <a:cxnSpLocks/>
            </p:cNvCxnSpPr>
            <p:nvPr/>
          </p:nvCxnSpPr>
          <p:spPr>
            <a:xfrm>
              <a:off x="251520" y="379588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8E5E439B-89CF-4368-A5D8-0489308F5625}"/>
                </a:ext>
              </a:extLst>
            </p:cNvPr>
            <p:cNvCxnSpPr>
              <a:cxnSpLocks/>
            </p:cNvCxnSpPr>
            <p:nvPr/>
          </p:nvCxnSpPr>
          <p:spPr>
            <a:xfrm>
              <a:off x="251520" y="2643758"/>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4990CB93-C17D-423A-B5EE-BA87514488A7}"/>
                </a:ext>
              </a:extLst>
            </p:cNvPr>
            <p:cNvCxnSpPr>
              <a:cxnSpLocks/>
            </p:cNvCxnSpPr>
            <p:nvPr/>
          </p:nvCxnSpPr>
          <p:spPr>
            <a:xfrm>
              <a:off x="251520" y="2931790"/>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6325C379-173B-412E-A3F6-9FF657B1B5DB}"/>
                </a:ext>
              </a:extLst>
            </p:cNvPr>
            <p:cNvCxnSpPr>
              <a:cxnSpLocks/>
            </p:cNvCxnSpPr>
            <p:nvPr/>
          </p:nvCxnSpPr>
          <p:spPr>
            <a:xfrm>
              <a:off x="251520" y="350785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63AF27A0-EA3F-4375-8D65-37305B16114F}"/>
                </a:ext>
              </a:extLst>
            </p:cNvPr>
            <p:cNvCxnSpPr>
              <a:cxnSpLocks/>
            </p:cNvCxnSpPr>
            <p:nvPr/>
          </p:nvCxnSpPr>
          <p:spPr>
            <a:xfrm>
              <a:off x="251520" y="3219822"/>
              <a:ext cx="503577" cy="0"/>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97" name="Group 196">
            <a:extLst>
              <a:ext uri="{FF2B5EF4-FFF2-40B4-BE49-F238E27FC236}">
                <a16:creationId xmlns:a16="http://schemas.microsoft.com/office/drawing/2014/main" id="{F730D79D-0244-4C2E-87E0-4A381913C128}"/>
              </a:ext>
            </a:extLst>
          </p:cNvPr>
          <p:cNvGrpSpPr/>
          <p:nvPr/>
        </p:nvGrpSpPr>
        <p:grpSpPr>
          <a:xfrm rot="5400000">
            <a:off x="3879799" y="2694216"/>
            <a:ext cx="290106" cy="1084583"/>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98" name="Rectangle 197">
              <a:extLst>
                <a:ext uri="{FF2B5EF4-FFF2-40B4-BE49-F238E27FC236}">
                  <a16:creationId xmlns:a16="http://schemas.microsoft.com/office/drawing/2014/main" id="{6A974310-6FC7-417A-A9AE-AA2168588EE9}"/>
                </a:ext>
              </a:extLst>
            </p:cNvPr>
            <p:cNvSpPr/>
            <p:nvPr/>
          </p:nvSpPr>
          <p:spPr>
            <a:xfrm>
              <a:off x="252000" y="1491631"/>
              <a:ext cx="504059" cy="23042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9" name="Straight Connector 198">
              <a:extLst>
                <a:ext uri="{FF2B5EF4-FFF2-40B4-BE49-F238E27FC236}">
                  <a16:creationId xmlns:a16="http://schemas.microsoft.com/office/drawing/2014/main" id="{E53995ED-B185-479C-8907-09172CF14333}"/>
                </a:ext>
              </a:extLst>
            </p:cNvPr>
            <p:cNvCxnSpPr>
              <a:cxnSpLocks/>
            </p:cNvCxnSpPr>
            <p:nvPr/>
          </p:nvCxnSpPr>
          <p:spPr>
            <a:xfrm>
              <a:off x="252000" y="1779662"/>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4048EA38-E88C-494F-AFA8-43DB08EDD798}"/>
                </a:ext>
              </a:extLst>
            </p:cNvPr>
            <p:cNvCxnSpPr>
              <a:cxnSpLocks/>
            </p:cNvCxnSpPr>
            <p:nvPr/>
          </p:nvCxnSpPr>
          <p:spPr>
            <a:xfrm>
              <a:off x="251520" y="206769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17679A0B-F3C3-4A72-92F7-C5DD879B1827}"/>
                </a:ext>
              </a:extLst>
            </p:cNvPr>
            <p:cNvCxnSpPr>
              <a:cxnSpLocks/>
            </p:cNvCxnSpPr>
            <p:nvPr/>
          </p:nvCxnSpPr>
          <p:spPr>
            <a:xfrm>
              <a:off x="251520" y="235572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C48FC39A-2F4F-4816-A48A-18963D2C92BD}"/>
                </a:ext>
              </a:extLst>
            </p:cNvPr>
            <p:cNvCxnSpPr>
              <a:cxnSpLocks/>
            </p:cNvCxnSpPr>
            <p:nvPr/>
          </p:nvCxnSpPr>
          <p:spPr>
            <a:xfrm>
              <a:off x="251520" y="379588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8BF1A4A2-91CC-41A5-9669-1ED38B0EF1A4}"/>
                </a:ext>
              </a:extLst>
            </p:cNvPr>
            <p:cNvCxnSpPr>
              <a:cxnSpLocks/>
            </p:cNvCxnSpPr>
            <p:nvPr/>
          </p:nvCxnSpPr>
          <p:spPr>
            <a:xfrm>
              <a:off x="251520" y="2643758"/>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19EE5CF7-C158-4FF4-8014-7E3242D3288A}"/>
                </a:ext>
              </a:extLst>
            </p:cNvPr>
            <p:cNvCxnSpPr>
              <a:cxnSpLocks/>
            </p:cNvCxnSpPr>
            <p:nvPr/>
          </p:nvCxnSpPr>
          <p:spPr>
            <a:xfrm>
              <a:off x="251520" y="2931790"/>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4579869A-8675-4BF0-9DDD-5EAD334FCFCE}"/>
                </a:ext>
              </a:extLst>
            </p:cNvPr>
            <p:cNvCxnSpPr>
              <a:cxnSpLocks/>
            </p:cNvCxnSpPr>
            <p:nvPr/>
          </p:nvCxnSpPr>
          <p:spPr>
            <a:xfrm>
              <a:off x="251520" y="350785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2708787F-86C7-4B57-B691-F2DBA4A7D421}"/>
                </a:ext>
              </a:extLst>
            </p:cNvPr>
            <p:cNvCxnSpPr>
              <a:cxnSpLocks/>
            </p:cNvCxnSpPr>
            <p:nvPr/>
          </p:nvCxnSpPr>
          <p:spPr>
            <a:xfrm>
              <a:off x="251520" y="3219822"/>
              <a:ext cx="503577" cy="0"/>
            </a:xfrm>
            <a:prstGeom prst="line">
              <a:avLst/>
            </a:prstGeom>
            <a:grpFill/>
          </p:spPr>
          <p:style>
            <a:lnRef idx="1">
              <a:schemeClr val="dk1"/>
            </a:lnRef>
            <a:fillRef idx="0">
              <a:schemeClr val="dk1"/>
            </a:fillRef>
            <a:effectRef idx="0">
              <a:schemeClr val="dk1"/>
            </a:effectRef>
            <a:fontRef idx="minor">
              <a:schemeClr val="tx1"/>
            </a:fontRef>
          </p:style>
        </p:cxnSp>
      </p:grpSp>
      <p:sp>
        <p:nvSpPr>
          <p:cNvPr id="217" name="Arrow: Down 216">
            <a:extLst>
              <a:ext uri="{FF2B5EF4-FFF2-40B4-BE49-F238E27FC236}">
                <a16:creationId xmlns:a16="http://schemas.microsoft.com/office/drawing/2014/main" id="{A71E03E3-ADBC-4E3E-863F-DA2770916542}"/>
              </a:ext>
            </a:extLst>
          </p:cNvPr>
          <p:cNvSpPr/>
          <p:nvPr/>
        </p:nvSpPr>
        <p:spPr>
          <a:xfrm rot="16200000">
            <a:off x="3960147" y="2967599"/>
            <a:ext cx="134612" cy="110655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Arrow: Right 8">
            <a:extLst>
              <a:ext uri="{FF2B5EF4-FFF2-40B4-BE49-F238E27FC236}">
                <a16:creationId xmlns:a16="http://schemas.microsoft.com/office/drawing/2014/main" id="{96A83611-D182-469E-8F84-C65C92AA7647}"/>
              </a:ext>
            </a:extLst>
          </p:cNvPr>
          <p:cNvSpPr/>
          <p:nvPr/>
        </p:nvSpPr>
        <p:spPr>
          <a:xfrm>
            <a:off x="719829" y="1552500"/>
            <a:ext cx="3259222" cy="162860"/>
          </a:xfrm>
          <a:prstGeom prst="rightArrow">
            <a:avLst/>
          </a:prstGeom>
          <a:noFill/>
          <a:ln w="22225">
            <a:solidFill>
              <a:srgbClr val="B1B5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TextBox 217">
            <a:extLst>
              <a:ext uri="{FF2B5EF4-FFF2-40B4-BE49-F238E27FC236}">
                <a16:creationId xmlns:a16="http://schemas.microsoft.com/office/drawing/2014/main" id="{92F73913-3494-4F8F-8B80-3D944E857447}"/>
              </a:ext>
            </a:extLst>
          </p:cNvPr>
          <p:cNvSpPr txBox="1"/>
          <p:nvPr/>
        </p:nvSpPr>
        <p:spPr>
          <a:xfrm>
            <a:off x="3241406" y="4154765"/>
            <a:ext cx="1667960" cy="400110"/>
          </a:xfrm>
          <a:prstGeom prst="rect">
            <a:avLst/>
          </a:prstGeom>
          <a:noFill/>
        </p:spPr>
        <p:txBody>
          <a:bodyPr wrap="square" rtlCol="0">
            <a:spAutoFit/>
          </a:bodyPr>
          <a:lstStyle/>
          <a:p>
            <a:pPr algn="ctr"/>
            <a:r>
              <a:rPr lang="en-GB" sz="1000" b="1">
                <a:solidFill>
                  <a:schemeClr val="bg1">
                    <a:lumMod val="75000"/>
                  </a:schemeClr>
                </a:solidFill>
              </a:rPr>
              <a:t>Parallelism now over entire NSEA dimension</a:t>
            </a:r>
          </a:p>
        </p:txBody>
      </p:sp>
      <p:sp>
        <p:nvSpPr>
          <p:cNvPr id="219" name="TextBox 218">
            <a:extLst>
              <a:ext uri="{FF2B5EF4-FFF2-40B4-BE49-F238E27FC236}">
                <a16:creationId xmlns:a16="http://schemas.microsoft.com/office/drawing/2014/main" id="{F6ADF5A6-7315-4850-8542-02179D22CDAE}"/>
              </a:ext>
            </a:extLst>
          </p:cNvPr>
          <p:cNvSpPr txBox="1"/>
          <p:nvPr/>
        </p:nvSpPr>
        <p:spPr>
          <a:xfrm>
            <a:off x="101571" y="4776137"/>
            <a:ext cx="1334020" cy="246221"/>
          </a:xfrm>
          <a:prstGeom prst="rect">
            <a:avLst/>
          </a:prstGeom>
          <a:noFill/>
        </p:spPr>
        <p:txBody>
          <a:bodyPr wrap="none" rtlCol="0">
            <a:spAutoFit/>
          </a:bodyPr>
          <a:lstStyle/>
          <a:p>
            <a:r>
              <a:rPr lang="en-GB" sz="1000"/>
              <a:t>NSPEC = NK * NTH</a:t>
            </a:r>
          </a:p>
        </p:txBody>
      </p:sp>
      <p:sp>
        <p:nvSpPr>
          <p:cNvPr id="220" name="Content Placeholder 1">
            <a:extLst>
              <a:ext uri="{FF2B5EF4-FFF2-40B4-BE49-F238E27FC236}">
                <a16:creationId xmlns:a16="http://schemas.microsoft.com/office/drawing/2014/main" id="{5E0E5773-3E69-4DD0-AE79-12EF3C915647}"/>
              </a:ext>
            </a:extLst>
          </p:cNvPr>
          <p:cNvSpPr>
            <a:spLocks noGrp="1"/>
          </p:cNvSpPr>
          <p:nvPr>
            <p:ph idx="1"/>
          </p:nvPr>
        </p:nvSpPr>
        <p:spPr>
          <a:xfrm>
            <a:off x="4911187" y="1523294"/>
            <a:ext cx="3964344" cy="3499064"/>
          </a:xfrm>
        </p:spPr>
        <p:txBody>
          <a:bodyPr>
            <a:normAutofit fontScale="70000" lnSpcReduction="20000"/>
          </a:bodyPr>
          <a:lstStyle/>
          <a:p>
            <a:pPr>
              <a:lnSpc>
                <a:spcPct val="120000"/>
              </a:lnSpc>
            </a:pPr>
            <a:r>
              <a:rPr lang="en-GB" sz="1700" dirty="0"/>
              <a:t>Passing entire VA array to source term routines facilitates parallelism over larger NSEA dimension.</a:t>
            </a:r>
          </a:p>
          <a:p>
            <a:pPr>
              <a:lnSpc>
                <a:spcPct val="120000"/>
              </a:lnSpc>
            </a:pPr>
            <a:r>
              <a:rPr lang="en-GB" sz="1700" dirty="0"/>
              <a:t>Potential to significantly improve GPU performance.</a:t>
            </a:r>
          </a:p>
          <a:p>
            <a:pPr>
              <a:lnSpc>
                <a:spcPct val="120000"/>
              </a:lnSpc>
            </a:pPr>
            <a:r>
              <a:rPr lang="en-GB" sz="1700" dirty="0"/>
              <a:t>BUT – there are many temporary arrays in W3SRCE that are of size NSPEC. To allow parallelism, these require an extra NSEA dimension.</a:t>
            </a:r>
          </a:p>
          <a:p>
            <a:pPr>
              <a:lnSpc>
                <a:spcPct val="120000"/>
              </a:lnSpc>
            </a:pPr>
            <a:r>
              <a:rPr lang="en-GB" sz="1700" u="sng" dirty="0"/>
              <a:t>Significant </a:t>
            </a:r>
            <a:r>
              <a:rPr lang="en-GB" sz="1700" dirty="0"/>
              <a:t>impact on memory usage: a minimum of 12 of these arrays are required. Large grids could use all GPU memory (NVIDIA Volta has 16GB)</a:t>
            </a:r>
          </a:p>
          <a:p>
            <a:pPr>
              <a:lnSpc>
                <a:spcPct val="120000"/>
              </a:lnSpc>
            </a:pPr>
            <a:r>
              <a:rPr lang="en-GB" sz="1700" dirty="0"/>
              <a:t>An typical grid of 250,000 sea points with a 30x30 spectrum would see memory increase from ~42Kb to  &gt;10GB (in a non MPI run)</a:t>
            </a:r>
          </a:p>
          <a:p>
            <a:pPr>
              <a:lnSpc>
                <a:spcPct val="120000"/>
              </a:lnSpc>
            </a:pPr>
            <a:r>
              <a:rPr lang="en-GB" sz="1700" dirty="0"/>
              <a:t>Minimal benefit to CPU code considering extra memory usage.</a:t>
            </a:r>
            <a:br>
              <a:rPr lang="en-GB" sz="2000" dirty="0"/>
            </a:br>
            <a:endParaRPr lang="en-GB" sz="2000" dirty="0"/>
          </a:p>
          <a:p>
            <a:endParaRPr lang="en-GB" dirty="0"/>
          </a:p>
        </p:txBody>
      </p:sp>
    </p:spTree>
    <p:extLst>
      <p:ext uri="{BB962C8B-B14F-4D97-AF65-F5344CB8AC3E}">
        <p14:creationId xmlns:p14="http://schemas.microsoft.com/office/powerpoint/2010/main" val="320117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a:extLst>
              <a:ext uri="{FF2B5EF4-FFF2-40B4-BE49-F238E27FC236}">
                <a16:creationId xmlns:a16="http://schemas.microsoft.com/office/drawing/2014/main" id="{16F7B5A1-CAE3-49EF-8744-C76B61A243E6}"/>
              </a:ext>
            </a:extLst>
          </p:cNvPr>
          <p:cNvGrpSpPr/>
          <p:nvPr/>
        </p:nvGrpSpPr>
        <p:grpSpPr>
          <a:xfrm>
            <a:off x="1728415" y="3849258"/>
            <a:ext cx="230832" cy="287453"/>
            <a:chOff x="2207318" y="3263820"/>
            <a:chExt cx="344186" cy="922951"/>
          </a:xfrm>
        </p:grpSpPr>
        <p:grpSp>
          <p:nvGrpSpPr>
            <p:cNvPr id="115" name="Group 114">
              <a:extLst>
                <a:ext uri="{FF2B5EF4-FFF2-40B4-BE49-F238E27FC236}">
                  <a16:creationId xmlns:a16="http://schemas.microsoft.com/office/drawing/2014/main" id="{B4F2F947-CB86-49BE-B457-2B5D8A86F632}"/>
                </a:ext>
              </a:extLst>
            </p:cNvPr>
            <p:cNvGrpSpPr/>
            <p:nvPr/>
          </p:nvGrpSpPr>
          <p:grpSpPr>
            <a:xfrm rot="10800000">
              <a:off x="2212478" y="3263820"/>
              <a:ext cx="328590" cy="922951"/>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 name="Rectangle 119">
                <a:extLst>
                  <a:ext uri="{FF2B5EF4-FFF2-40B4-BE49-F238E27FC236}">
                    <a16:creationId xmlns:a16="http://schemas.microsoft.com/office/drawing/2014/main" id="{4667CC58-30B6-4773-9A0A-87E01FF323B6}"/>
                  </a:ext>
                </a:extLst>
              </p:cNvPr>
              <p:cNvSpPr/>
              <p:nvPr/>
            </p:nvSpPr>
            <p:spPr>
              <a:xfrm>
                <a:off x="252000" y="1491631"/>
                <a:ext cx="504059" cy="23042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cxnSp>
            <p:nvCxnSpPr>
              <p:cNvPr id="121" name="Straight Connector 120">
                <a:extLst>
                  <a:ext uri="{FF2B5EF4-FFF2-40B4-BE49-F238E27FC236}">
                    <a16:creationId xmlns:a16="http://schemas.microsoft.com/office/drawing/2014/main" id="{F9E788FE-CB0D-4398-919D-57FCD6C36D35}"/>
                  </a:ext>
                </a:extLst>
              </p:cNvPr>
              <p:cNvCxnSpPr>
                <a:cxnSpLocks/>
              </p:cNvCxnSpPr>
              <p:nvPr/>
            </p:nvCxnSpPr>
            <p:spPr>
              <a:xfrm>
                <a:off x="251520" y="2067694"/>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22" name="Straight Connector 121">
                <a:extLst>
                  <a:ext uri="{FF2B5EF4-FFF2-40B4-BE49-F238E27FC236}">
                    <a16:creationId xmlns:a16="http://schemas.microsoft.com/office/drawing/2014/main" id="{43F20BFD-3D99-4F24-ADB6-DC1EB4F6138F}"/>
                  </a:ext>
                </a:extLst>
              </p:cNvPr>
              <p:cNvCxnSpPr>
                <a:cxnSpLocks/>
              </p:cNvCxnSpPr>
              <p:nvPr/>
            </p:nvCxnSpPr>
            <p:spPr>
              <a:xfrm>
                <a:off x="251520" y="3795886"/>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23" name="Straight Connector 122">
                <a:extLst>
                  <a:ext uri="{FF2B5EF4-FFF2-40B4-BE49-F238E27FC236}">
                    <a16:creationId xmlns:a16="http://schemas.microsoft.com/office/drawing/2014/main" id="{4A71B2D6-A8F0-4F9B-ABB0-08542534D14B}"/>
                  </a:ext>
                </a:extLst>
              </p:cNvPr>
              <p:cNvCxnSpPr>
                <a:cxnSpLocks/>
              </p:cNvCxnSpPr>
              <p:nvPr/>
            </p:nvCxnSpPr>
            <p:spPr>
              <a:xfrm>
                <a:off x="251520" y="2643758"/>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24" name="Straight Connector 123">
                <a:extLst>
                  <a:ext uri="{FF2B5EF4-FFF2-40B4-BE49-F238E27FC236}">
                    <a16:creationId xmlns:a16="http://schemas.microsoft.com/office/drawing/2014/main" id="{A8777D65-BCA9-430B-A75C-40293E96EB9E}"/>
                  </a:ext>
                </a:extLst>
              </p:cNvPr>
              <p:cNvCxnSpPr>
                <a:cxnSpLocks/>
              </p:cNvCxnSpPr>
              <p:nvPr/>
            </p:nvCxnSpPr>
            <p:spPr>
              <a:xfrm>
                <a:off x="251520" y="3219822"/>
                <a:ext cx="503577" cy="0"/>
              </a:xfrm>
              <a:prstGeom prst="line">
                <a:avLst/>
              </a:prstGeom>
            </p:spPr>
            <p:style>
              <a:lnRef idx="1">
                <a:schemeClr val="accent2"/>
              </a:lnRef>
              <a:fillRef idx="2">
                <a:schemeClr val="accent2"/>
              </a:fillRef>
              <a:effectRef idx="1">
                <a:schemeClr val="accent2"/>
              </a:effectRef>
              <a:fontRef idx="minor">
                <a:schemeClr val="dk1"/>
              </a:fontRef>
            </p:style>
          </p:cxnSp>
        </p:grpSp>
        <p:cxnSp>
          <p:nvCxnSpPr>
            <p:cNvPr id="116" name="Straight Connector 115">
              <a:extLst>
                <a:ext uri="{FF2B5EF4-FFF2-40B4-BE49-F238E27FC236}">
                  <a16:creationId xmlns:a16="http://schemas.microsoft.com/office/drawing/2014/main" id="{31DF6DE2-0F11-4BCB-87C2-90AD003ECD9C}"/>
                </a:ext>
              </a:extLst>
            </p:cNvPr>
            <p:cNvCxnSpPr>
              <a:cxnSpLocks/>
            </p:cNvCxnSpPr>
            <p:nvPr/>
          </p:nvCxnSpPr>
          <p:spPr>
            <a:xfrm rot="10800000">
              <a:off x="2217952" y="3381128"/>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17" name="Straight Connector 116">
              <a:extLst>
                <a:ext uri="{FF2B5EF4-FFF2-40B4-BE49-F238E27FC236}">
                  <a16:creationId xmlns:a16="http://schemas.microsoft.com/office/drawing/2014/main" id="{53CB0BA0-1CEA-42E3-AE96-A54F49FABDE1}"/>
                </a:ext>
              </a:extLst>
            </p:cNvPr>
            <p:cNvCxnSpPr>
              <a:cxnSpLocks/>
            </p:cNvCxnSpPr>
            <p:nvPr/>
          </p:nvCxnSpPr>
          <p:spPr>
            <a:xfrm rot="10800000">
              <a:off x="2223541" y="3600713"/>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18" name="Straight Connector 117">
              <a:extLst>
                <a:ext uri="{FF2B5EF4-FFF2-40B4-BE49-F238E27FC236}">
                  <a16:creationId xmlns:a16="http://schemas.microsoft.com/office/drawing/2014/main" id="{12305807-773C-4A18-9101-D38EB8A64A41}"/>
                </a:ext>
              </a:extLst>
            </p:cNvPr>
            <p:cNvCxnSpPr>
              <a:cxnSpLocks/>
            </p:cNvCxnSpPr>
            <p:nvPr/>
          </p:nvCxnSpPr>
          <p:spPr>
            <a:xfrm rot="10800000">
              <a:off x="2217952" y="3840665"/>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19" name="Straight Connector 118">
              <a:extLst>
                <a:ext uri="{FF2B5EF4-FFF2-40B4-BE49-F238E27FC236}">
                  <a16:creationId xmlns:a16="http://schemas.microsoft.com/office/drawing/2014/main" id="{4841F4A9-AA85-4BC3-957F-5443D6EE98B9}"/>
                </a:ext>
              </a:extLst>
            </p:cNvPr>
            <p:cNvCxnSpPr>
              <a:cxnSpLocks/>
            </p:cNvCxnSpPr>
            <p:nvPr/>
          </p:nvCxnSpPr>
          <p:spPr>
            <a:xfrm rot="10800000">
              <a:off x="2207318" y="4081007"/>
              <a:ext cx="327963" cy="0"/>
            </a:xfrm>
            <a:prstGeom prst="line">
              <a:avLst/>
            </a:prstGeom>
          </p:spPr>
          <p:style>
            <a:lnRef idx="1">
              <a:schemeClr val="accent2"/>
            </a:lnRef>
            <a:fillRef idx="2">
              <a:schemeClr val="accent2"/>
            </a:fillRef>
            <a:effectRef idx="1">
              <a:schemeClr val="accent2"/>
            </a:effectRef>
            <a:fontRef idx="minor">
              <a:schemeClr val="dk1"/>
            </a:fontRef>
          </p:style>
        </p:cxnSp>
      </p:grpSp>
      <p:cxnSp>
        <p:nvCxnSpPr>
          <p:cNvPr id="142" name="Straight Connector 141">
            <a:extLst>
              <a:ext uri="{FF2B5EF4-FFF2-40B4-BE49-F238E27FC236}">
                <a16:creationId xmlns:a16="http://schemas.microsoft.com/office/drawing/2014/main" id="{42298CA8-B952-4558-B2CD-0F455DC2BBDB}"/>
              </a:ext>
            </a:extLst>
          </p:cNvPr>
          <p:cNvCxnSpPr>
            <a:cxnSpLocks/>
          </p:cNvCxnSpPr>
          <p:nvPr/>
        </p:nvCxnSpPr>
        <p:spPr>
          <a:xfrm>
            <a:off x="1259632" y="1739592"/>
            <a:ext cx="0" cy="2920390"/>
          </a:xfrm>
          <a:prstGeom prst="line">
            <a:avLst/>
          </a:prstGeom>
          <a:ln w="9525">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6099021-9A7C-4344-8059-894D965E8154}"/>
              </a:ext>
            </a:extLst>
          </p:cNvPr>
          <p:cNvSpPr>
            <a:spLocks noGrp="1"/>
          </p:cNvSpPr>
          <p:nvPr>
            <p:ph type="title"/>
          </p:nvPr>
        </p:nvSpPr>
        <p:spPr/>
        <p:txBody>
          <a:bodyPr/>
          <a:lstStyle/>
          <a:p>
            <a:r>
              <a:rPr lang="en-GB"/>
              <a:t>Refactored source term: tiled approach</a:t>
            </a:r>
          </a:p>
        </p:txBody>
      </p:sp>
      <p:cxnSp>
        <p:nvCxnSpPr>
          <p:cNvPr id="6" name="Straight Connector 5">
            <a:extLst>
              <a:ext uri="{FF2B5EF4-FFF2-40B4-BE49-F238E27FC236}">
                <a16:creationId xmlns:a16="http://schemas.microsoft.com/office/drawing/2014/main" id="{4FEADB72-068B-4C86-8C80-886D56A9756A}"/>
              </a:ext>
            </a:extLst>
          </p:cNvPr>
          <p:cNvCxnSpPr/>
          <p:nvPr/>
        </p:nvCxnSpPr>
        <p:spPr>
          <a:xfrm>
            <a:off x="1481874" y="169307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E8C4A94-DD93-4146-A710-1C23799CD0AE}"/>
              </a:ext>
            </a:extLst>
          </p:cNvPr>
          <p:cNvGrpSpPr/>
          <p:nvPr/>
        </p:nvGrpSpPr>
        <p:grpSpPr>
          <a:xfrm rot="10800000">
            <a:off x="489967" y="2218772"/>
            <a:ext cx="432048" cy="1944216"/>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4" name="Rectangle 3">
              <a:extLst>
                <a:ext uri="{FF2B5EF4-FFF2-40B4-BE49-F238E27FC236}">
                  <a16:creationId xmlns:a16="http://schemas.microsoft.com/office/drawing/2014/main" id="{427A78AB-281B-45C2-96ED-A5F774CC6324}"/>
                </a:ext>
              </a:extLst>
            </p:cNvPr>
            <p:cNvSpPr/>
            <p:nvPr/>
          </p:nvSpPr>
          <p:spPr>
            <a:xfrm>
              <a:off x="252000" y="1491631"/>
              <a:ext cx="504059" cy="23042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46EDA0A1-DE1C-41A4-B249-5C0CD1798F9E}"/>
                </a:ext>
              </a:extLst>
            </p:cNvPr>
            <p:cNvCxnSpPr>
              <a:cxnSpLocks/>
            </p:cNvCxnSpPr>
            <p:nvPr/>
          </p:nvCxnSpPr>
          <p:spPr>
            <a:xfrm>
              <a:off x="252000" y="1779662"/>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72F6123-C001-48D9-A7E8-53BBD30F29D7}"/>
                </a:ext>
              </a:extLst>
            </p:cNvPr>
            <p:cNvCxnSpPr>
              <a:cxnSpLocks/>
            </p:cNvCxnSpPr>
            <p:nvPr/>
          </p:nvCxnSpPr>
          <p:spPr>
            <a:xfrm>
              <a:off x="251520" y="206769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8B69158-7580-4F1B-8396-82244C31EF4E}"/>
                </a:ext>
              </a:extLst>
            </p:cNvPr>
            <p:cNvCxnSpPr>
              <a:cxnSpLocks/>
            </p:cNvCxnSpPr>
            <p:nvPr/>
          </p:nvCxnSpPr>
          <p:spPr>
            <a:xfrm>
              <a:off x="251520" y="235572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187848F-6A09-429A-99C6-D3EF3BE7AE29}"/>
                </a:ext>
              </a:extLst>
            </p:cNvPr>
            <p:cNvCxnSpPr>
              <a:cxnSpLocks/>
            </p:cNvCxnSpPr>
            <p:nvPr/>
          </p:nvCxnSpPr>
          <p:spPr>
            <a:xfrm>
              <a:off x="251520" y="379588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0F5E472-790F-4856-BBFD-456FCD72A1D6}"/>
                </a:ext>
              </a:extLst>
            </p:cNvPr>
            <p:cNvCxnSpPr>
              <a:cxnSpLocks/>
            </p:cNvCxnSpPr>
            <p:nvPr/>
          </p:nvCxnSpPr>
          <p:spPr>
            <a:xfrm>
              <a:off x="251520" y="2643758"/>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C6F5ECC-79D3-48C1-91FD-EF457FDCD32B}"/>
                </a:ext>
              </a:extLst>
            </p:cNvPr>
            <p:cNvCxnSpPr>
              <a:cxnSpLocks/>
            </p:cNvCxnSpPr>
            <p:nvPr/>
          </p:nvCxnSpPr>
          <p:spPr>
            <a:xfrm>
              <a:off x="251520" y="2931790"/>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50C1F57-54A0-4205-B814-53B3313B39E4}"/>
                </a:ext>
              </a:extLst>
            </p:cNvPr>
            <p:cNvCxnSpPr>
              <a:cxnSpLocks/>
            </p:cNvCxnSpPr>
            <p:nvPr/>
          </p:nvCxnSpPr>
          <p:spPr>
            <a:xfrm>
              <a:off x="251520" y="350785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505AB3D-2B7D-457C-AB42-3AD94E5AC2AA}"/>
                </a:ext>
              </a:extLst>
            </p:cNvPr>
            <p:cNvCxnSpPr>
              <a:cxnSpLocks/>
            </p:cNvCxnSpPr>
            <p:nvPr/>
          </p:nvCxnSpPr>
          <p:spPr>
            <a:xfrm>
              <a:off x="251520" y="3219822"/>
              <a:ext cx="503577" cy="0"/>
            </a:xfrm>
            <a:prstGeom prst="line">
              <a:avLst/>
            </a:prstGeom>
            <a:grpFill/>
          </p:spPr>
          <p:style>
            <a:lnRef idx="1">
              <a:schemeClr val="dk1"/>
            </a:lnRef>
            <a:fillRef idx="0">
              <a:schemeClr val="dk1"/>
            </a:fillRef>
            <a:effectRef idx="0">
              <a:schemeClr val="dk1"/>
            </a:effectRef>
            <a:fontRef idx="minor">
              <a:schemeClr val="tx1"/>
            </a:fontRef>
          </p:style>
        </p:cxnSp>
      </p:grpSp>
      <p:sp>
        <p:nvSpPr>
          <p:cNvPr id="74" name="TextBox 73">
            <a:extLst>
              <a:ext uri="{FF2B5EF4-FFF2-40B4-BE49-F238E27FC236}">
                <a16:creationId xmlns:a16="http://schemas.microsoft.com/office/drawing/2014/main" id="{FECBC971-8C59-4B18-B4B0-F361F36DD31F}"/>
              </a:ext>
            </a:extLst>
          </p:cNvPr>
          <p:cNvSpPr txBox="1"/>
          <p:nvPr/>
        </p:nvSpPr>
        <p:spPr>
          <a:xfrm>
            <a:off x="331581" y="1762530"/>
            <a:ext cx="1224136" cy="261610"/>
          </a:xfrm>
          <a:prstGeom prst="rect">
            <a:avLst/>
          </a:prstGeom>
          <a:noFill/>
        </p:spPr>
        <p:txBody>
          <a:bodyPr wrap="square" rtlCol="0">
            <a:spAutoFit/>
          </a:bodyPr>
          <a:lstStyle/>
          <a:p>
            <a:r>
              <a:rPr lang="en-GB" sz="1100" u="sng"/>
              <a:t>W3WAVE</a:t>
            </a:r>
            <a:endParaRPr lang="en-GB" sz="1600" u="sng"/>
          </a:p>
        </p:txBody>
      </p:sp>
      <p:sp>
        <p:nvSpPr>
          <p:cNvPr id="75" name="TextBox 74">
            <a:extLst>
              <a:ext uri="{FF2B5EF4-FFF2-40B4-BE49-F238E27FC236}">
                <a16:creationId xmlns:a16="http://schemas.microsoft.com/office/drawing/2014/main" id="{90E7D057-161F-4615-B904-629B67E7F386}"/>
              </a:ext>
            </a:extLst>
          </p:cNvPr>
          <p:cNvSpPr txBox="1"/>
          <p:nvPr/>
        </p:nvSpPr>
        <p:spPr>
          <a:xfrm>
            <a:off x="1628401" y="1747178"/>
            <a:ext cx="1224136" cy="261610"/>
          </a:xfrm>
          <a:prstGeom prst="rect">
            <a:avLst/>
          </a:prstGeom>
          <a:noFill/>
        </p:spPr>
        <p:txBody>
          <a:bodyPr wrap="square" rtlCol="0">
            <a:spAutoFit/>
          </a:bodyPr>
          <a:lstStyle/>
          <a:p>
            <a:r>
              <a:rPr lang="en-GB" sz="1100" u="sng"/>
              <a:t>W3SRCE</a:t>
            </a:r>
            <a:endParaRPr lang="en-GB" u="sng"/>
          </a:p>
        </p:txBody>
      </p:sp>
      <p:sp>
        <p:nvSpPr>
          <p:cNvPr id="78" name="TextBox 77">
            <a:extLst>
              <a:ext uri="{FF2B5EF4-FFF2-40B4-BE49-F238E27FC236}">
                <a16:creationId xmlns:a16="http://schemas.microsoft.com/office/drawing/2014/main" id="{74182F03-EDCF-4CEC-963E-5B57047B8819}"/>
              </a:ext>
            </a:extLst>
          </p:cNvPr>
          <p:cNvSpPr txBox="1"/>
          <p:nvPr/>
        </p:nvSpPr>
        <p:spPr>
          <a:xfrm>
            <a:off x="3377061" y="1821889"/>
            <a:ext cx="958961" cy="261610"/>
          </a:xfrm>
          <a:prstGeom prst="rect">
            <a:avLst/>
          </a:prstGeom>
          <a:noFill/>
        </p:spPr>
        <p:txBody>
          <a:bodyPr wrap="square" rtlCol="0">
            <a:spAutoFit/>
          </a:bodyPr>
          <a:lstStyle/>
          <a:p>
            <a:r>
              <a:rPr lang="en-GB" sz="1100" u="sng"/>
              <a:t>W3SIN4</a:t>
            </a:r>
            <a:endParaRPr lang="en-GB" sz="1400" u="sng"/>
          </a:p>
        </p:txBody>
      </p:sp>
      <p:sp>
        <p:nvSpPr>
          <p:cNvPr id="85" name="TextBox 84">
            <a:extLst>
              <a:ext uri="{FF2B5EF4-FFF2-40B4-BE49-F238E27FC236}">
                <a16:creationId xmlns:a16="http://schemas.microsoft.com/office/drawing/2014/main" id="{5BCE5FBA-8501-42C7-BE2F-6CA4F0D0F782}"/>
              </a:ext>
            </a:extLst>
          </p:cNvPr>
          <p:cNvSpPr txBox="1"/>
          <p:nvPr/>
        </p:nvSpPr>
        <p:spPr>
          <a:xfrm>
            <a:off x="3403922" y="2814196"/>
            <a:ext cx="936104" cy="261610"/>
          </a:xfrm>
          <a:prstGeom prst="rect">
            <a:avLst/>
          </a:prstGeom>
          <a:noFill/>
        </p:spPr>
        <p:txBody>
          <a:bodyPr wrap="square" rtlCol="0">
            <a:spAutoFit/>
          </a:bodyPr>
          <a:lstStyle/>
          <a:p>
            <a:r>
              <a:rPr lang="en-GB" sz="1100" i="1" u="sng"/>
              <a:t>…etc...</a:t>
            </a:r>
          </a:p>
        </p:txBody>
      </p:sp>
      <p:cxnSp>
        <p:nvCxnSpPr>
          <p:cNvPr id="88" name="Connector: Curved 87">
            <a:extLst>
              <a:ext uri="{FF2B5EF4-FFF2-40B4-BE49-F238E27FC236}">
                <a16:creationId xmlns:a16="http://schemas.microsoft.com/office/drawing/2014/main" id="{2E982B85-F69E-473B-ACB0-FFEDCD8B443B}"/>
              </a:ext>
            </a:extLst>
          </p:cNvPr>
          <p:cNvCxnSpPr>
            <a:cxnSpLocks/>
            <a:stCxn id="4" idx="1"/>
            <a:endCxn id="175" idx="3"/>
          </p:cNvCxnSpPr>
          <p:nvPr/>
        </p:nvCxnSpPr>
        <p:spPr>
          <a:xfrm flipV="1">
            <a:off x="921604" y="2642883"/>
            <a:ext cx="613758" cy="547997"/>
          </a:xfrm>
          <a:prstGeom prst="curvedConnector3">
            <a:avLst/>
          </a:prstGeom>
          <a:ln w="34925">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6F6547E3-2D80-413D-83AD-1564002F6E55}"/>
              </a:ext>
            </a:extLst>
          </p:cNvPr>
          <p:cNvSpPr txBox="1"/>
          <p:nvPr/>
        </p:nvSpPr>
        <p:spPr>
          <a:xfrm>
            <a:off x="522220" y="2210187"/>
            <a:ext cx="431637" cy="276999"/>
          </a:xfrm>
          <a:prstGeom prst="rect">
            <a:avLst/>
          </a:prstGeom>
          <a:noFill/>
        </p:spPr>
        <p:txBody>
          <a:bodyPr wrap="square" rtlCol="0">
            <a:spAutoFit/>
          </a:bodyPr>
          <a:lstStyle/>
          <a:p>
            <a:r>
              <a:rPr lang="en-GB" sz="1200" b="1"/>
              <a:t>VA</a:t>
            </a:r>
          </a:p>
        </p:txBody>
      </p:sp>
      <p:sp>
        <p:nvSpPr>
          <p:cNvPr id="126" name="Arrow: Left-Right 125">
            <a:extLst>
              <a:ext uri="{FF2B5EF4-FFF2-40B4-BE49-F238E27FC236}">
                <a16:creationId xmlns:a16="http://schemas.microsoft.com/office/drawing/2014/main" id="{9D95E005-8E04-4953-A2D2-8BC1FA36D0C6}"/>
              </a:ext>
            </a:extLst>
          </p:cNvPr>
          <p:cNvSpPr/>
          <p:nvPr/>
        </p:nvSpPr>
        <p:spPr>
          <a:xfrm>
            <a:off x="2271999" y="2119642"/>
            <a:ext cx="777789" cy="45719"/>
          </a:xfrm>
          <a:prstGeom prst="leftRight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eft Brace 127">
            <a:extLst>
              <a:ext uri="{FF2B5EF4-FFF2-40B4-BE49-F238E27FC236}">
                <a16:creationId xmlns:a16="http://schemas.microsoft.com/office/drawing/2014/main" id="{7A46A934-B25C-4961-8D96-260FAD860765}"/>
              </a:ext>
            </a:extLst>
          </p:cNvPr>
          <p:cNvSpPr/>
          <p:nvPr/>
        </p:nvSpPr>
        <p:spPr>
          <a:xfrm>
            <a:off x="3162728" y="1942448"/>
            <a:ext cx="202687" cy="1640843"/>
          </a:xfrm>
          <a:prstGeom prst="leftBrace">
            <a:avLst>
              <a:gd name="adj1" fmla="val 96517"/>
              <a:gd name="adj2" fmla="val 12502"/>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TextBox 129">
            <a:extLst>
              <a:ext uri="{FF2B5EF4-FFF2-40B4-BE49-F238E27FC236}">
                <a16:creationId xmlns:a16="http://schemas.microsoft.com/office/drawing/2014/main" id="{FBC46806-0B06-4B4E-A3D3-85FC9B8A5D64}"/>
              </a:ext>
            </a:extLst>
          </p:cNvPr>
          <p:cNvSpPr txBox="1"/>
          <p:nvPr/>
        </p:nvSpPr>
        <p:spPr>
          <a:xfrm>
            <a:off x="3205222" y="3651870"/>
            <a:ext cx="1654810" cy="553998"/>
          </a:xfrm>
          <a:prstGeom prst="rect">
            <a:avLst/>
          </a:prstGeom>
          <a:noFill/>
        </p:spPr>
        <p:txBody>
          <a:bodyPr wrap="square" rtlCol="0">
            <a:spAutoFit/>
          </a:bodyPr>
          <a:lstStyle/>
          <a:p>
            <a:pPr algn="ctr"/>
            <a:r>
              <a:rPr lang="en-GB" sz="1000" dirty="0"/>
              <a:t>Loops over tiled chunk of spectra array</a:t>
            </a:r>
            <a:br>
              <a:rPr lang="en-GB" sz="1000" dirty="0"/>
            </a:br>
            <a:r>
              <a:rPr lang="en-GB" sz="1000" dirty="0"/>
              <a:t>(NK, NTH, CHUNKSIZE)</a:t>
            </a:r>
          </a:p>
        </p:txBody>
      </p:sp>
      <p:sp>
        <p:nvSpPr>
          <p:cNvPr id="137" name="Arrow: Down 136">
            <a:extLst>
              <a:ext uri="{FF2B5EF4-FFF2-40B4-BE49-F238E27FC236}">
                <a16:creationId xmlns:a16="http://schemas.microsoft.com/office/drawing/2014/main" id="{F0A88B1C-12DA-4131-A5BD-4505836CB817}"/>
              </a:ext>
            </a:extLst>
          </p:cNvPr>
          <p:cNvSpPr/>
          <p:nvPr/>
        </p:nvSpPr>
        <p:spPr>
          <a:xfrm rot="16200000">
            <a:off x="3960147" y="2023175"/>
            <a:ext cx="134612" cy="110655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4" name="Straight Connector 143">
            <a:extLst>
              <a:ext uri="{FF2B5EF4-FFF2-40B4-BE49-F238E27FC236}">
                <a16:creationId xmlns:a16="http://schemas.microsoft.com/office/drawing/2014/main" id="{D0DCD0D2-491B-4C72-98A3-FF61E94324A9}"/>
              </a:ext>
            </a:extLst>
          </p:cNvPr>
          <p:cNvCxnSpPr>
            <a:cxnSpLocks/>
          </p:cNvCxnSpPr>
          <p:nvPr/>
        </p:nvCxnSpPr>
        <p:spPr>
          <a:xfrm>
            <a:off x="3059832" y="1847408"/>
            <a:ext cx="0" cy="2920390"/>
          </a:xfrm>
          <a:prstGeom prst="line">
            <a:avLst/>
          </a:prstGeom>
          <a:ln w="9525">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CF1C896B-7A1D-488D-A08A-15815F02425B}"/>
              </a:ext>
            </a:extLst>
          </p:cNvPr>
          <p:cNvSpPr txBox="1"/>
          <p:nvPr/>
        </p:nvSpPr>
        <p:spPr>
          <a:xfrm>
            <a:off x="549952" y="1225791"/>
            <a:ext cx="1666527" cy="400110"/>
          </a:xfrm>
          <a:prstGeom prst="rect">
            <a:avLst/>
          </a:prstGeom>
          <a:noFill/>
        </p:spPr>
        <p:txBody>
          <a:bodyPr wrap="square" rtlCol="0">
            <a:spAutoFit/>
          </a:bodyPr>
          <a:lstStyle/>
          <a:p>
            <a:r>
              <a:rPr lang="en-GB" sz="1000" b="1" i="1">
                <a:solidFill>
                  <a:schemeClr val="bg1">
                    <a:lumMod val="75000"/>
                  </a:schemeClr>
                </a:solidFill>
              </a:rPr>
              <a:t>Entire spectral array (VA) passed to W3SRCE</a:t>
            </a:r>
          </a:p>
        </p:txBody>
      </p:sp>
      <p:grpSp>
        <p:nvGrpSpPr>
          <p:cNvPr id="103" name="Group 102">
            <a:extLst>
              <a:ext uri="{FF2B5EF4-FFF2-40B4-BE49-F238E27FC236}">
                <a16:creationId xmlns:a16="http://schemas.microsoft.com/office/drawing/2014/main" id="{BF6F568D-B6D5-41E5-AD8F-9A02375E8CE8}"/>
              </a:ext>
            </a:extLst>
          </p:cNvPr>
          <p:cNvGrpSpPr/>
          <p:nvPr/>
        </p:nvGrpSpPr>
        <p:grpSpPr>
          <a:xfrm>
            <a:off x="1576015" y="3696858"/>
            <a:ext cx="230832" cy="287453"/>
            <a:chOff x="2207318" y="3263820"/>
            <a:chExt cx="344186" cy="922951"/>
          </a:xfrm>
        </p:grpSpPr>
        <p:grpSp>
          <p:nvGrpSpPr>
            <p:cNvPr id="104" name="Group 103">
              <a:extLst>
                <a:ext uri="{FF2B5EF4-FFF2-40B4-BE49-F238E27FC236}">
                  <a16:creationId xmlns:a16="http://schemas.microsoft.com/office/drawing/2014/main" id="{7C5F44C6-2B00-470E-85D5-44409FFE3830}"/>
                </a:ext>
              </a:extLst>
            </p:cNvPr>
            <p:cNvGrpSpPr/>
            <p:nvPr/>
          </p:nvGrpSpPr>
          <p:grpSpPr>
            <a:xfrm rot="10800000">
              <a:off x="2212478" y="3263820"/>
              <a:ext cx="328590" cy="922951"/>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09" name="Rectangle 108">
                <a:extLst>
                  <a:ext uri="{FF2B5EF4-FFF2-40B4-BE49-F238E27FC236}">
                    <a16:creationId xmlns:a16="http://schemas.microsoft.com/office/drawing/2014/main" id="{2378E3AE-D01D-43C2-AF38-975B0D5F86D8}"/>
                  </a:ext>
                </a:extLst>
              </p:cNvPr>
              <p:cNvSpPr/>
              <p:nvPr/>
            </p:nvSpPr>
            <p:spPr>
              <a:xfrm>
                <a:off x="252000" y="1491631"/>
                <a:ext cx="504059" cy="23042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cxnSp>
            <p:nvCxnSpPr>
              <p:cNvPr id="110" name="Straight Connector 109">
                <a:extLst>
                  <a:ext uri="{FF2B5EF4-FFF2-40B4-BE49-F238E27FC236}">
                    <a16:creationId xmlns:a16="http://schemas.microsoft.com/office/drawing/2014/main" id="{AFD07541-8B5B-49AA-80E6-2E849E4DA92A}"/>
                  </a:ext>
                </a:extLst>
              </p:cNvPr>
              <p:cNvCxnSpPr>
                <a:cxnSpLocks/>
              </p:cNvCxnSpPr>
              <p:nvPr/>
            </p:nvCxnSpPr>
            <p:spPr>
              <a:xfrm>
                <a:off x="251520" y="2067694"/>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11" name="Straight Connector 110">
                <a:extLst>
                  <a:ext uri="{FF2B5EF4-FFF2-40B4-BE49-F238E27FC236}">
                    <a16:creationId xmlns:a16="http://schemas.microsoft.com/office/drawing/2014/main" id="{E6E9BB81-C7D4-402E-A470-0CBE7AF64488}"/>
                  </a:ext>
                </a:extLst>
              </p:cNvPr>
              <p:cNvCxnSpPr>
                <a:cxnSpLocks/>
              </p:cNvCxnSpPr>
              <p:nvPr/>
            </p:nvCxnSpPr>
            <p:spPr>
              <a:xfrm>
                <a:off x="251520" y="3795886"/>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12" name="Straight Connector 111">
                <a:extLst>
                  <a:ext uri="{FF2B5EF4-FFF2-40B4-BE49-F238E27FC236}">
                    <a16:creationId xmlns:a16="http://schemas.microsoft.com/office/drawing/2014/main" id="{691C3CA1-E982-4F0F-9281-B564B0AA7683}"/>
                  </a:ext>
                </a:extLst>
              </p:cNvPr>
              <p:cNvCxnSpPr>
                <a:cxnSpLocks/>
              </p:cNvCxnSpPr>
              <p:nvPr/>
            </p:nvCxnSpPr>
            <p:spPr>
              <a:xfrm>
                <a:off x="251520" y="2643758"/>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13" name="Straight Connector 112">
                <a:extLst>
                  <a:ext uri="{FF2B5EF4-FFF2-40B4-BE49-F238E27FC236}">
                    <a16:creationId xmlns:a16="http://schemas.microsoft.com/office/drawing/2014/main" id="{697412EB-87EE-4413-A59A-76394799AB47}"/>
                  </a:ext>
                </a:extLst>
              </p:cNvPr>
              <p:cNvCxnSpPr>
                <a:cxnSpLocks/>
              </p:cNvCxnSpPr>
              <p:nvPr/>
            </p:nvCxnSpPr>
            <p:spPr>
              <a:xfrm>
                <a:off x="251520" y="3219822"/>
                <a:ext cx="503577" cy="0"/>
              </a:xfrm>
              <a:prstGeom prst="line">
                <a:avLst/>
              </a:prstGeom>
            </p:spPr>
            <p:style>
              <a:lnRef idx="1">
                <a:schemeClr val="accent2"/>
              </a:lnRef>
              <a:fillRef idx="2">
                <a:schemeClr val="accent2"/>
              </a:fillRef>
              <a:effectRef idx="1">
                <a:schemeClr val="accent2"/>
              </a:effectRef>
              <a:fontRef idx="minor">
                <a:schemeClr val="dk1"/>
              </a:fontRef>
            </p:style>
          </p:cxnSp>
        </p:grpSp>
        <p:cxnSp>
          <p:nvCxnSpPr>
            <p:cNvPr id="105" name="Straight Connector 104">
              <a:extLst>
                <a:ext uri="{FF2B5EF4-FFF2-40B4-BE49-F238E27FC236}">
                  <a16:creationId xmlns:a16="http://schemas.microsoft.com/office/drawing/2014/main" id="{DC23742F-0E00-46E4-B409-DEE8053ABDA7}"/>
                </a:ext>
              </a:extLst>
            </p:cNvPr>
            <p:cNvCxnSpPr>
              <a:cxnSpLocks/>
            </p:cNvCxnSpPr>
            <p:nvPr/>
          </p:nvCxnSpPr>
          <p:spPr>
            <a:xfrm rot="10800000">
              <a:off x="2217952" y="3381128"/>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06" name="Straight Connector 105">
              <a:extLst>
                <a:ext uri="{FF2B5EF4-FFF2-40B4-BE49-F238E27FC236}">
                  <a16:creationId xmlns:a16="http://schemas.microsoft.com/office/drawing/2014/main" id="{C5A30BEE-6417-4170-9A22-1C8FBC8C26E8}"/>
                </a:ext>
              </a:extLst>
            </p:cNvPr>
            <p:cNvCxnSpPr>
              <a:cxnSpLocks/>
            </p:cNvCxnSpPr>
            <p:nvPr/>
          </p:nvCxnSpPr>
          <p:spPr>
            <a:xfrm rot="10800000">
              <a:off x="2223541" y="3600713"/>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07" name="Straight Connector 106">
              <a:extLst>
                <a:ext uri="{FF2B5EF4-FFF2-40B4-BE49-F238E27FC236}">
                  <a16:creationId xmlns:a16="http://schemas.microsoft.com/office/drawing/2014/main" id="{7E7BA971-E089-4D67-A859-57C5C762E51A}"/>
                </a:ext>
              </a:extLst>
            </p:cNvPr>
            <p:cNvCxnSpPr>
              <a:cxnSpLocks/>
            </p:cNvCxnSpPr>
            <p:nvPr/>
          </p:nvCxnSpPr>
          <p:spPr>
            <a:xfrm rot="10800000">
              <a:off x="2217952" y="3840665"/>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08" name="Straight Connector 107">
              <a:extLst>
                <a:ext uri="{FF2B5EF4-FFF2-40B4-BE49-F238E27FC236}">
                  <a16:creationId xmlns:a16="http://schemas.microsoft.com/office/drawing/2014/main" id="{FB1D8B66-40CC-4EF1-A19B-C5A3E58669B7}"/>
                </a:ext>
              </a:extLst>
            </p:cNvPr>
            <p:cNvCxnSpPr>
              <a:cxnSpLocks/>
            </p:cNvCxnSpPr>
            <p:nvPr/>
          </p:nvCxnSpPr>
          <p:spPr>
            <a:xfrm rot="10800000">
              <a:off x="2207318" y="4081007"/>
              <a:ext cx="327963" cy="0"/>
            </a:xfrm>
            <a:prstGeom prst="line">
              <a:avLst/>
            </a:prstGeom>
          </p:spPr>
          <p:style>
            <a:lnRef idx="1">
              <a:schemeClr val="accent2"/>
            </a:lnRef>
            <a:fillRef idx="2">
              <a:schemeClr val="accent2"/>
            </a:fillRef>
            <a:effectRef idx="1">
              <a:schemeClr val="accent2"/>
            </a:effectRef>
            <a:fontRef idx="minor">
              <a:schemeClr val="dk1"/>
            </a:fontRef>
          </p:style>
        </p:cxnSp>
      </p:grpSp>
      <p:grpSp>
        <p:nvGrpSpPr>
          <p:cNvPr id="7" name="Group 6">
            <a:extLst>
              <a:ext uri="{FF2B5EF4-FFF2-40B4-BE49-F238E27FC236}">
                <a16:creationId xmlns:a16="http://schemas.microsoft.com/office/drawing/2014/main" id="{22B88209-82A8-471B-94B5-9E4A823C15E8}"/>
              </a:ext>
            </a:extLst>
          </p:cNvPr>
          <p:cNvGrpSpPr/>
          <p:nvPr/>
        </p:nvGrpSpPr>
        <p:grpSpPr>
          <a:xfrm>
            <a:off x="1423615" y="3544458"/>
            <a:ext cx="230832" cy="287453"/>
            <a:chOff x="2207318" y="3263820"/>
            <a:chExt cx="344186" cy="922951"/>
          </a:xfrm>
        </p:grpSpPr>
        <p:grpSp>
          <p:nvGrpSpPr>
            <p:cNvPr id="80" name="Group 79">
              <a:extLst>
                <a:ext uri="{FF2B5EF4-FFF2-40B4-BE49-F238E27FC236}">
                  <a16:creationId xmlns:a16="http://schemas.microsoft.com/office/drawing/2014/main" id="{2EA8BB3D-1CAA-4CB0-BC80-8385FCCCFCAC}"/>
                </a:ext>
              </a:extLst>
            </p:cNvPr>
            <p:cNvGrpSpPr/>
            <p:nvPr/>
          </p:nvGrpSpPr>
          <p:grpSpPr>
            <a:xfrm rot="10800000">
              <a:off x="2212478" y="3263820"/>
              <a:ext cx="328590" cy="922951"/>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87" name="Rectangle 86">
                <a:extLst>
                  <a:ext uri="{FF2B5EF4-FFF2-40B4-BE49-F238E27FC236}">
                    <a16:creationId xmlns:a16="http://schemas.microsoft.com/office/drawing/2014/main" id="{665A58A2-C86A-47AC-BCB2-8A5153FE547F}"/>
                  </a:ext>
                </a:extLst>
              </p:cNvPr>
              <p:cNvSpPr/>
              <p:nvPr/>
            </p:nvSpPr>
            <p:spPr>
              <a:xfrm>
                <a:off x="252000" y="1491631"/>
                <a:ext cx="504059" cy="23042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73D6F0F6-3403-4086-8F5B-F1B4A760A781}"/>
                  </a:ext>
                </a:extLst>
              </p:cNvPr>
              <p:cNvCxnSpPr>
                <a:cxnSpLocks/>
              </p:cNvCxnSpPr>
              <p:nvPr/>
            </p:nvCxnSpPr>
            <p:spPr>
              <a:xfrm>
                <a:off x="251520" y="2067694"/>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92" name="Straight Connector 91">
                <a:extLst>
                  <a:ext uri="{FF2B5EF4-FFF2-40B4-BE49-F238E27FC236}">
                    <a16:creationId xmlns:a16="http://schemas.microsoft.com/office/drawing/2014/main" id="{F6FCFEC6-2F7F-4F4D-B43E-72ED8D311B83}"/>
                  </a:ext>
                </a:extLst>
              </p:cNvPr>
              <p:cNvCxnSpPr>
                <a:cxnSpLocks/>
              </p:cNvCxnSpPr>
              <p:nvPr/>
            </p:nvCxnSpPr>
            <p:spPr>
              <a:xfrm>
                <a:off x="251520" y="3795886"/>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93" name="Straight Connector 92">
                <a:extLst>
                  <a:ext uri="{FF2B5EF4-FFF2-40B4-BE49-F238E27FC236}">
                    <a16:creationId xmlns:a16="http://schemas.microsoft.com/office/drawing/2014/main" id="{CF9895AA-A9AC-4088-AE3C-FD74B9E13C46}"/>
                  </a:ext>
                </a:extLst>
              </p:cNvPr>
              <p:cNvCxnSpPr>
                <a:cxnSpLocks/>
              </p:cNvCxnSpPr>
              <p:nvPr/>
            </p:nvCxnSpPr>
            <p:spPr>
              <a:xfrm>
                <a:off x="251520" y="2643758"/>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95" name="Straight Connector 94">
                <a:extLst>
                  <a:ext uri="{FF2B5EF4-FFF2-40B4-BE49-F238E27FC236}">
                    <a16:creationId xmlns:a16="http://schemas.microsoft.com/office/drawing/2014/main" id="{40238E28-BC50-4114-A0CD-6BD37C08E3A8}"/>
                  </a:ext>
                </a:extLst>
              </p:cNvPr>
              <p:cNvCxnSpPr>
                <a:cxnSpLocks/>
              </p:cNvCxnSpPr>
              <p:nvPr/>
            </p:nvCxnSpPr>
            <p:spPr>
              <a:xfrm>
                <a:off x="251520" y="3219822"/>
                <a:ext cx="503577" cy="0"/>
              </a:xfrm>
              <a:prstGeom prst="line">
                <a:avLst/>
              </a:prstGeom>
            </p:spPr>
            <p:style>
              <a:lnRef idx="1">
                <a:schemeClr val="accent2"/>
              </a:lnRef>
              <a:fillRef idx="2">
                <a:schemeClr val="accent2"/>
              </a:fillRef>
              <a:effectRef idx="1">
                <a:schemeClr val="accent2"/>
              </a:effectRef>
              <a:fontRef idx="minor">
                <a:schemeClr val="dk1"/>
              </a:fontRef>
            </p:style>
          </p:cxnSp>
        </p:grpSp>
        <p:cxnSp>
          <p:nvCxnSpPr>
            <p:cNvPr id="96" name="Straight Connector 95">
              <a:extLst>
                <a:ext uri="{FF2B5EF4-FFF2-40B4-BE49-F238E27FC236}">
                  <a16:creationId xmlns:a16="http://schemas.microsoft.com/office/drawing/2014/main" id="{F7BC1760-3ABA-48CC-9389-1FEB1C8326D2}"/>
                </a:ext>
              </a:extLst>
            </p:cNvPr>
            <p:cNvCxnSpPr>
              <a:cxnSpLocks/>
            </p:cNvCxnSpPr>
            <p:nvPr/>
          </p:nvCxnSpPr>
          <p:spPr>
            <a:xfrm rot="10800000">
              <a:off x="2217952" y="3381128"/>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00" name="Straight Connector 99">
              <a:extLst>
                <a:ext uri="{FF2B5EF4-FFF2-40B4-BE49-F238E27FC236}">
                  <a16:creationId xmlns:a16="http://schemas.microsoft.com/office/drawing/2014/main" id="{911C334F-B2C3-4699-A257-416FA5F57D60}"/>
                </a:ext>
              </a:extLst>
            </p:cNvPr>
            <p:cNvCxnSpPr>
              <a:cxnSpLocks/>
            </p:cNvCxnSpPr>
            <p:nvPr/>
          </p:nvCxnSpPr>
          <p:spPr>
            <a:xfrm rot="10800000">
              <a:off x="2223541" y="3600713"/>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01" name="Straight Connector 100">
              <a:extLst>
                <a:ext uri="{FF2B5EF4-FFF2-40B4-BE49-F238E27FC236}">
                  <a16:creationId xmlns:a16="http://schemas.microsoft.com/office/drawing/2014/main" id="{72F239DA-E923-43E0-AFF5-C84BBAED62FB}"/>
                </a:ext>
              </a:extLst>
            </p:cNvPr>
            <p:cNvCxnSpPr>
              <a:cxnSpLocks/>
            </p:cNvCxnSpPr>
            <p:nvPr/>
          </p:nvCxnSpPr>
          <p:spPr>
            <a:xfrm rot="10800000">
              <a:off x="2217952" y="3840665"/>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02" name="Straight Connector 101">
              <a:extLst>
                <a:ext uri="{FF2B5EF4-FFF2-40B4-BE49-F238E27FC236}">
                  <a16:creationId xmlns:a16="http://schemas.microsoft.com/office/drawing/2014/main" id="{6F617747-1DC9-4F63-8520-F12C06F38EBC}"/>
                </a:ext>
              </a:extLst>
            </p:cNvPr>
            <p:cNvCxnSpPr>
              <a:cxnSpLocks/>
            </p:cNvCxnSpPr>
            <p:nvPr/>
          </p:nvCxnSpPr>
          <p:spPr>
            <a:xfrm rot="10800000">
              <a:off x="2207318" y="4081007"/>
              <a:ext cx="327963" cy="0"/>
            </a:xfrm>
            <a:prstGeom prst="line">
              <a:avLst/>
            </a:prstGeom>
          </p:spPr>
          <p:style>
            <a:lnRef idx="1">
              <a:schemeClr val="accent2"/>
            </a:lnRef>
            <a:fillRef idx="2">
              <a:schemeClr val="accent2"/>
            </a:fillRef>
            <a:effectRef idx="1">
              <a:schemeClr val="accent2"/>
            </a:effectRef>
            <a:fontRef idx="minor">
              <a:schemeClr val="dk1"/>
            </a:fontRef>
          </p:style>
        </p:cxnSp>
      </p:grpSp>
      <p:grpSp>
        <p:nvGrpSpPr>
          <p:cNvPr id="127" name="Group 126">
            <a:extLst>
              <a:ext uri="{FF2B5EF4-FFF2-40B4-BE49-F238E27FC236}">
                <a16:creationId xmlns:a16="http://schemas.microsoft.com/office/drawing/2014/main" id="{09BBDBFC-AFB5-4ACF-A583-ED5B0A0F077E}"/>
              </a:ext>
            </a:extLst>
          </p:cNvPr>
          <p:cNvGrpSpPr/>
          <p:nvPr/>
        </p:nvGrpSpPr>
        <p:grpSpPr>
          <a:xfrm>
            <a:off x="2174594" y="3740957"/>
            <a:ext cx="230832" cy="287453"/>
            <a:chOff x="2207318" y="3263820"/>
            <a:chExt cx="344186" cy="922951"/>
          </a:xfrm>
        </p:grpSpPr>
        <p:grpSp>
          <p:nvGrpSpPr>
            <p:cNvPr id="129" name="Group 128">
              <a:extLst>
                <a:ext uri="{FF2B5EF4-FFF2-40B4-BE49-F238E27FC236}">
                  <a16:creationId xmlns:a16="http://schemas.microsoft.com/office/drawing/2014/main" id="{64D10C9D-FE24-4437-8E3A-972B323E1380}"/>
                </a:ext>
              </a:extLst>
            </p:cNvPr>
            <p:cNvGrpSpPr/>
            <p:nvPr/>
          </p:nvGrpSpPr>
          <p:grpSpPr>
            <a:xfrm rot="10800000">
              <a:off x="2212478" y="3263820"/>
              <a:ext cx="328590" cy="922951"/>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35" name="Rectangle 134">
                <a:extLst>
                  <a:ext uri="{FF2B5EF4-FFF2-40B4-BE49-F238E27FC236}">
                    <a16:creationId xmlns:a16="http://schemas.microsoft.com/office/drawing/2014/main" id="{DCA80F48-9259-4CC2-AB43-B5021B7F7790}"/>
                  </a:ext>
                </a:extLst>
              </p:cNvPr>
              <p:cNvSpPr/>
              <p:nvPr/>
            </p:nvSpPr>
            <p:spPr>
              <a:xfrm>
                <a:off x="252000" y="1491631"/>
                <a:ext cx="504059" cy="23042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cxnSp>
            <p:nvCxnSpPr>
              <p:cNvPr id="141" name="Straight Connector 140">
                <a:extLst>
                  <a:ext uri="{FF2B5EF4-FFF2-40B4-BE49-F238E27FC236}">
                    <a16:creationId xmlns:a16="http://schemas.microsoft.com/office/drawing/2014/main" id="{8D92E72E-78F0-4031-AF80-C6F5858C1F61}"/>
                  </a:ext>
                </a:extLst>
              </p:cNvPr>
              <p:cNvCxnSpPr>
                <a:cxnSpLocks/>
              </p:cNvCxnSpPr>
              <p:nvPr/>
            </p:nvCxnSpPr>
            <p:spPr>
              <a:xfrm>
                <a:off x="251520" y="2067694"/>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43" name="Straight Connector 142">
                <a:extLst>
                  <a:ext uri="{FF2B5EF4-FFF2-40B4-BE49-F238E27FC236}">
                    <a16:creationId xmlns:a16="http://schemas.microsoft.com/office/drawing/2014/main" id="{21075B6F-1588-44C9-A9FE-5378EEA934B1}"/>
                  </a:ext>
                </a:extLst>
              </p:cNvPr>
              <p:cNvCxnSpPr>
                <a:cxnSpLocks/>
              </p:cNvCxnSpPr>
              <p:nvPr/>
            </p:nvCxnSpPr>
            <p:spPr>
              <a:xfrm>
                <a:off x="251520" y="3795886"/>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47" name="Straight Connector 146">
                <a:extLst>
                  <a:ext uri="{FF2B5EF4-FFF2-40B4-BE49-F238E27FC236}">
                    <a16:creationId xmlns:a16="http://schemas.microsoft.com/office/drawing/2014/main" id="{1AED8B51-A2D4-4141-881A-B9C96411AD93}"/>
                  </a:ext>
                </a:extLst>
              </p:cNvPr>
              <p:cNvCxnSpPr>
                <a:cxnSpLocks/>
              </p:cNvCxnSpPr>
              <p:nvPr/>
            </p:nvCxnSpPr>
            <p:spPr>
              <a:xfrm>
                <a:off x="251520" y="2643758"/>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50" name="Straight Connector 149">
                <a:extLst>
                  <a:ext uri="{FF2B5EF4-FFF2-40B4-BE49-F238E27FC236}">
                    <a16:creationId xmlns:a16="http://schemas.microsoft.com/office/drawing/2014/main" id="{2267C82B-56F9-4409-B2E7-5E2C5F0670E0}"/>
                  </a:ext>
                </a:extLst>
              </p:cNvPr>
              <p:cNvCxnSpPr>
                <a:cxnSpLocks/>
              </p:cNvCxnSpPr>
              <p:nvPr/>
            </p:nvCxnSpPr>
            <p:spPr>
              <a:xfrm>
                <a:off x="251520" y="3219822"/>
                <a:ext cx="503577" cy="0"/>
              </a:xfrm>
              <a:prstGeom prst="line">
                <a:avLst/>
              </a:prstGeom>
            </p:spPr>
            <p:style>
              <a:lnRef idx="1">
                <a:schemeClr val="accent2"/>
              </a:lnRef>
              <a:fillRef idx="2">
                <a:schemeClr val="accent2"/>
              </a:fillRef>
              <a:effectRef idx="1">
                <a:schemeClr val="accent2"/>
              </a:effectRef>
              <a:fontRef idx="minor">
                <a:schemeClr val="dk1"/>
              </a:fontRef>
            </p:style>
          </p:cxnSp>
        </p:grpSp>
        <p:cxnSp>
          <p:nvCxnSpPr>
            <p:cNvPr id="131" name="Straight Connector 130">
              <a:extLst>
                <a:ext uri="{FF2B5EF4-FFF2-40B4-BE49-F238E27FC236}">
                  <a16:creationId xmlns:a16="http://schemas.microsoft.com/office/drawing/2014/main" id="{4368E0E6-4446-4CED-8F01-C9E299BAEA02}"/>
                </a:ext>
              </a:extLst>
            </p:cNvPr>
            <p:cNvCxnSpPr>
              <a:cxnSpLocks/>
            </p:cNvCxnSpPr>
            <p:nvPr/>
          </p:nvCxnSpPr>
          <p:spPr>
            <a:xfrm rot="10800000">
              <a:off x="2217952" y="3381128"/>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32" name="Straight Connector 131">
              <a:extLst>
                <a:ext uri="{FF2B5EF4-FFF2-40B4-BE49-F238E27FC236}">
                  <a16:creationId xmlns:a16="http://schemas.microsoft.com/office/drawing/2014/main" id="{0DC00022-F35E-46BA-8AC7-6D519142B872}"/>
                </a:ext>
              </a:extLst>
            </p:cNvPr>
            <p:cNvCxnSpPr>
              <a:cxnSpLocks/>
            </p:cNvCxnSpPr>
            <p:nvPr/>
          </p:nvCxnSpPr>
          <p:spPr>
            <a:xfrm rot="10800000">
              <a:off x="2223541" y="3600713"/>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33" name="Straight Connector 132">
              <a:extLst>
                <a:ext uri="{FF2B5EF4-FFF2-40B4-BE49-F238E27FC236}">
                  <a16:creationId xmlns:a16="http://schemas.microsoft.com/office/drawing/2014/main" id="{4523FDA4-B9C6-433B-8D29-43C8B0F202DE}"/>
                </a:ext>
              </a:extLst>
            </p:cNvPr>
            <p:cNvCxnSpPr>
              <a:cxnSpLocks/>
            </p:cNvCxnSpPr>
            <p:nvPr/>
          </p:nvCxnSpPr>
          <p:spPr>
            <a:xfrm rot="10800000">
              <a:off x="2217952" y="3840665"/>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34" name="Straight Connector 133">
              <a:extLst>
                <a:ext uri="{FF2B5EF4-FFF2-40B4-BE49-F238E27FC236}">
                  <a16:creationId xmlns:a16="http://schemas.microsoft.com/office/drawing/2014/main" id="{3E3D34CF-28CC-47D4-8849-9C0604BBB0BD}"/>
                </a:ext>
              </a:extLst>
            </p:cNvPr>
            <p:cNvCxnSpPr>
              <a:cxnSpLocks/>
            </p:cNvCxnSpPr>
            <p:nvPr/>
          </p:nvCxnSpPr>
          <p:spPr>
            <a:xfrm rot="10800000">
              <a:off x="2207318" y="4081007"/>
              <a:ext cx="327963" cy="0"/>
            </a:xfrm>
            <a:prstGeom prst="line">
              <a:avLst/>
            </a:prstGeom>
          </p:spPr>
          <p:style>
            <a:lnRef idx="1">
              <a:schemeClr val="accent2"/>
            </a:lnRef>
            <a:fillRef idx="2">
              <a:schemeClr val="accent2"/>
            </a:fillRef>
            <a:effectRef idx="1">
              <a:schemeClr val="accent2"/>
            </a:effectRef>
            <a:fontRef idx="minor">
              <a:schemeClr val="dk1"/>
            </a:fontRef>
          </p:style>
        </p:cxnSp>
      </p:grpSp>
      <p:grpSp>
        <p:nvGrpSpPr>
          <p:cNvPr id="151" name="Group 150">
            <a:extLst>
              <a:ext uri="{FF2B5EF4-FFF2-40B4-BE49-F238E27FC236}">
                <a16:creationId xmlns:a16="http://schemas.microsoft.com/office/drawing/2014/main" id="{D41F6375-B6C0-4AE8-9362-89CA69DAC204}"/>
              </a:ext>
            </a:extLst>
          </p:cNvPr>
          <p:cNvGrpSpPr/>
          <p:nvPr/>
        </p:nvGrpSpPr>
        <p:grpSpPr>
          <a:xfrm>
            <a:off x="2022194" y="3588557"/>
            <a:ext cx="230832" cy="287453"/>
            <a:chOff x="2207318" y="3263820"/>
            <a:chExt cx="344186" cy="922951"/>
          </a:xfrm>
        </p:grpSpPr>
        <p:grpSp>
          <p:nvGrpSpPr>
            <p:cNvPr id="152" name="Group 151">
              <a:extLst>
                <a:ext uri="{FF2B5EF4-FFF2-40B4-BE49-F238E27FC236}">
                  <a16:creationId xmlns:a16="http://schemas.microsoft.com/office/drawing/2014/main" id="{D12C2FFD-5FA8-4864-A0E6-B9031287E00C}"/>
                </a:ext>
              </a:extLst>
            </p:cNvPr>
            <p:cNvGrpSpPr/>
            <p:nvPr/>
          </p:nvGrpSpPr>
          <p:grpSpPr>
            <a:xfrm rot="10800000">
              <a:off x="2212478" y="3263820"/>
              <a:ext cx="328590" cy="922951"/>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57" name="Rectangle 156">
                <a:extLst>
                  <a:ext uri="{FF2B5EF4-FFF2-40B4-BE49-F238E27FC236}">
                    <a16:creationId xmlns:a16="http://schemas.microsoft.com/office/drawing/2014/main" id="{74167C41-474C-46B8-AE2B-DC641820990D}"/>
                  </a:ext>
                </a:extLst>
              </p:cNvPr>
              <p:cNvSpPr/>
              <p:nvPr/>
            </p:nvSpPr>
            <p:spPr>
              <a:xfrm>
                <a:off x="252000" y="1491631"/>
                <a:ext cx="504059" cy="23042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cxnSp>
            <p:nvCxnSpPr>
              <p:cNvPr id="158" name="Straight Connector 157">
                <a:extLst>
                  <a:ext uri="{FF2B5EF4-FFF2-40B4-BE49-F238E27FC236}">
                    <a16:creationId xmlns:a16="http://schemas.microsoft.com/office/drawing/2014/main" id="{5209D1A9-4FE4-4293-8A6B-27F53B1AD6B2}"/>
                  </a:ext>
                </a:extLst>
              </p:cNvPr>
              <p:cNvCxnSpPr>
                <a:cxnSpLocks/>
              </p:cNvCxnSpPr>
              <p:nvPr/>
            </p:nvCxnSpPr>
            <p:spPr>
              <a:xfrm>
                <a:off x="251520" y="2067694"/>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59" name="Straight Connector 158">
                <a:extLst>
                  <a:ext uri="{FF2B5EF4-FFF2-40B4-BE49-F238E27FC236}">
                    <a16:creationId xmlns:a16="http://schemas.microsoft.com/office/drawing/2014/main" id="{CA9D0B88-84B7-417C-AB47-84CECDC6B1EC}"/>
                  </a:ext>
                </a:extLst>
              </p:cNvPr>
              <p:cNvCxnSpPr>
                <a:cxnSpLocks/>
              </p:cNvCxnSpPr>
              <p:nvPr/>
            </p:nvCxnSpPr>
            <p:spPr>
              <a:xfrm>
                <a:off x="251520" y="3795886"/>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60" name="Straight Connector 159">
                <a:extLst>
                  <a:ext uri="{FF2B5EF4-FFF2-40B4-BE49-F238E27FC236}">
                    <a16:creationId xmlns:a16="http://schemas.microsoft.com/office/drawing/2014/main" id="{4749D3F4-E7B7-409C-B216-3A258F025935}"/>
                  </a:ext>
                </a:extLst>
              </p:cNvPr>
              <p:cNvCxnSpPr>
                <a:cxnSpLocks/>
              </p:cNvCxnSpPr>
              <p:nvPr/>
            </p:nvCxnSpPr>
            <p:spPr>
              <a:xfrm>
                <a:off x="251520" y="2643758"/>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61" name="Straight Connector 160">
                <a:extLst>
                  <a:ext uri="{FF2B5EF4-FFF2-40B4-BE49-F238E27FC236}">
                    <a16:creationId xmlns:a16="http://schemas.microsoft.com/office/drawing/2014/main" id="{D06B45EE-6B8B-478A-91D0-C4800169A009}"/>
                  </a:ext>
                </a:extLst>
              </p:cNvPr>
              <p:cNvCxnSpPr>
                <a:cxnSpLocks/>
              </p:cNvCxnSpPr>
              <p:nvPr/>
            </p:nvCxnSpPr>
            <p:spPr>
              <a:xfrm>
                <a:off x="251520" y="3219822"/>
                <a:ext cx="503577" cy="0"/>
              </a:xfrm>
              <a:prstGeom prst="line">
                <a:avLst/>
              </a:prstGeom>
            </p:spPr>
            <p:style>
              <a:lnRef idx="1">
                <a:schemeClr val="accent2"/>
              </a:lnRef>
              <a:fillRef idx="2">
                <a:schemeClr val="accent2"/>
              </a:fillRef>
              <a:effectRef idx="1">
                <a:schemeClr val="accent2"/>
              </a:effectRef>
              <a:fontRef idx="minor">
                <a:schemeClr val="dk1"/>
              </a:fontRef>
            </p:style>
          </p:cxnSp>
        </p:grpSp>
        <p:cxnSp>
          <p:nvCxnSpPr>
            <p:cNvPr id="153" name="Straight Connector 152">
              <a:extLst>
                <a:ext uri="{FF2B5EF4-FFF2-40B4-BE49-F238E27FC236}">
                  <a16:creationId xmlns:a16="http://schemas.microsoft.com/office/drawing/2014/main" id="{8993576F-BAB8-46BD-840D-860CCB83E212}"/>
                </a:ext>
              </a:extLst>
            </p:cNvPr>
            <p:cNvCxnSpPr>
              <a:cxnSpLocks/>
            </p:cNvCxnSpPr>
            <p:nvPr/>
          </p:nvCxnSpPr>
          <p:spPr>
            <a:xfrm rot="10800000">
              <a:off x="2217952" y="3381128"/>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54" name="Straight Connector 153">
              <a:extLst>
                <a:ext uri="{FF2B5EF4-FFF2-40B4-BE49-F238E27FC236}">
                  <a16:creationId xmlns:a16="http://schemas.microsoft.com/office/drawing/2014/main" id="{922A596F-A170-4DD8-968B-1CC312B23C73}"/>
                </a:ext>
              </a:extLst>
            </p:cNvPr>
            <p:cNvCxnSpPr>
              <a:cxnSpLocks/>
            </p:cNvCxnSpPr>
            <p:nvPr/>
          </p:nvCxnSpPr>
          <p:spPr>
            <a:xfrm rot="10800000">
              <a:off x="2223541" y="3600713"/>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55" name="Straight Connector 154">
              <a:extLst>
                <a:ext uri="{FF2B5EF4-FFF2-40B4-BE49-F238E27FC236}">
                  <a16:creationId xmlns:a16="http://schemas.microsoft.com/office/drawing/2014/main" id="{60A5350F-624A-45C0-B2EA-C1598D5D5D0C}"/>
                </a:ext>
              </a:extLst>
            </p:cNvPr>
            <p:cNvCxnSpPr>
              <a:cxnSpLocks/>
            </p:cNvCxnSpPr>
            <p:nvPr/>
          </p:nvCxnSpPr>
          <p:spPr>
            <a:xfrm rot="10800000">
              <a:off x="2217952" y="3840665"/>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56" name="Straight Connector 155">
              <a:extLst>
                <a:ext uri="{FF2B5EF4-FFF2-40B4-BE49-F238E27FC236}">
                  <a16:creationId xmlns:a16="http://schemas.microsoft.com/office/drawing/2014/main" id="{9F8F1102-F516-4FFD-AB76-A096F89E3818}"/>
                </a:ext>
              </a:extLst>
            </p:cNvPr>
            <p:cNvCxnSpPr>
              <a:cxnSpLocks/>
            </p:cNvCxnSpPr>
            <p:nvPr/>
          </p:nvCxnSpPr>
          <p:spPr>
            <a:xfrm rot="10800000">
              <a:off x="2207318" y="4081007"/>
              <a:ext cx="327963" cy="0"/>
            </a:xfrm>
            <a:prstGeom prst="line">
              <a:avLst/>
            </a:prstGeom>
          </p:spPr>
          <p:style>
            <a:lnRef idx="1">
              <a:schemeClr val="accent2"/>
            </a:lnRef>
            <a:fillRef idx="2">
              <a:schemeClr val="accent2"/>
            </a:fillRef>
            <a:effectRef idx="1">
              <a:schemeClr val="accent2"/>
            </a:effectRef>
            <a:fontRef idx="minor">
              <a:schemeClr val="dk1"/>
            </a:fontRef>
          </p:style>
        </p:cxnSp>
      </p:grpSp>
      <p:grpSp>
        <p:nvGrpSpPr>
          <p:cNvPr id="162" name="Group 161">
            <a:extLst>
              <a:ext uri="{FF2B5EF4-FFF2-40B4-BE49-F238E27FC236}">
                <a16:creationId xmlns:a16="http://schemas.microsoft.com/office/drawing/2014/main" id="{1E8F170F-31A2-4CEB-B103-A9238DC4F13B}"/>
              </a:ext>
            </a:extLst>
          </p:cNvPr>
          <p:cNvGrpSpPr/>
          <p:nvPr/>
        </p:nvGrpSpPr>
        <p:grpSpPr>
          <a:xfrm>
            <a:off x="1869794" y="3436157"/>
            <a:ext cx="230832" cy="287453"/>
            <a:chOff x="2207318" y="3263820"/>
            <a:chExt cx="344186" cy="922951"/>
          </a:xfrm>
        </p:grpSpPr>
        <p:grpSp>
          <p:nvGrpSpPr>
            <p:cNvPr id="163" name="Group 162">
              <a:extLst>
                <a:ext uri="{FF2B5EF4-FFF2-40B4-BE49-F238E27FC236}">
                  <a16:creationId xmlns:a16="http://schemas.microsoft.com/office/drawing/2014/main" id="{272370BC-1D01-4A7E-923F-1BC169CDE771}"/>
                </a:ext>
              </a:extLst>
            </p:cNvPr>
            <p:cNvGrpSpPr/>
            <p:nvPr/>
          </p:nvGrpSpPr>
          <p:grpSpPr>
            <a:xfrm rot="10800000">
              <a:off x="2212478" y="3263820"/>
              <a:ext cx="328590" cy="922951"/>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68" name="Rectangle 167">
                <a:extLst>
                  <a:ext uri="{FF2B5EF4-FFF2-40B4-BE49-F238E27FC236}">
                    <a16:creationId xmlns:a16="http://schemas.microsoft.com/office/drawing/2014/main" id="{CE51FAEF-9021-4638-896D-DB3CE50F90AE}"/>
                  </a:ext>
                </a:extLst>
              </p:cNvPr>
              <p:cNvSpPr/>
              <p:nvPr/>
            </p:nvSpPr>
            <p:spPr>
              <a:xfrm>
                <a:off x="252000" y="1491631"/>
                <a:ext cx="504059" cy="23042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cxnSp>
            <p:nvCxnSpPr>
              <p:cNvPr id="169" name="Straight Connector 168">
                <a:extLst>
                  <a:ext uri="{FF2B5EF4-FFF2-40B4-BE49-F238E27FC236}">
                    <a16:creationId xmlns:a16="http://schemas.microsoft.com/office/drawing/2014/main" id="{E3A3B0F3-DCBA-4D44-AB3E-9B9045036C11}"/>
                  </a:ext>
                </a:extLst>
              </p:cNvPr>
              <p:cNvCxnSpPr>
                <a:cxnSpLocks/>
              </p:cNvCxnSpPr>
              <p:nvPr/>
            </p:nvCxnSpPr>
            <p:spPr>
              <a:xfrm>
                <a:off x="251520" y="2067694"/>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70" name="Straight Connector 169">
                <a:extLst>
                  <a:ext uri="{FF2B5EF4-FFF2-40B4-BE49-F238E27FC236}">
                    <a16:creationId xmlns:a16="http://schemas.microsoft.com/office/drawing/2014/main" id="{7CE43B33-3EB8-4190-87B6-2031A87684A5}"/>
                  </a:ext>
                </a:extLst>
              </p:cNvPr>
              <p:cNvCxnSpPr>
                <a:cxnSpLocks/>
              </p:cNvCxnSpPr>
              <p:nvPr/>
            </p:nvCxnSpPr>
            <p:spPr>
              <a:xfrm>
                <a:off x="251520" y="3795886"/>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71" name="Straight Connector 170">
                <a:extLst>
                  <a:ext uri="{FF2B5EF4-FFF2-40B4-BE49-F238E27FC236}">
                    <a16:creationId xmlns:a16="http://schemas.microsoft.com/office/drawing/2014/main" id="{1369FB68-21F8-4AA2-AF45-5C2F1AECCB60}"/>
                  </a:ext>
                </a:extLst>
              </p:cNvPr>
              <p:cNvCxnSpPr>
                <a:cxnSpLocks/>
              </p:cNvCxnSpPr>
              <p:nvPr/>
            </p:nvCxnSpPr>
            <p:spPr>
              <a:xfrm>
                <a:off x="251520" y="2643758"/>
                <a:ext cx="503577"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72" name="Straight Connector 171">
                <a:extLst>
                  <a:ext uri="{FF2B5EF4-FFF2-40B4-BE49-F238E27FC236}">
                    <a16:creationId xmlns:a16="http://schemas.microsoft.com/office/drawing/2014/main" id="{2F7939C5-6765-43F5-BDE5-40023AF4783D}"/>
                  </a:ext>
                </a:extLst>
              </p:cNvPr>
              <p:cNvCxnSpPr>
                <a:cxnSpLocks/>
              </p:cNvCxnSpPr>
              <p:nvPr/>
            </p:nvCxnSpPr>
            <p:spPr>
              <a:xfrm>
                <a:off x="251520" y="3219822"/>
                <a:ext cx="503577" cy="0"/>
              </a:xfrm>
              <a:prstGeom prst="line">
                <a:avLst/>
              </a:prstGeom>
            </p:spPr>
            <p:style>
              <a:lnRef idx="1">
                <a:schemeClr val="accent2"/>
              </a:lnRef>
              <a:fillRef idx="2">
                <a:schemeClr val="accent2"/>
              </a:fillRef>
              <a:effectRef idx="1">
                <a:schemeClr val="accent2"/>
              </a:effectRef>
              <a:fontRef idx="minor">
                <a:schemeClr val="dk1"/>
              </a:fontRef>
            </p:style>
          </p:cxnSp>
        </p:grpSp>
        <p:cxnSp>
          <p:nvCxnSpPr>
            <p:cNvPr id="164" name="Straight Connector 163">
              <a:extLst>
                <a:ext uri="{FF2B5EF4-FFF2-40B4-BE49-F238E27FC236}">
                  <a16:creationId xmlns:a16="http://schemas.microsoft.com/office/drawing/2014/main" id="{C1CF5FF2-E06E-46BE-BDD5-945B0F07A00E}"/>
                </a:ext>
              </a:extLst>
            </p:cNvPr>
            <p:cNvCxnSpPr>
              <a:cxnSpLocks/>
            </p:cNvCxnSpPr>
            <p:nvPr/>
          </p:nvCxnSpPr>
          <p:spPr>
            <a:xfrm rot="10800000">
              <a:off x="2217952" y="3381128"/>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65" name="Straight Connector 164">
              <a:extLst>
                <a:ext uri="{FF2B5EF4-FFF2-40B4-BE49-F238E27FC236}">
                  <a16:creationId xmlns:a16="http://schemas.microsoft.com/office/drawing/2014/main" id="{827CE404-D692-4DB6-818F-7C9362BB79E9}"/>
                </a:ext>
              </a:extLst>
            </p:cNvPr>
            <p:cNvCxnSpPr>
              <a:cxnSpLocks/>
            </p:cNvCxnSpPr>
            <p:nvPr/>
          </p:nvCxnSpPr>
          <p:spPr>
            <a:xfrm rot="10800000">
              <a:off x="2223541" y="3600713"/>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66" name="Straight Connector 165">
              <a:extLst>
                <a:ext uri="{FF2B5EF4-FFF2-40B4-BE49-F238E27FC236}">
                  <a16:creationId xmlns:a16="http://schemas.microsoft.com/office/drawing/2014/main" id="{3BBE6678-181F-4062-B68E-EF248743ADA1}"/>
                </a:ext>
              </a:extLst>
            </p:cNvPr>
            <p:cNvCxnSpPr>
              <a:cxnSpLocks/>
            </p:cNvCxnSpPr>
            <p:nvPr/>
          </p:nvCxnSpPr>
          <p:spPr>
            <a:xfrm rot="10800000">
              <a:off x="2217952" y="3840665"/>
              <a:ext cx="327963" cy="0"/>
            </a:xfrm>
            <a:prstGeom prst="line">
              <a:avLst/>
            </a:prstGeom>
          </p:spPr>
          <p:style>
            <a:lnRef idx="1">
              <a:schemeClr val="accent2"/>
            </a:lnRef>
            <a:fillRef idx="2">
              <a:schemeClr val="accent2"/>
            </a:fillRef>
            <a:effectRef idx="1">
              <a:schemeClr val="accent2"/>
            </a:effectRef>
            <a:fontRef idx="minor">
              <a:schemeClr val="dk1"/>
            </a:fontRef>
          </p:style>
        </p:cxnSp>
        <p:cxnSp>
          <p:nvCxnSpPr>
            <p:cNvPr id="167" name="Straight Connector 166">
              <a:extLst>
                <a:ext uri="{FF2B5EF4-FFF2-40B4-BE49-F238E27FC236}">
                  <a16:creationId xmlns:a16="http://schemas.microsoft.com/office/drawing/2014/main" id="{2AF4A373-2BDE-440D-844C-B80F8640700C}"/>
                </a:ext>
              </a:extLst>
            </p:cNvPr>
            <p:cNvCxnSpPr>
              <a:cxnSpLocks/>
            </p:cNvCxnSpPr>
            <p:nvPr/>
          </p:nvCxnSpPr>
          <p:spPr>
            <a:xfrm rot="10800000">
              <a:off x="2207318" y="4081007"/>
              <a:ext cx="327963" cy="0"/>
            </a:xfrm>
            <a:prstGeom prst="line">
              <a:avLst/>
            </a:prstGeom>
          </p:spPr>
          <p:style>
            <a:lnRef idx="1">
              <a:schemeClr val="accent2"/>
            </a:lnRef>
            <a:fillRef idx="2">
              <a:schemeClr val="accent2"/>
            </a:fillRef>
            <a:effectRef idx="1">
              <a:schemeClr val="accent2"/>
            </a:effectRef>
            <a:fontRef idx="minor">
              <a:schemeClr val="dk1"/>
            </a:fontRef>
          </p:style>
        </p:cxnSp>
      </p:grpSp>
      <p:grpSp>
        <p:nvGrpSpPr>
          <p:cNvPr id="174" name="Group 173">
            <a:extLst>
              <a:ext uri="{FF2B5EF4-FFF2-40B4-BE49-F238E27FC236}">
                <a16:creationId xmlns:a16="http://schemas.microsoft.com/office/drawing/2014/main" id="{C18A5413-1F6B-4EF1-860D-BD7726861098}"/>
              </a:ext>
            </a:extLst>
          </p:cNvPr>
          <p:cNvGrpSpPr/>
          <p:nvPr/>
        </p:nvGrpSpPr>
        <p:grpSpPr>
          <a:xfrm rot="10800000">
            <a:off x="1535362" y="2100592"/>
            <a:ext cx="290106" cy="1084583"/>
            <a:chOff x="251520" y="1491631"/>
            <a:chExt cx="504539" cy="23042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75" name="Rectangle 174">
              <a:extLst>
                <a:ext uri="{FF2B5EF4-FFF2-40B4-BE49-F238E27FC236}">
                  <a16:creationId xmlns:a16="http://schemas.microsoft.com/office/drawing/2014/main" id="{908F971E-384C-4013-9DAC-D126FE351FDA}"/>
                </a:ext>
              </a:extLst>
            </p:cNvPr>
            <p:cNvSpPr/>
            <p:nvPr/>
          </p:nvSpPr>
          <p:spPr>
            <a:xfrm>
              <a:off x="252000" y="1491631"/>
              <a:ext cx="504059" cy="23042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6" name="Straight Connector 175">
              <a:extLst>
                <a:ext uri="{FF2B5EF4-FFF2-40B4-BE49-F238E27FC236}">
                  <a16:creationId xmlns:a16="http://schemas.microsoft.com/office/drawing/2014/main" id="{C2BB454C-A3EB-4EFA-A4DD-60833E59D77A}"/>
                </a:ext>
              </a:extLst>
            </p:cNvPr>
            <p:cNvCxnSpPr>
              <a:cxnSpLocks/>
            </p:cNvCxnSpPr>
            <p:nvPr/>
          </p:nvCxnSpPr>
          <p:spPr>
            <a:xfrm>
              <a:off x="252000" y="1779662"/>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58E21B64-58FB-4447-A428-3801A281C5DB}"/>
                </a:ext>
              </a:extLst>
            </p:cNvPr>
            <p:cNvCxnSpPr>
              <a:cxnSpLocks/>
            </p:cNvCxnSpPr>
            <p:nvPr/>
          </p:nvCxnSpPr>
          <p:spPr>
            <a:xfrm>
              <a:off x="251520" y="206769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8D973387-D47F-4838-87C5-A0A1685CEC8B}"/>
                </a:ext>
              </a:extLst>
            </p:cNvPr>
            <p:cNvCxnSpPr>
              <a:cxnSpLocks/>
            </p:cNvCxnSpPr>
            <p:nvPr/>
          </p:nvCxnSpPr>
          <p:spPr>
            <a:xfrm>
              <a:off x="251520" y="235572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20CA3194-3165-415A-A00F-6A7EC7A55E45}"/>
                </a:ext>
              </a:extLst>
            </p:cNvPr>
            <p:cNvCxnSpPr>
              <a:cxnSpLocks/>
            </p:cNvCxnSpPr>
            <p:nvPr/>
          </p:nvCxnSpPr>
          <p:spPr>
            <a:xfrm>
              <a:off x="251520" y="3795886"/>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5A430028-BF67-4C17-8E73-9F10D69B87E8}"/>
                </a:ext>
              </a:extLst>
            </p:cNvPr>
            <p:cNvCxnSpPr>
              <a:cxnSpLocks/>
            </p:cNvCxnSpPr>
            <p:nvPr/>
          </p:nvCxnSpPr>
          <p:spPr>
            <a:xfrm>
              <a:off x="251520" y="2643758"/>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6064398D-563F-42CA-AEDC-0C45D7168930}"/>
                </a:ext>
              </a:extLst>
            </p:cNvPr>
            <p:cNvCxnSpPr>
              <a:cxnSpLocks/>
            </p:cNvCxnSpPr>
            <p:nvPr/>
          </p:nvCxnSpPr>
          <p:spPr>
            <a:xfrm>
              <a:off x="251520" y="2931790"/>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FBEE7857-4664-482B-87C1-56E24BBAB5F7}"/>
                </a:ext>
              </a:extLst>
            </p:cNvPr>
            <p:cNvCxnSpPr>
              <a:cxnSpLocks/>
            </p:cNvCxnSpPr>
            <p:nvPr/>
          </p:nvCxnSpPr>
          <p:spPr>
            <a:xfrm>
              <a:off x="251520" y="3507854"/>
              <a:ext cx="503577" cy="0"/>
            </a:xfrm>
            <a:prstGeom prst="line">
              <a:avLst/>
            </a:prstGeom>
            <a:grpFill/>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0BFA339D-292D-41D0-8FF9-1BFA9757ACFA}"/>
                </a:ext>
              </a:extLst>
            </p:cNvPr>
            <p:cNvCxnSpPr>
              <a:cxnSpLocks/>
            </p:cNvCxnSpPr>
            <p:nvPr/>
          </p:nvCxnSpPr>
          <p:spPr>
            <a:xfrm>
              <a:off x="251520" y="3219822"/>
              <a:ext cx="503577" cy="0"/>
            </a:xfrm>
            <a:prstGeom prst="line">
              <a:avLst/>
            </a:prstGeom>
            <a:grpFill/>
          </p:spPr>
          <p:style>
            <a:lnRef idx="1">
              <a:schemeClr val="dk1"/>
            </a:lnRef>
            <a:fillRef idx="0">
              <a:schemeClr val="dk1"/>
            </a:fillRef>
            <a:effectRef idx="0">
              <a:schemeClr val="dk1"/>
            </a:effectRef>
            <a:fontRef idx="minor">
              <a:schemeClr val="tx1"/>
            </a:fontRef>
          </p:style>
        </p:cxnSp>
      </p:grpSp>
      <p:sp>
        <p:nvSpPr>
          <p:cNvPr id="184" name="TextBox 183">
            <a:extLst>
              <a:ext uri="{FF2B5EF4-FFF2-40B4-BE49-F238E27FC236}">
                <a16:creationId xmlns:a16="http://schemas.microsoft.com/office/drawing/2014/main" id="{74FF21A7-7D97-4B70-AE85-448846F081F3}"/>
              </a:ext>
            </a:extLst>
          </p:cNvPr>
          <p:cNvSpPr txBox="1"/>
          <p:nvPr/>
        </p:nvSpPr>
        <p:spPr>
          <a:xfrm>
            <a:off x="1547818" y="4232685"/>
            <a:ext cx="1856103" cy="553998"/>
          </a:xfrm>
          <a:prstGeom prst="rect">
            <a:avLst/>
          </a:prstGeom>
          <a:noFill/>
        </p:spPr>
        <p:txBody>
          <a:bodyPr wrap="square" rtlCol="0">
            <a:spAutoFit/>
          </a:bodyPr>
          <a:lstStyle/>
          <a:p>
            <a:r>
              <a:rPr lang="en-GB" sz="1000" b="1">
                <a:solidFill>
                  <a:schemeClr val="bg1">
                    <a:lumMod val="75000"/>
                  </a:schemeClr>
                </a:solidFill>
              </a:rPr>
              <a:t>Temporary arrays now NSPEC * CHUNKSIZE: more manageable</a:t>
            </a:r>
            <a:r>
              <a:rPr lang="en-GB" sz="1000" b="1">
                <a:solidFill>
                  <a:srgbClr val="FF0000"/>
                </a:solidFill>
              </a:rPr>
              <a:t>.</a:t>
            </a:r>
          </a:p>
        </p:txBody>
      </p:sp>
      <p:sp>
        <p:nvSpPr>
          <p:cNvPr id="186" name="TextBox 185">
            <a:extLst>
              <a:ext uri="{FF2B5EF4-FFF2-40B4-BE49-F238E27FC236}">
                <a16:creationId xmlns:a16="http://schemas.microsoft.com/office/drawing/2014/main" id="{4CAE7F28-F126-472D-8FFB-DD3FDCC5CFBB}"/>
              </a:ext>
            </a:extLst>
          </p:cNvPr>
          <p:cNvSpPr txBox="1"/>
          <p:nvPr/>
        </p:nvSpPr>
        <p:spPr>
          <a:xfrm>
            <a:off x="1481426" y="2052459"/>
            <a:ext cx="431637" cy="261610"/>
          </a:xfrm>
          <a:prstGeom prst="rect">
            <a:avLst/>
          </a:prstGeom>
          <a:noFill/>
        </p:spPr>
        <p:txBody>
          <a:bodyPr wrap="square" rtlCol="0">
            <a:spAutoFit/>
          </a:bodyPr>
          <a:lstStyle/>
          <a:p>
            <a:r>
              <a:rPr lang="en-GB" sz="1050" b="1"/>
              <a:t>VA</a:t>
            </a:r>
          </a:p>
        </p:txBody>
      </p:sp>
      <p:grpSp>
        <p:nvGrpSpPr>
          <p:cNvPr id="187" name="Group 186">
            <a:extLst>
              <a:ext uri="{FF2B5EF4-FFF2-40B4-BE49-F238E27FC236}">
                <a16:creationId xmlns:a16="http://schemas.microsoft.com/office/drawing/2014/main" id="{AC6EDF5C-DA06-4C3A-B55E-2A943E2F7E00}"/>
              </a:ext>
            </a:extLst>
          </p:cNvPr>
          <p:cNvGrpSpPr/>
          <p:nvPr/>
        </p:nvGrpSpPr>
        <p:grpSpPr>
          <a:xfrm rot="5400000">
            <a:off x="3871415" y="1742464"/>
            <a:ext cx="290106" cy="1084583"/>
            <a:chOff x="251520" y="1491631"/>
            <a:chExt cx="504539" cy="2304258"/>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grpSpPr>
        <p:sp>
          <p:nvSpPr>
            <p:cNvPr id="188" name="Rectangle 187">
              <a:extLst>
                <a:ext uri="{FF2B5EF4-FFF2-40B4-BE49-F238E27FC236}">
                  <a16:creationId xmlns:a16="http://schemas.microsoft.com/office/drawing/2014/main" id="{96BFD38C-1FF6-4D4A-95F4-48072414B4AD}"/>
                </a:ext>
              </a:extLst>
            </p:cNvPr>
            <p:cNvSpPr/>
            <p:nvPr/>
          </p:nvSpPr>
          <p:spPr>
            <a:xfrm>
              <a:off x="252000" y="1491631"/>
              <a:ext cx="504059" cy="2304258"/>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cxnSp>
          <p:nvCxnSpPr>
            <p:cNvPr id="189" name="Straight Connector 188">
              <a:extLst>
                <a:ext uri="{FF2B5EF4-FFF2-40B4-BE49-F238E27FC236}">
                  <a16:creationId xmlns:a16="http://schemas.microsoft.com/office/drawing/2014/main" id="{6994F380-19E2-4211-8E3E-B7853FA3F364}"/>
                </a:ext>
              </a:extLst>
            </p:cNvPr>
            <p:cNvCxnSpPr>
              <a:cxnSpLocks/>
            </p:cNvCxnSpPr>
            <p:nvPr/>
          </p:nvCxnSpPr>
          <p:spPr>
            <a:xfrm>
              <a:off x="252000" y="1779662"/>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190" name="Straight Connector 189">
              <a:extLst>
                <a:ext uri="{FF2B5EF4-FFF2-40B4-BE49-F238E27FC236}">
                  <a16:creationId xmlns:a16="http://schemas.microsoft.com/office/drawing/2014/main" id="{DCAFAC22-A6DA-4D60-8D6B-43BF5367AB09}"/>
                </a:ext>
              </a:extLst>
            </p:cNvPr>
            <p:cNvCxnSpPr>
              <a:cxnSpLocks/>
            </p:cNvCxnSpPr>
            <p:nvPr/>
          </p:nvCxnSpPr>
          <p:spPr>
            <a:xfrm>
              <a:off x="251520" y="2067694"/>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191" name="Straight Connector 190">
              <a:extLst>
                <a:ext uri="{FF2B5EF4-FFF2-40B4-BE49-F238E27FC236}">
                  <a16:creationId xmlns:a16="http://schemas.microsoft.com/office/drawing/2014/main" id="{34BCE76B-AEE5-4F9E-A4F6-749591845581}"/>
                </a:ext>
              </a:extLst>
            </p:cNvPr>
            <p:cNvCxnSpPr>
              <a:cxnSpLocks/>
            </p:cNvCxnSpPr>
            <p:nvPr/>
          </p:nvCxnSpPr>
          <p:spPr>
            <a:xfrm>
              <a:off x="251520" y="2355726"/>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192" name="Straight Connector 191">
              <a:extLst>
                <a:ext uri="{FF2B5EF4-FFF2-40B4-BE49-F238E27FC236}">
                  <a16:creationId xmlns:a16="http://schemas.microsoft.com/office/drawing/2014/main" id="{A77BBFEC-1318-4EC3-BFF7-20DC0903E0A6}"/>
                </a:ext>
              </a:extLst>
            </p:cNvPr>
            <p:cNvCxnSpPr>
              <a:cxnSpLocks/>
            </p:cNvCxnSpPr>
            <p:nvPr/>
          </p:nvCxnSpPr>
          <p:spPr>
            <a:xfrm>
              <a:off x="251520" y="3795886"/>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193" name="Straight Connector 192">
              <a:extLst>
                <a:ext uri="{FF2B5EF4-FFF2-40B4-BE49-F238E27FC236}">
                  <a16:creationId xmlns:a16="http://schemas.microsoft.com/office/drawing/2014/main" id="{8E5E439B-89CF-4368-A5D8-0489308F5625}"/>
                </a:ext>
              </a:extLst>
            </p:cNvPr>
            <p:cNvCxnSpPr>
              <a:cxnSpLocks/>
            </p:cNvCxnSpPr>
            <p:nvPr/>
          </p:nvCxnSpPr>
          <p:spPr>
            <a:xfrm>
              <a:off x="251520" y="2643758"/>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194" name="Straight Connector 193">
              <a:extLst>
                <a:ext uri="{FF2B5EF4-FFF2-40B4-BE49-F238E27FC236}">
                  <a16:creationId xmlns:a16="http://schemas.microsoft.com/office/drawing/2014/main" id="{4990CB93-C17D-423A-B5EE-BA87514488A7}"/>
                </a:ext>
              </a:extLst>
            </p:cNvPr>
            <p:cNvCxnSpPr>
              <a:cxnSpLocks/>
            </p:cNvCxnSpPr>
            <p:nvPr/>
          </p:nvCxnSpPr>
          <p:spPr>
            <a:xfrm>
              <a:off x="251520" y="2931790"/>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195" name="Straight Connector 194">
              <a:extLst>
                <a:ext uri="{FF2B5EF4-FFF2-40B4-BE49-F238E27FC236}">
                  <a16:creationId xmlns:a16="http://schemas.microsoft.com/office/drawing/2014/main" id="{6325C379-173B-412E-A3F6-9FF657B1B5DB}"/>
                </a:ext>
              </a:extLst>
            </p:cNvPr>
            <p:cNvCxnSpPr>
              <a:cxnSpLocks/>
            </p:cNvCxnSpPr>
            <p:nvPr/>
          </p:nvCxnSpPr>
          <p:spPr>
            <a:xfrm>
              <a:off x="251520" y="3507854"/>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196" name="Straight Connector 195">
              <a:extLst>
                <a:ext uri="{FF2B5EF4-FFF2-40B4-BE49-F238E27FC236}">
                  <a16:creationId xmlns:a16="http://schemas.microsoft.com/office/drawing/2014/main" id="{63AF27A0-EA3F-4375-8D65-37305B16114F}"/>
                </a:ext>
              </a:extLst>
            </p:cNvPr>
            <p:cNvCxnSpPr>
              <a:cxnSpLocks/>
            </p:cNvCxnSpPr>
            <p:nvPr/>
          </p:nvCxnSpPr>
          <p:spPr>
            <a:xfrm>
              <a:off x="251520" y="3219822"/>
              <a:ext cx="503577" cy="0"/>
            </a:xfrm>
            <a:prstGeom prst="line">
              <a:avLst/>
            </a:prstGeom>
            <a:grpFill/>
          </p:spPr>
          <p:style>
            <a:lnRef idx="1">
              <a:schemeClr val="accent2"/>
            </a:lnRef>
            <a:fillRef idx="2">
              <a:schemeClr val="accent2"/>
            </a:fillRef>
            <a:effectRef idx="1">
              <a:schemeClr val="accent2"/>
            </a:effectRef>
            <a:fontRef idx="minor">
              <a:schemeClr val="dk1"/>
            </a:fontRef>
          </p:style>
        </p:cxnSp>
      </p:grpSp>
      <p:grpSp>
        <p:nvGrpSpPr>
          <p:cNvPr id="197" name="Group 196">
            <a:extLst>
              <a:ext uri="{FF2B5EF4-FFF2-40B4-BE49-F238E27FC236}">
                <a16:creationId xmlns:a16="http://schemas.microsoft.com/office/drawing/2014/main" id="{F730D79D-0244-4C2E-87E0-4A381913C128}"/>
              </a:ext>
            </a:extLst>
          </p:cNvPr>
          <p:cNvGrpSpPr/>
          <p:nvPr/>
        </p:nvGrpSpPr>
        <p:grpSpPr>
          <a:xfrm rot="5400000">
            <a:off x="3879799" y="2694216"/>
            <a:ext cx="290106" cy="1084583"/>
            <a:chOff x="251520" y="1491631"/>
            <a:chExt cx="504539" cy="2304258"/>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grpSpPr>
        <p:sp>
          <p:nvSpPr>
            <p:cNvPr id="198" name="Rectangle 197">
              <a:extLst>
                <a:ext uri="{FF2B5EF4-FFF2-40B4-BE49-F238E27FC236}">
                  <a16:creationId xmlns:a16="http://schemas.microsoft.com/office/drawing/2014/main" id="{6A974310-6FC7-417A-A9AE-AA2168588EE9}"/>
                </a:ext>
              </a:extLst>
            </p:cNvPr>
            <p:cNvSpPr/>
            <p:nvPr/>
          </p:nvSpPr>
          <p:spPr>
            <a:xfrm>
              <a:off x="252000" y="1491631"/>
              <a:ext cx="504059" cy="2304258"/>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cxnSp>
          <p:nvCxnSpPr>
            <p:cNvPr id="199" name="Straight Connector 198">
              <a:extLst>
                <a:ext uri="{FF2B5EF4-FFF2-40B4-BE49-F238E27FC236}">
                  <a16:creationId xmlns:a16="http://schemas.microsoft.com/office/drawing/2014/main" id="{E53995ED-B185-479C-8907-09172CF14333}"/>
                </a:ext>
              </a:extLst>
            </p:cNvPr>
            <p:cNvCxnSpPr>
              <a:cxnSpLocks/>
            </p:cNvCxnSpPr>
            <p:nvPr/>
          </p:nvCxnSpPr>
          <p:spPr>
            <a:xfrm>
              <a:off x="252000" y="1779662"/>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00" name="Straight Connector 199">
              <a:extLst>
                <a:ext uri="{FF2B5EF4-FFF2-40B4-BE49-F238E27FC236}">
                  <a16:creationId xmlns:a16="http://schemas.microsoft.com/office/drawing/2014/main" id="{4048EA38-E88C-494F-AFA8-43DB08EDD798}"/>
                </a:ext>
              </a:extLst>
            </p:cNvPr>
            <p:cNvCxnSpPr>
              <a:cxnSpLocks/>
            </p:cNvCxnSpPr>
            <p:nvPr/>
          </p:nvCxnSpPr>
          <p:spPr>
            <a:xfrm>
              <a:off x="251520" y="2067694"/>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01" name="Straight Connector 200">
              <a:extLst>
                <a:ext uri="{FF2B5EF4-FFF2-40B4-BE49-F238E27FC236}">
                  <a16:creationId xmlns:a16="http://schemas.microsoft.com/office/drawing/2014/main" id="{17679A0B-F3C3-4A72-92F7-C5DD879B1827}"/>
                </a:ext>
              </a:extLst>
            </p:cNvPr>
            <p:cNvCxnSpPr>
              <a:cxnSpLocks/>
            </p:cNvCxnSpPr>
            <p:nvPr/>
          </p:nvCxnSpPr>
          <p:spPr>
            <a:xfrm>
              <a:off x="251520" y="2355726"/>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02" name="Straight Connector 201">
              <a:extLst>
                <a:ext uri="{FF2B5EF4-FFF2-40B4-BE49-F238E27FC236}">
                  <a16:creationId xmlns:a16="http://schemas.microsoft.com/office/drawing/2014/main" id="{C48FC39A-2F4F-4816-A48A-18963D2C92BD}"/>
                </a:ext>
              </a:extLst>
            </p:cNvPr>
            <p:cNvCxnSpPr>
              <a:cxnSpLocks/>
            </p:cNvCxnSpPr>
            <p:nvPr/>
          </p:nvCxnSpPr>
          <p:spPr>
            <a:xfrm>
              <a:off x="251520" y="3795886"/>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03" name="Straight Connector 202">
              <a:extLst>
                <a:ext uri="{FF2B5EF4-FFF2-40B4-BE49-F238E27FC236}">
                  <a16:creationId xmlns:a16="http://schemas.microsoft.com/office/drawing/2014/main" id="{8BF1A4A2-91CC-41A5-9669-1ED38B0EF1A4}"/>
                </a:ext>
              </a:extLst>
            </p:cNvPr>
            <p:cNvCxnSpPr>
              <a:cxnSpLocks/>
            </p:cNvCxnSpPr>
            <p:nvPr/>
          </p:nvCxnSpPr>
          <p:spPr>
            <a:xfrm>
              <a:off x="251520" y="2643758"/>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04" name="Straight Connector 203">
              <a:extLst>
                <a:ext uri="{FF2B5EF4-FFF2-40B4-BE49-F238E27FC236}">
                  <a16:creationId xmlns:a16="http://schemas.microsoft.com/office/drawing/2014/main" id="{19EE5CF7-C158-4FF4-8014-7E3242D3288A}"/>
                </a:ext>
              </a:extLst>
            </p:cNvPr>
            <p:cNvCxnSpPr>
              <a:cxnSpLocks/>
            </p:cNvCxnSpPr>
            <p:nvPr/>
          </p:nvCxnSpPr>
          <p:spPr>
            <a:xfrm>
              <a:off x="251520" y="2931790"/>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05" name="Straight Connector 204">
              <a:extLst>
                <a:ext uri="{FF2B5EF4-FFF2-40B4-BE49-F238E27FC236}">
                  <a16:creationId xmlns:a16="http://schemas.microsoft.com/office/drawing/2014/main" id="{4579869A-8675-4BF0-9DDD-5EAD334FCFCE}"/>
                </a:ext>
              </a:extLst>
            </p:cNvPr>
            <p:cNvCxnSpPr>
              <a:cxnSpLocks/>
            </p:cNvCxnSpPr>
            <p:nvPr/>
          </p:nvCxnSpPr>
          <p:spPr>
            <a:xfrm>
              <a:off x="251520" y="3507854"/>
              <a:ext cx="503577"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06" name="Straight Connector 205">
              <a:extLst>
                <a:ext uri="{FF2B5EF4-FFF2-40B4-BE49-F238E27FC236}">
                  <a16:creationId xmlns:a16="http://schemas.microsoft.com/office/drawing/2014/main" id="{2708787F-86C7-4B57-B691-F2DBA4A7D421}"/>
                </a:ext>
              </a:extLst>
            </p:cNvPr>
            <p:cNvCxnSpPr>
              <a:cxnSpLocks/>
            </p:cNvCxnSpPr>
            <p:nvPr/>
          </p:nvCxnSpPr>
          <p:spPr>
            <a:xfrm>
              <a:off x="251520" y="3219822"/>
              <a:ext cx="503577" cy="0"/>
            </a:xfrm>
            <a:prstGeom prst="line">
              <a:avLst/>
            </a:prstGeom>
            <a:grpFill/>
          </p:spPr>
          <p:style>
            <a:lnRef idx="1">
              <a:schemeClr val="accent2"/>
            </a:lnRef>
            <a:fillRef idx="2">
              <a:schemeClr val="accent2"/>
            </a:fillRef>
            <a:effectRef idx="1">
              <a:schemeClr val="accent2"/>
            </a:effectRef>
            <a:fontRef idx="minor">
              <a:schemeClr val="dk1"/>
            </a:fontRef>
          </p:style>
        </p:cxnSp>
      </p:grpSp>
      <p:sp>
        <p:nvSpPr>
          <p:cNvPr id="217" name="Arrow: Down 216">
            <a:extLst>
              <a:ext uri="{FF2B5EF4-FFF2-40B4-BE49-F238E27FC236}">
                <a16:creationId xmlns:a16="http://schemas.microsoft.com/office/drawing/2014/main" id="{A71E03E3-ADBC-4E3E-863F-DA2770916542}"/>
              </a:ext>
            </a:extLst>
          </p:cNvPr>
          <p:cNvSpPr/>
          <p:nvPr/>
        </p:nvSpPr>
        <p:spPr>
          <a:xfrm rot="16200000">
            <a:off x="3960147" y="2967599"/>
            <a:ext cx="134612" cy="110655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96A83611-D182-469E-8F84-C65C92AA7647}"/>
              </a:ext>
            </a:extLst>
          </p:cNvPr>
          <p:cNvSpPr/>
          <p:nvPr/>
        </p:nvSpPr>
        <p:spPr>
          <a:xfrm>
            <a:off x="719830" y="1565200"/>
            <a:ext cx="1293120" cy="157731"/>
          </a:xfrm>
          <a:prstGeom prst="rightArrow">
            <a:avLst/>
          </a:prstGeom>
          <a:noFill/>
          <a:ln w="22225">
            <a:solidFill>
              <a:srgbClr val="B1B5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TextBox 217">
            <a:extLst>
              <a:ext uri="{FF2B5EF4-FFF2-40B4-BE49-F238E27FC236}">
                <a16:creationId xmlns:a16="http://schemas.microsoft.com/office/drawing/2014/main" id="{92F73913-3494-4F8F-8B80-3D944E857447}"/>
              </a:ext>
            </a:extLst>
          </p:cNvPr>
          <p:cNvSpPr txBox="1"/>
          <p:nvPr/>
        </p:nvSpPr>
        <p:spPr>
          <a:xfrm>
            <a:off x="3241407" y="4182715"/>
            <a:ext cx="1667960" cy="553998"/>
          </a:xfrm>
          <a:prstGeom prst="rect">
            <a:avLst/>
          </a:prstGeom>
          <a:noFill/>
        </p:spPr>
        <p:txBody>
          <a:bodyPr wrap="square" rtlCol="0">
            <a:spAutoFit/>
          </a:bodyPr>
          <a:lstStyle/>
          <a:p>
            <a:pPr algn="ctr"/>
            <a:r>
              <a:rPr lang="en-GB" sz="1000" b="1" dirty="0">
                <a:solidFill>
                  <a:schemeClr val="bg1">
                    <a:lumMod val="75000"/>
                  </a:schemeClr>
                </a:solidFill>
              </a:rPr>
              <a:t>Parallelism now over large chunk of NSEA dimension</a:t>
            </a:r>
          </a:p>
        </p:txBody>
      </p:sp>
      <p:sp>
        <p:nvSpPr>
          <p:cNvPr id="219" name="TextBox 218">
            <a:extLst>
              <a:ext uri="{FF2B5EF4-FFF2-40B4-BE49-F238E27FC236}">
                <a16:creationId xmlns:a16="http://schemas.microsoft.com/office/drawing/2014/main" id="{F6ADF5A6-7315-4850-8542-02179D22CDAE}"/>
              </a:ext>
            </a:extLst>
          </p:cNvPr>
          <p:cNvSpPr txBox="1"/>
          <p:nvPr/>
        </p:nvSpPr>
        <p:spPr>
          <a:xfrm>
            <a:off x="101571" y="4776137"/>
            <a:ext cx="1334020" cy="246221"/>
          </a:xfrm>
          <a:prstGeom prst="rect">
            <a:avLst/>
          </a:prstGeom>
          <a:noFill/>
        </p:spPr>
        <p:txBody>
          <a:bodyPr wrap="square" rtlCol="0">
            <a:spAutoFit/>
          </a:bodyPr>
          <a:lstStyle/>
          <a:p>
            <a:r>
              <a:rPr lang="en-GB" sz="1000"/>
              <a:t>NSPEC = NK * NTH</a:t>
            </a:r>
          </a:p>
        </p:txBody>
      </p:sp>
      <p:sp>
        <p:nvSpPr>
          <p:cNvPr id="220" name="Content Placeholder 1">
            <a:extLst>
              <a:ext uri="{FF2B5EF4-FFF2-40B4-BE49-F238E27FC236}">
                <a16:creationId xmlns:a16="http://schemas.microsoft.com/office/drawing/2014/main" id="{5E0E5773-3E69-4DD0-AE79-12EF3C915647}"/>
              </a:ext>
            </a:extLst>
          </p:cNvPr>
          <p:cNvSpPr>
            <a:spLocks noGrp="1"/>
          </p:cNvSpPr>
          <p:nvPr>
            <p:ph idx="1"/>
          </p:nvPr>
        </p:nvSpPr>
        <p:spPr>
          <a:xfrm>
            <a:off x="4962928" y="1524388"/>
            <a:ext cx="4119302" cy="3384376"/>
          </a:xfrm>
        </p:spPr>
        <p:txBody>
          <a:bodyPr>
            <a:normAutofit fontScale="85000" lnSpcReduction="20000"/>
          </a:bodyPr>
          <a:lstStyle/>
          <a:p>
            <a:pPr>
              <a:lnSpc>
                <a:spcPct val="120000"/>
              </a:lnSpc>
            </a:pPr>
            <a:r>
              <a:rPr lang="en-GB" sz="1700" dirty="0"/>
              <a:t>Alternative approach is to “tile” the VA array in W3SRCE routine.</a:t>
            </a:r>
          </a:p>
          <a:p>
            <a:pPr>
              <a:lnSpc>
                <a:spcPct val="120000"/>
              </a:lnSpc>
            </a:pPr>
            <a:r>
              <a:rPr lang="en-GB" sz="1700" dirty="0"/>
              <a:t>A chunk of the 3D VA array is passed to the source term subroutines</a:t>
            </a:r>
          </a:p>
          <a:p>
            <a:pPr>
              <a:lnSpc>
                <a:spcPct val="120000"/>
              </a:lnSpc>
            </a:pPr>
            <a:r>
              <a:rPr lang="en-GB" sz="1700" dirty="0"/>
              <a:t>Temporary arrays now have a second dimension of CHUNKSIZE, rather than NSEAL.</a:t>
            </a:r>
          </a:p>
          <a:p>
            <a:pPr>
              <a:lnSpc>
                <a:spcPct val="120000"/>
              </a:lnSpc>
            </a:pPr>
            <a:r>
              <a:rPr lang="en-GB" sz="1700" dirty="0"/>
              <a:t>Set tile CHUNKSIZE to be:</a:t>
            </a:r>
          </a:p>
          <a:p>
            <a:pPr lvl="1">
              <a:lnSpc>
                <a:spcPct val="120000"/>
              </a:lnSpc>
            </a:pPr>
            <a:r>
              <a:rPr lang="en-GB" sz="1300" dirty="0"/>
              <a:t>Large enough to allow performant parallelisation along </a:t>
            </a:r>
            <a:r>
              <a:rPr lang="en-GB" sz="1300" dirty="0" err="1"/>
              <a:t>seapoint</a:t>
            </a:r>
            <a:r>
              <a:rPr lang="en-GB" sz="1300" dirty="0"/>
              <a:t> dimension in source term routines</a:t>
            </a:r>
          </a:p>
          <a:p>
            <a:pPr lvl="1">
              <a:lnSpc>
                <a:spcPct val="120000"/>
              </a:lnSpc>
            </a:pPr>
            <a:r>
              <a:rPr lang="en-GB" sz="1300" dirty="0"/>
              <a:t>Small enough to minimize memory allocation of temporary arrays.</a:t>
            </a:r>
          </a:p>
          <a:p>
            <a:pPr>
              <a:lnSpc>
                <a:spcPct val="120000"/>
              </a:lnSpc>
            </a:pPr>
            <a:r>
              <a:rPr lang="en-GB" sz="1700" dirty="0"/>
              <a:t>CHUNKSIZE can be set to 1 to keep (roughly) same memory usage on CPU.</a:t>
            </a:r>
          </a:p>
          <a:p>
            <a:pPr>
              <a:lnSpc>
                <a:spcPct val="120000"/>
              </a:lnSpc>
            </a:pPr>
            <a:endParaRPr lang="en-GB" sz="2000" dirty="0"/>
          </a:p>
          <a:p>
            <a:endParaRPr lang="en-GB" dirty="0"/>
          </a:p>
        </p:txBody>
      </p:sp>
      <p:sp>
        <p:nvSpPr>
          <p:cNvPr id="10" name="Arrow: Down 9">
            <a:extLst>
              <a:ext uri="{FF2B5EF4-FFF2-40B4-BE49-F238E27FC236}">
                <a16:creationId xmlns:a16="http://schemas.microsoft.com/office/drawing/2014/main" id="{1E6A255A-AD79-4A61-9EE2-D1799D0E187A}"/>
              </a:ext>
            </a:extLst>
          </p:cNvPr>
          <p:cNvSpPr/>
          <p:nvPr/>
        </p:nvSpPr>
        <p:spPr>
          <a:xfrm>
            <a:off x="2297809" y="2361393"/>
            <a:ext cx="136414" cy="827993"/>
          </a:xfrm>
          <a:prstGeom prst="down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nvGrpSpPr>
          <p:cNvPr id="252" name="Group 251">
            <a:extLst>
              <a:ext uri="{FF2B5EF4-FFF2-40B4-BE49-F238E27FC236}">
                <a16:creationId xmlns:a16="http://schemas.microsoft.com/office/drawing/2014/main" id="{EC21F006-7754-429D-8564-F3578C173A41}"/>
              </a:ext>
            </a:extLst>
          </p:cNvPr>
          <p:cNvGrpSpPr/>
          <p:nvPr/>
        </p:nvGrpSpPr>
        <p:grpSpPr>
          <a:xfrm>
            <a:off x="2059865" y="1988023"/>
            <a:ext cx="192962" cy="373370"/>
            <a:chOff x="2126225" y="2083500"/>
            <a:chExt cx="129999" cy="373370"/>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grpSpPr>
        <p:sp>
          <p:nvSpPr>
            <p:cNvPr id="138" name="Rectangle 137">
              <a:extLst>
                <a:ext uri="{FF2B5EF4-FFF2-40B4-BE49-F238E27FC236}">
                  <a16:creationId xmlns:a16="http://schemas.microsoft.com/office/drawing/2014/main" id="{3B6F3D34-C4C1-4AA4-BB76-7344C2E49AC2}"/>
                </a:ext>
              </a:extLst>
            </p:cNvPr>
            <p:cNvSpPr/>
            <p:nvPr/>
          </p:nvSpPr>
          <p:spPr>
            <a:xfrm>
              <a:off x="2128610" y="2083500"/>
              <a:ext cx="125233" cy="37337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cxnSp>
          <p:nvCxnSpPr>
            <p:cNvPr id="208" name="Straight Connector 207">
              <a:extLst>
                <a:ext uri="{FF2B5EF4-FFF2-40B4-BE49-F238E27FC236}">
                  <a16:creationId xmlns:a16="http://schemas.microsoft.com/office/drawing/2014/main" id="{52E9B32B-89B0-40D6-B8D3-562F27772311}"/>
                </a:ext>
              </a:extLst>
            </p:cNvPr>
            <p:cNvCxnSpPr>
              <a:cxnSpLocks/>
              <a:stCxn id="138" idx="1"/>
              <a:endCxn id="138" idx="3"/>
            </p:cNvCxnSpPr>
            <p:nvPr/>
          </p:nvCxnSpPr>
          <p:spPr>
            <a:xfrm>
              <a:off x="2128610" y="2270185"/>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46" name="Straight Connector 245">
              <a:extLst>
                <a:ext uri="{FF2B5EF4-FFF2-40B4-BE49-F238E27FC236}">
                  <a16:creationId xmlns:a16="http://schemas.microsoft.com/office/drawing/2014/main" id="{C5A71F19-79BC-4F24-9E7D-2CF5D8F10C83}"/>
                </a:ext>
              </a:extLst>
            </p:cNvPr>
            <p:cNvCxnSpPr>
              <a:cxnSpLocks/>
            </p:cNvCxnSpPr>
            <p:nvPr/>
          </p:nvCxnSpPr>
          <p:spPr>
            <a:xfrm>
              <a:off x="2126225" y="2413061"/>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47" name="Straight Connector 246">
              <a:extLst>
                <a:ext uri="{FF2B5EF4-FFF2-40B4-BE49-F238E27FC236}">
                  <a16:creationId xmlns:a16="http://schemas.microsoft.com/office/drawing/2014/main" id="{C9471F10-15F7-4C38-8011-7E4D7BA9C0CD}"/>
                </a:ext>
              </a:extLst>
            </p:cNvPr>
            <p:cNvCxnSpPr>
              <a:cxnSpLocks/>
            </p:cNvCxnSpPr>
            <p:nvPr/>
          </p:nvCxnSpPr>
          <p:spPr>
            <a:xfrm>
              <a:off x="2130991" y="2365437"/>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48" name="Straight Connector 247">
              <a:extLst>
                <a:ext uri="{FF2B5EF4-FFF2-40B4-BE49-F238E27FC236}">
                  <a16:creationId xmlns:a16="http://schemas.microsoft.com/office/drawing/2014/main" id="{72AC711F-D432-466B-A9B8-2EB4A8F8A6C2}"/>
                </a:ext>
              </a:extLst>
            </p:cNvPr>
            <p:cNvCxnSpPr>
              <a:cxnSpLocks/>
            </p:cNvCxnSpPr>
            <p:nvPr/>
          </p:nvCxnSpPr>
          <p:spPr>
            <a:xfrm>
              <a:off x="2130991" y="2324954"/>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49" name="Straight Connector 248">
              <a:extLst>
                <a:ext uri="{FF2B5EF4-FFF2-40B4-BE49-F238E27FC236}">
                  <a16:creationId xmlns:a16="http://schemas.microsoft.com/office/drawing/2014/main" id="{0FFB5AC3-510F-49C8-B644-A6F329B3ED6B}"/>
                </a:ext>
              </a:extLst>
            </p:cNvPr>
            <p:cNvCxnSpPr>
              <a:cxnSpLocks/>
            </p:cNvCxnSpPr>
            <p:nvPr/>
          </p:nvCxnSpPr>
          <p:spPr>
            <a:xfrm>
              <a:off x="2128606" y="2184461"/>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50" name="Straight Connector 249">
              <a:extLst>
                <a:ext uri="{FF2B5EF4-FFF2-40B4-BE49-F238E27FC236}">
                  <a16:creationId xmlns:a16="http://schemas.microsoft.com/office/drawing/2014/main" id="{999A068E-7AD7-4818-9F21-3661768F464E}"/>
                </a:ext>
              </a:extLst>
            </p:cNvPr>
            <p:cNvCxnSpPr>
              <a:cxnSpLocks/>
            </p:cNvCxnSpPr>
            <p:nvPr/>
          </p:nvCxnSpPr>
          <p:spPr>
            <a:xfrm>
              <a:off x="2130991" y="2232083"/>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51" name="Straight Connector 250">
              <a:extLst>
                <a:ext uri="{FF2B5EF4-FFF2-40B4-BE49-F238E27FC236}">
                  <a16:creationId xmlns:a16="http://schemas.microsoft.com/office/drawing/2014/main" id="{BE921BD7-65C5-4870-866D-58576A457C6B}"/>
                </a:ext>
              </a:extLst>
            </p:cNvPr>
            <p:cNvCxnSpPr>
              <a:cxnSpLocks/>
            </p:cNvCxnSpPr>
            <p:nvPr/>
          </p:nvCxnSpPr>
          <p:spPr>
            <a:xfrm>
              <a:off x="2128612" y="2136833"/>
              <a:ext cx="125233" cy="0"/>
            </a:xfrm>
            <a:prstGeom prst="line">
              <a:avLst/>
            </a:prstGeom>
            <a:grpFill/>
          </p:spPr>
          <p:style>
            <a:lnRef idx="1">
              <a:schemeClr val="accent2"/>
            </a:lnRef>
            <a:fillRef idx="2">
              <a:schemeClr val="accent2"/>
            </a:fillRef>
            <a:effectRef idx="1">
              <a:schemeClr val="accent2"/>
            </a:effectRef>
            <a:fontRef idx="minor">
              <a:schemeClr val="dk1"/>
            </a:fontRef>
          </p:style>
        </p:cxnSp>
      </p:grpSp>
      <p:grpSp>
        <p:nvGrpSpPr>
          <p:cNvPr id="254" name="Group 253">
            <a:extLst>
              <a:ext uri="{FF2B5EF4-FFF2-40B4-BE49-F238E27FC236}">
                <a16:creationId xmlns:a16="http://schemas.microsoft.com/office/drawing/2014/main" id="{19B2BA00-0296-48F0-A49B-2EF5BEE77984}"/>
              </a:ext>
            </a:extLst>
          </p:cNvPr>
          <p:cNvGrpSpPr/>
          <p:nvPr/>
        </p:nvGrpSpPr>
        <p:grpSpPr>
          <a:xfrm>
            <a:off x="2062354" y="2419336"/>
            <a:ext cx="190473" cy="373370"/>
            <a:chOff x="2126225" y="2083500"/>
            <a:chExt cx="129999" cy="373370"/>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grpSpPr>
        <p:sp>
          <p:nvSpPr>
            <p:cNvPr id="255" name="Rectangle 254">
              <a:extLst>
                <a:ext uri="{FF2B5EF4-FFF2-40B4-BE49-F238E27FC236}">
                  <a16:creationId xmlns:a16="http://schemas.microsoft.com/office/drawing/2014/main" id="{2C7EC4C7-2E4D-48F6-938E-3642BA628749}"/>
                </a:ext>
              </a:extLst>
            </p:cNvPr>
            <p:cNvSpPr/>
            <p:nvPr/>
          </p:nvSpPr>
          <p:spPr>
            <a:xfrm>
              <a:off x="2128610" y="2083500"/>
              <a:ext cx="125233" cy="37337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cxnSp>
          <p:nvCxnSpPr>
            <p:cNvPr id="256" name="Straight Connector 255">
              <a:extLst>
                <a:ext uri="{FF2B5EF4-FFF2-40B4-BE49-F238E27FC236}">
                  <a16:creationId xmlns:a16="http://schemas.microsoft.com/office/drawing/2014/main" id="{2726E931-F347-41FC-A324-D12B96BD6AA2}"/>
                </a:ext>
              </a:extLst>
            </p:cNvPr>
            <p:cNvCxnSpPr>
              <a:cxnSpLocks/>
              <a:stCxn id="255" idx="1"/>
              <a:endCxn id="255" idx="3"/>
            </p:cNvCxnSpPr>
            <p:nvPr/>
          </p:nvCxnSpPr>
          <p:spPr>
            <a:xfrm>
              <a:off x="2128610" y="2270185"/>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57" name="Straight Connector 256">
              <a:extLst>
                <a:ext uri="{FF2B5EF4-FFF2-40B4-BE49-F238E27FC236}">
                  <a16:creationId xmlns:a16="http://schemas.microsoft.com/office/drawing/2014/main" id="{D42DCC40-A035-4A1F-87DC-9AA9C7A7DFCB}"/>
                </a:ext>
              </a:extLst>
            </p:cNvPr>
            <p:cNvCxnSpPr>
              <a:cxnSpLocks/>
            </p:cNvCxnSpPr>
            <p:nvPr/>
          </p:nvCxnSpPr>
          <p:spPr>
            <a:xfrm>
              <a:off x="2126225" y="2413061"/>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58" name="Straight Connector 257">
              <a:extLst>
                <a:ext uri="{FF2B5EF4-FFF2-40B4-BE49-F238E27FC236}">
                  <a16:creationId xmlns:a16="http://schemas.microsoft.com/office/drawing/2014/main" id="{221CAD1B-5878-49FF-89D0-C8C4F9620287}"/>
                </a:ext>
              </a:extLst>
            </p:cNvPr>
            <p:cNvCxnSpPr>
              <a:cxnSpLocks/>
            </p:cNvCxnSpPr>
            <p:nvPr/>
          </p:nvCxnSpPr>
          <p:spPr>
            <a:xfrm>
              <a:off x="2130991" y="2365437"/>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59" name="Straight Connector 258">
              <a:extLst>
                <a:ext uri="{FF2B5EF4-FFF2-40B4-BE49-F238E27FC236}">
                  <a16:creationId xmlns:a16="http://schemas.microsoft.com/office/drawing/2014/main" id="{1941B827-744D-4239-A781-41C160DAE8B6}"/>
                </a:ext>
              </a:extLst>
            </p:cNvPr>
            <p:cNvCxnSpPr>
              <a:cxnSpLocks/>
            </p:cNvCxnSpPr>
            <p:nvPr/>
          </p:nvCxnSpPr>
          <p:spPr>
            <a:xfrm>
              <a:off x="2130991" y="2324954"/>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60" name="Straight Connector 259">
              <a:extLst>
                <a:ext uri="{FF2B5EF4-FFF2-40B4-BE49-F238E27FC236}">
                  <a16:creationId xmlns:a16="http://schemas.microsoft.com/office/drawing/2014/main" id="{D00ABDDD-8D37-47DA-B819-33807D6584D1}"/>
                </a:ext>
              </a:extLst>
            </p:cNvPr>
            <p:cNvCxnSpPr>
              <a:cxnSpLocks/>
            </p:cNvCxnSpPr>
            <p:nvPr/>
          </p:nvCxnSpPr>
          <p:spPr>
            <a:xfrm>
              <a:off x="2128606" y="2184461"/>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61" name="Straight Connector 260">
              <a:extLst>
                <a:ext uri="{FF2B5EF4-FFF2-40B4-BE49-F238E27FC236}">
                  <a16:creationId xmlns:a16="http://schemas.microsoft.com/office/drawing/2014/main" id="{8C0DB9AF-2B2D-44E0-BACE-91B06E15CC9A}"/>
                </a:ext>
              </a:extLst>
            </p:cNvPr>
            <p:cNvCxnSpPr>
              <a:cxnSpLocks/>
            </p:cNvCxnSpPr>
            <p:nvPr/>
          </p:nvCxnSpPr>
          <p:spPr>
            <a:xfrm>
              <a:off x="2130991" y="2232083"/>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62" name="Straight Connector 261">
              <a:extLst>
                <a:ext uri="{FF2B5EF4-FFF2-40B4-BE49-F238E27FC236}">
                  <a16:creationId xmlns:a16="http://schemas.microsoft.com/office/drawing/2014/main" id="{F3209707-4B49-4589-BA14-B1ACE542DA8F}"/>
                </a:ext>
              </a:extLst>
            </p:cNvPr>
            <p:cNvCxnSpPr>
              <a:cxnSpLocks/>
            </p:cNvCxnSpPr>
            <p:nvPr/>
          </p:nvCxnSpPr>
          <p:spPr>
            <a:xfrm>
              <a:off x="2128612" y="2136833"/>
              <a:ext cx="125233" cy="0"/>
            </a:xfrm>
            <a:prstGeom prst="line">
              <a:avLst/>
            </a:prstGeom>
            <a:grpFill/>
          </p:spPr>
          <p:style>
            <a:lnRef idx="1">
              <a:schemeClr val="accent2"/>
            </a:lnRef>
            <a:fillRef idx="2">
              <a:schemeClr val="accent2"/>
            </a:fillRef>
            <a:effectRef idx="1">
              <a:schemeClr val="accent2"/>
            </a:effectRef>
            <a:fontRef idx="minor">
              <a:schemeClr val="dk1"/>
            </a:fontRef>
          </p:style>
        </p:cxnSp>
      </p:grpSp>
      <p:grpSp>
        <p:nvGrpSpPr>
          <p:cNvPr id="263" name="Group 262">
            <a:extLst>
              <a:ext uri="{FF2B5EF4-FFF2-40B4-BE49-F238E27FC236}">
                <a16:creationId xmlns:a16="http://schemas.microsoft.com/office/drawing/2014/main" id="{CAF32E30-3BFD-482B-A597-01B55C28E678}"/>
              </a:ext>
            </a:extLst>
          </p:cNvPr>
          <p:cNvGrpSpPr/>
          <p:nvPr/>
        </p:nvGrpSpPr>
        <p:grpSpPr>
          <a:xfrm>
            <a:off x="2059865" y="2849398"/>
            <a:ext cx="192963" cy="423577"/>
            <a:chOff x="2126225" y="2083500"/>
            <a:chExt cx="129999" cy="373370"/>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grpSpPr>
        <p:sp>
          <p:nvSpPr>
            <p:cNvPr id="264" name="Rectangle 263">
              <a:extLst>
                <a:ext uri="{FF2B5EF4-FFF2-40B4-BE49-F238E27FC236}">
                  <a16:creationId xmlns:a16="http://schemas.microsoft.com/office/drawing/2014/main" id="{611936BD-84F1-4BC0-BFC4-5E51CBE26A03}"/>
                </a:ext>
              </a:extLst>
            </p:cNvPr>
            <p:cNvSpPr/>
            <p:nvPr/>
          </p:nvSpPr>
          <p:spPr>
            <a:xfrm>
              <a:off x="2128610" y="2083500"/>
              <a:ext cx="125233" cy="37337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cxnSp>
          <p:nvCxnSpPr>
            <p:cNvPr id="265" name="Straight Connector 264">
              <a:extLst>
                <a:ext uri="{FF2B5EF4-FFF2-40B4-BE49-F238E27FC236}">
                  <a16:creationId xmlns:a16="http://schemas.microsoft.com/office/drawing/2014/main" id="{8D3B167B-98E3-4BBC-A2C8-EEB4FBAB9B8D}"/>
                </a:ext>
              </a:extLst>
            </p:cNvPr>
            <p:cNvCxnSpPr>
              <a:cxnSpLocks/>
              <a:stCxn id="264" idx="1"/>
              <a:endCxn id="264" idx="3"/>
            </p:cNvCxnSpPr>
            <p:nvPr/>
          </p:nvCxnSpPr>
          <p:spPr>
            <a:xfrm>
              <a:off x="2128610" y="2270185"/>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66" name="Straight Connector 265">
              <a:extLst>
                <a:ext uri="{FF2B5EF4-FFF2-40B4-BE49-F238E27FC236}">
                  <a16:creationId xmlns:a16="http://schemas.microsoft.com/office/drawing/2014/main" id="{A786E8C1-F503-458A-8F68-B3A0EA247085}"/>
                </a:ext>
              </a:extLst>
            </p:cNvPr>
            <p:cNvCxnSpPr>
              <a:cxnSpLocks/>
            </p:cNvCxnSpPr>
            <p:nvPr/>
          </p:nvCxnSpPr>
          <p:spPr>
            <a:xfrm>
              <a:off x="2126225" y="2413061"/>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67" name="Straight Connector 266">
              <a:extLst>
                <a:ext uri="{FF2B5EF4-FFF2-40B4-BE49-F238E27FC236}">
                  <a16:creationId xmlns:a16="http://schemas.microsoft.com/office/drawing/2014/main" id="{345BE281-A763-45E2-A414-6B5864A2BEAE}"/>
                </a:ext>
              </a:extLst>
            </p:cNvPr>
            <p:cNvCxnSpPr>
              <a:cxnSpLocks/>
            </p:cNvCxnSpPr>
            <p:nvPr/>
          </p:nvCxnSpPr>
          <p:spPr>
            <a:xfrm>
              <a:off x="2130991" y="2365437"/>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68" name="Straight Connector 267">
              <a:extLst>
                <a:ext uri="{FF2B5EF4-FFF2-40B4-BE49-F238E27FC236}">
                  <a16:creationId xmlns:a16="http://schemas.microsoft.com/office/drawing/2014/main" id="{C817770F-D067-4CC1-A7B4-50636DD3880F}"/>
                </a:ext>
              </a:extLst>
            </p:cNvPr>
            <p:cNvCxnSpPr>
              <a:cxnSpLocks/>
            </p:cNvCxnSpPr>
            <p:nvPr/>
          </p:nvCxnSpPr>
          <p:spPr>
            <a:xfrm>
              <a:off x="2130991" y="2324954"/>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69" name="Straight Connector 268">
              <a:extLst>
                <a:ext uri="{FF2B5EF4-FFF2-40B4-BE49-F238E27FC236}">
                  <a16:creationId xmlns:a16="http://schemas.microsoft.com/office/drawing/2014/main" id="{F81C9150-D46B-4626-A1B4-5D0C1EE247B1}"/>
                </a:ext>
              </a:extLst>
            </p:cNvPr>
            <p:cNvCxnSpPr>
              <a:cxnSpLocks/>
            </p:cNvCxnSpPr>
            <p:nvPr/>
          </p:nvCxnSpPr>
          <p:spPr>
            <a:xfrm>
              <a:off x="2128606" y="2184461"/>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70" name="Straight Connector 269">
              <a:extLst>
                <a:ext uri="{FF2B5EF4-FFF2-40B4-BE49-F238E27FC236}">
                  <a16:creationId xmlns:a16="http://schemas.microsoft.com/office/drawing/2014/main" id="{078112CA-3182-479D-B842-7A8260CDCA45}"/>
                </a:ext>
              </a:extLst>
            </p:cNvPr>
            <p:cNvCxnSpPr>
              <a:cxnSpLocks/>
            </p:cNvCxnSpPr>
            <p:nvPr/>
          </p:nvCxnSpPr>
          <p:spPr>
            <a:xfrm>
              <a:off x="2130991" y="2232083"/>
              <a:ext cx="125233" cy="0"/>
            </a:xfrm>
            <a:prstGeom prst="line">
              <a:avLst/>
            </a:prstGeom>
            <a:grpFill/>
          </p:spPr>
          <p:style>
            <a:lnRef idx="1">
              <a:schemeClr val="accent2"/>
            </a:lnRef>
            <a:fillRef idx="2">
              <a:schemeClr val="accent2"/>
            </a:fillRef>
            <a:effectRef idx="1">
              <a:schemeClr val="accent2"/>
            </a:effectRef>
            <a:fontRef idx="minor">
              <a:schemeClr val="dk1"/>
            </a:fontRef>
          </p:style>
        </p:cxnSp>
        <p:cxnSp>
          <p:nvCxnSpPr>
            <p:cNvPr id="271" name="Straight Connector 270">
              <a:extLst>
                <a:ext uri="{FF2B5EF4-FFF2-40B4-BE49-F238E27FC236}">
                  <a16:creationId xmlns:a16="http://schemas.microsoft.com/office/drawing/2014/main" id="{84C12B4E-56D7-4283-AD5C-780B8D5AE11B}"/>
                </a:ext>
              </a:extLst>
            </p:cNvPr>
            <p:cNvCxnSpPr>
              <a:cxnSpLocks/>
            </p:cNvCxnSpPr>
            <p:nvPr/>
          </p:nvCxnSpPr>
          <p:spPr>
            <a:xfrm>
              <a:off x="2128612" y="2136833"/>
              <a:ext cx="125233" cy="0"/>
            </a:xfrm>
            <a:prstGeom prst="line">
              <a:avLst/>
            </a:prstGeom>
            <a:grpFill/>
          </p:spPr>
          <p:style>
            <a:lnRef idx="1">
              <a:schemeClr val="accent2"/>
            </a:lnRef>
            <a:fillRef idx="2">
              <a:schemeClr val="accent2"/>
            </a:fillRef>
            <a:effectRef idx="1">
              <a:schemeClr val="accent2"/>
            </a:effectRef>
            <a:fontRef idx="minor">
              <a:schemeClr val="dk1"/>
            </a:fontRef>
          </p:style>
        </p:cxnSp>
      </p:grpSp>
      <p:sp>
        <p:nvSpPr>
          <p:cNvPr id="272" name="TextBox 271">
            <a:extLst>
              <a:ext uri="{FF2B5EF4-FFF2-40B4-BE49-F238E27FC236}">
                <a16:creationId xmlns:a16="http://schemas.microsoft.com/office/drawing/2014/main" id="{07462F2C-9B51-4B37-89FA-83F567B1E87A}"/>
              </a:ext>
            </a:extLst>
          </p:cNvPr>
          <p:cNvSpPr txBox="1"/>
          <p:nvPr/>
        </p:nvSpPr>
        <p:spPr>
          <a:xfrm>
            <a:off x="2368786" y="2613749"/>
            <a:ext cx="811888" cy="338554"/>
          </a:xfrm>
          <a:prstGeom prst="rect">
            <a:avLst/>
          </a:prstGeom>
          <a:noFill/>
        </p:spPr>
        <p:txBody>
          <a:bodyPr wrap="square" rtlCol="0">
            <a:spAutoFit/>
          </a:bodyPr>
          <a:lstStyle/>
          <a:p>
            <a:r>
              <a:rPr lang="en-GB" sz="800" b="1"/>
              <a:t>Loop over tiles of VA</a:t>
            </a:r>
          </a:p>
        </p:txBody>
      </p:sp>
      <p:sp>
        <p:nvSpPr>
          <p:cNvPr id="315" name="Right Bracket 314">
            <a:extLst>
              <a:ext uri="{FF2B5EF4-FFF2-40B4-BE49-F238E27FC236}">
                <a16:creationId xmlns:a16="http://schemas.microsoft.com/office/drawing/2014/main" id="{E1F9D283-B54D-4B57-88EE-38FC7CCC61D0}"/>
              </a:ext>
            </a:extLst>
          </p:cNvPr>
          <p:cNvSpPr/>
          <p:nvPr/>
        </p:nvSpPr>
        <p:spPr>
          <a:xfrm>
            <a:off x="1838149" y="2112805"/>
            <a:ext cx="64726" cy="323330"/>
          </a:xfrm>
          <a:prstGeom prst="rightBracket">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sp>
        <p:nvSpPr>
          <p:cNvPr id="316" name="Right Bracket 315">
            <a:extLst>
              <a:ext uri="{FF2B5EF4-FFF2-40B4-BE49-F238E27FC236}">
                <a16:creationId xmlns:a16="http://schemas.microsoft.com/office/drawing/2014/main" id="{92F30FF5-0043-4454-815E-F6B120E611D9}"/>
              </a:ext>
            </a:extLst>
          </p:cNvPr>
          <p:cNvSpPr/>
          <p:nvPr/>
        </p:nvSpPr>
        <p:spPr>
          <a:xfrm>
            <a:off x="1845973" y="2466091"/>
            <a:ext cx="54342" cy="355570"/>
          </a:xfrm>
          <a:prstGeom prst="rightBracket">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sp>
        <p:nvSpPr>
          <p:cNvPr id="317" name="Right Bracket 316">
            <a:extLst>
              <a:ext uri="{FF2B5EF4-FFF2-40B4-BE49-F238E27FC236}">
                <a16:creationId xmlns:a16="http://schemas.microsoft.com/office/drawing/2014/main" id="{E94F392E-7E7F-441D-B140-C1DFBF5FFD89}"/>
              </a:ext>
            </a:extLst>
          </p:cNvPr>
          <p:cNvSpPr/>
          <p:nvPr/>
        </p:nvSpPr>
        <p:spPr>
          <a:xfrm>
            <a:off x="1844161" y="2854895"/>
            <a:ext cx="62603" cy="340654"/>
          </a:xfrm>
          <a:prstGeom prst="rightBracket">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cxnSp>
        <p:nvCxnSpPr>
          <p:cNvPr id="319" name="Straight Connector 318">
            <a:extLst>
              <a:ext uri="{FF2B5EF4-FFF2-40B4-BE49-F238E27FC236}">
                <a16:creationId xmlns:a16="http://schemas.microsoft.com/office/drawing/2014/main" id="{854B6D72-3B93-4926-9B69-1BFAE5AF9059}"/>
              </a:ext>
            </a:extLst>
          </p:cNvPr>
          <p:cNvCxnSpPr>
            <a:stCxn id="315" idx="2"/>
            <a:endCxn id="138" idx="1"/>
          </p:cNvCxnSpPr>
          <p:nvPr/>
        </p:nvCxnSpPr>
        <p:spPr>
          <a:xfrm flipV="1">
            <a:off x="1902875" y="2174708"/>
            <a:ext cx="160530" cy="99762"/>
          </a:xfrm>
          <a:prstGeom prst="line">
            <a:avLst/>
          </a:prstGeom>
        </p:spPr>
        <p:style>
          <a:lnRef idx="1">
            <a:schemeClr val="accent2"/>
          </a:lnRef>
          <a:fillRef idx="0">
            <a:schemeClr val="accent2"/>
          </a:fillRef>
          <a:effectRef idx="0">
            <a:schemeClr val="accent2"/>
          </a:effectRef>
          <a:fontRef idx="minor">
            <a:schemeClr val="tx1"/>
          </a:fontRef>
        </p:style>
      </p:cxnSp>
      <p:cxnSp>
        <p:nvCxnSpPr>
          <p:cNvPr id="323" name="Straight Connector 322">
            <a:extLst>
              <a:ext uri="{FF2B5EF4-FFF2-40B4-BE49-F238E27FC236}">
                <a16:creationId xmlns:a16="http://schemas.microsoft.com/office/drawing/2014/main" id="{08DD626F-BE39-4E6A-B4B6-776B25F56E6C}"/>
              </a:ext>
            </a:extLst>
          </p:cNvPr>
          <p:cNvCxnSpPr>
            <a:stCxn id="316" idx="2"/>
            <a:endCxn id="255" idx="1"/>
          </p:cNvCxnSpPr>
          <p:nvPr/>
        </p:nvCxnSpPr>
        <p:spPr>
          <a:xfrm flipV="1">
            <a:off x="1900315" y="2606021"/>
            <a:ext cx="165533" cy="37855"/>
          </a:xfrm>
          <a:prstGeom prst="line">
            <a:avLst/>
          </a:prstGeom>
        </p:spPr>
        <p:style>
          <a:lnRef idx="1">
            <a:schemeClr val="accent2"/>
          </a:lnRef>
          <a:fillRef idx="0">
            <a:schemeClr val="accent2"/>
          </a:fillRef>
          <a:effectRef idx="0">
            <a:schemeClr val="accent2"/>
          </a:effectRef>
          <a:fontRef idx="minor">
            <a:schemeClr val="tx1"/>
          </a:fontRef>
        </p:style>
      </p:cxnSp>
      <p:cxnSp>
        <p:nvCxnSpPr>
          <p:cNvPr id="325" name="Straight Connector 324">
            <a:extLst>
              <a:ext uri="{FF2B5EF4-FFF2-40B4-BE49-F238E27FC236}">
                <a16:creationId xmlns:a16="http://schemas.microsoft.com/office/drawing/2014/main" id="{DDC6E09D-C8FD-49B4-83C1-5327F3D4A6D0}"/>
              </a:ext>
            </a:extLst>
          </p:cNvPr>
          <p:cNvCxnSpPr>
            <a:stCxn id="317" idx="2"/>
            <a:endCxn id="264" idx="1"/>
          </p:cNvCxnSpPr>
          <p:nvPr/>
        </p:nvCxnSpPr>
        <p:spPr>
          <a:xfrm>
            <a:off x="1906764" y="3025222"/>
            <a:ext cx="156641" cy="35965"/>
          </a:xfrm>
          <a:prstGeom prst="line">
            <a:avLst/>
          </a:prstGeom>
        </p:spPr>
        <p:style>
          <a:lnRef idx="1">
            <a:schemeClr val="accent2"/>
          </a:lnRef>
          <a:fillRef idx="0">
            <a:schemeClr val="accent2"/>
          </a:fillRef>
          <a:effectRef idx="0">
            <a:schemeClr val="accent2"/>
          </a:effectRef>
          <a:fontRef idx="minor">
            <a:schemeClr val="tx1"/>
          </a:fontRef>
        </p:style>
      </p:cxnSp>
      <p:sp>
        <p:nvSpPr>
          <p:cNvPr id="326" name="Arrow: Right 325">
            <a:extLst>
              <a:ext uri="{FF2B5EF4-FFF2-40B4-BE49-F238E27FC236}">
                <a16:creationId xmlns:a16="http://schemas.microsoft.com/office/drawing/2014/main" id="{370DE167-886E-4AE3-9B21-0FED2C479512}"/>
              </a:ext>
            </a:extLst>
          </p:cNvPr>
          <p:cNvSpPr/>
          <p:nvPr/>
        </p:nvSpPr>
        <p:spPr>
          <a:xfrm>
            <a:off x="2671768" y="1566838"/>
            <a:ext cx="1345424" cy="162860"/>
          </a:xfrm>
          <a:prstGeom prst="rightArrow">
            <a:avLst/>
          </a:prstGeom>
          <a:noFill/>
          <a:ln w="22225">
            <a:solidFill>
              <a:srgbClr val="B1B5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TextBox 326">
            <a:extLst>
              <a:ext uri="{FF2B5EF4-FFF2-40B4-BE49-F238E27FC236}">
                <a16:creationId xmlns:a16="http://schemas.microsoft.com/office/drawing/2014/main" id="{7522B026-8F51-42B4-970F-AD7613139BD0}"/>
              </a:ext>
            </a:extLst>
          </p:cNvPr>
          <p:cNvSpPr txBox="1"/>
          <p:nvPr/>
        </p:nvSpPr>
        <p:spPr>
          <a:xfrm>
            <a:off x="2565869" y="1231385"/>
            <a:ext cx="1676105" cy="400110"/>
          </a:xfrm>
          <a:prstGeom prst="rect">
            <a:avLst/>
          </a:prstGeom>
          <a:noFill/>
        </p:spPr>
        <p:txBody>
          <a:bodyPr wrap="square" rtlCol="0">
            <a:spAutoFit/>
          </a:bodyPr>
          <a:lstStyle/>
          <a:p>
            <a:r>
              <a:rPr lang="en-GB" sz="1000" b="1" i="1">
                <a:solidFill>
                  <a:schemeClr val="bg1">
                    <a:lumMod val="75000"/>
                  </a:schemeClr>
                </a:solidFill>
              </a:rPr>
              <a:t>VA tile passed to source term subroutines</a:t>
            </a:r>
          </a:p>
        </p:txBody>
      </p:sp>
      <p:sp>
        <p:nvSpPr>
          <p:cNvPr id="328" name="Left Brace 327">
            <a:extLst>
              <a:ext uri="{FF2B5EF4-FFF2-40B4-BE49-F238E27FC236}">
                <a16:creationId xmlns:a16="http://schemas.microsoft.com/office/drawing/2014/main" id="{6EF64612-81E3-4CBA-B1CD-A57D845E41C7}"/>
              </a:ext>
            </a:extLst>
          </p:cNvPr>
          <p:cNvSpPr/>
          <p:nvPr/>
        </p:nvSpPr>
        <p:spPr>
          <a:xfrm rot="15703324">
            <a:off x="1993795" y="3624018"/>
            <a:ext cx="150807" cy="1118380"/>
          </a:xfrm>
          <a:prstGeom prst="leftBrace">
            <a:avLst>
              <a:gd name="adj1" fmla="val 8333"/>
              <a:gd name="adj2" fmla="val 60099"/>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79387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4E35C36-DC22-4B04-85EF-B95CA13D3D36}"/>
              </a:ext>
            </a:extLst>
          </p:cNvPr>
          <p:cNvPicPr>
            <a:picLocks noChangeAspect="1"/>
          </p:cNvPicPr>
          <p:nvPr/>
        </p:nvPicPr>
        <p:blipFill rotWithShape="1">
          <a:blip r:embed="rId3"/>
          <a:srcRect l="3345" t="1511" r="2719" b="1420"/>
          <a:stretch/>
        </p:blipFill>
        <p:spPr>
          <a:xfrm>
            <a:off x="6109804" y="1619250"/>
            <a:ext cx="2862469" cy="2692400"/>
          </a:xfrm>
          <a:prstGeom prst="rect">
            <a:avLst/>
          </a:prstGeom>
        </p:spPr>
      </p:pic>
      <p:sp>
        <p:nvSpPr>
          <p:cNvPr id="2" name="Content Placeholder 1">
            <a:extLst>
              <a:ext uri="{FF2B5EF4-FFF2-40B4-BE49-F238E27FC236}">
                <a16:creationId xmlns:a16="http://schemas.microsoft.com/office/drawing/2014/main" id="{F18E010F-F3CC-4F11-9F0E-B10E4D2CEC6A}"/>
              </a:ext>
            </a:extLst>
          </p:cNvPr>
          <p:cNvSpPr>
            <a:spLocks noGrp="1"/>
          </p:cNvSpPr>
          <p:nvPr>
            <p:ph idx="1"/>
          </p:nvPr>
        </p:nvSpPr>
        <p:spPr>
          <a:xfrm>
            <a:off x="159027" y="1402080"/>
            <a:ext cx="5963478" cy="3337560"/>
          </a:xfrm>
        </p:spPr>
        <p:txBody>
          <a:bodyPr>
            <a:normAutofit fontScale="70000" lnSpcReduction="20000"/>
          </a:bodyPr>
          <a:lstStyle/>
          <a:p>
            <a:pPr>
              <a:lnSpc>
                <a:spcPct val="110000"/>
              </a:lnSpc>
            </a:pPr>
            <a:r>
              <a:rPr lang="en-GB" sz="1600" dirty="0"/>
              <a:t>Currently being developed and tested via a small “mini-app” that just calls W3SRCE. Only SIN4, SNL1, SLN1 and SPR4 routines have currently been accelerated (more to follow).</a:t>
            </a:r>
          </a:p>
          <a:p>
            <a:pPr>
              <a:lnSpc>
                <a:spcPct val="110000"/>
              </a:lnSpc>
            </a:pPr>
            <a:r>
              <a:rPr lang="en-GB" sz="1600" dirty="0"/>
              <a:t>(Very) initial results:</a:t>
            </a:r>
          </a:p>
          <a:p>
            <a:pPr lvl="1">
              <a:lnSpc>
                <a:spcPct val="110000"/>
              </a:lnSpc>
            </a:pPr>
            <a:r>
              <a:rPr lang="en-GB" sz="1400" dirty="0"/>
              <a:t>Up to ~25x speed up of GPU versus single thread CPU, depending on chunk size.</a:t>
            </a:r>
          </a:p>
          <a:p>
            <a:pPr lvl="1">
              <a:lnSpc>
                <a:spcPct val="110000"/>
              </a:lnSpc>
            </a:pPr>
            <a:r>
              <a:rPr lang="en-GB" sz="1400" dirty="0"/>
              <a:t>Currently have poor GPU memory throughput in </a:t>
            </a:r>
            <a:r>
              <a:rPr lang="en-GB" sz="1400" b="1" dirty="0"/>
              <a:t>SIN4</a:t>
            </a:r>
            <a:r>
              <a:rPr lang="en-GB" sz="1400" dirty="0"/>
              <a:t> term (~8-10x speedup); all acceleration is on outer </a:t>
            </a:r>
            <a:r>
              <a:rPr lang="en-GB" sz="1400" dirty="0" err="1"/>
              <a:t>seapoint</a:t>
            </a:r>
            <a:r>
              <a:rPr lang="en-GB" sz="1400" dirty="0"/>
              <a:t> loop – needs more work on accelerating inner loops.</a:t>
            </a:r>
          </a:p>
          <a:p>
            <a:pPr lvl="1">
              <a:lnSpc>
                <a:spcPct val="110000"/>
              </a:lnSpc>
            </a:pPr>
            <a:r>
              <a:rPr lang="en-GB" sz="1400" b="1" dirty="0"/>
              <a:t>SNL1</a:t>
            </a:r>
            <a:r>
              <a:rPr lang="en-GB" sz="1400" dirty="0"/>
              <a:t> term has accelerated very well (inner loops vectorized). Timing tests without the SIN4 routine show at least 35x speed up </a:t>
            </a:r>
            <a:r>
              <a:rPr lang="en-GB" sz="1400" dirty="0" err="1"/>
              <a:t>w.r.t.</a:t>
            </a:r>
            <a:r>
              <a:rPr lang="en-GB" sz="1400" dirty="0"/>
              <a:t> single CPU.</a:t>
            </a:r>
          </a:p>
          <a:p>
            <a:pPr lvl="1">
              <a:lnSpc>
                <a:spcPct val="110000"/>
              </a:lnSpc>
            </a:pPr>
            <a:r>
              <a:rPr lang="en-GB" sz="1400" dirty="0"/>
              <a:t>Encouraging initial results, but still a work in progress – other source terms (e.g. SDS, SBT, etc) need adding.</a:t>
            </a:r>
          </a:p>
          <a:p>
            <a:pPr>
              <a:lnSpc>
                <a:spcPct val="110000"/>
              </a:lnSpc>
            </a:pPr>
            <a:r>
              <a:rPr lang="en-GB" sz="1600" dirty="0"/>
              <a:t>Considerations:</a:t>
            </a:r>
          </a:p>
          <a:p>
            <a:pPr lvl="1">
              <a:lnSpc>
                <a:spcPct val="110000"/>
              </a:lnSpc>
            </a:pPr>
            <a:r>
              <a:rPr lang="en-GB" sz="1400" dirty="0"/>
              <a:t>Adds complexity to the code (which might not benefit non-GPU architecture)</a:t>
            </a:r>
          </a:p>
          <a:p>
            <a:pPr lvl="1">
              <a:lnSpc>
                <a:spcPct val="110000"/>
              </a:lnSpc>
            </a:pPr>
            <a:r>
              <a:rPr lang="en-GB" sz="1400" dirty="0"/>
              <a:t>Requires extra memory to allow parallelisation: temporary arrays in w3srce and many private variables in source term routines.</a:t>
            </a:r>
          </a:p>
          <a:p>
            <a:pPr lvl="1">
              <a:lnSpc>
                <a:spcPct val="110000"/>
              </a:lnSpc>
            </a:pPr>
            <a:r>
              <a:rPr lang="en-GB" sz="1400" dirty="0"/>
              <a:t>Hybrid MPI/ACC needs to use extra temporary variables for chunking input fields on the “full grid” due to card-deck parallelisation approach (e.g. U10, USTAR, AS, etc).</a:t>
            </a:r>
          </a:p>
        </p:txBody>
      </p:sp>
      <p:sp>
        <p:nvSpPr>
          <p:cNvPr id="3" name="Title 2">
            <a:extLst>
              <a:ext uri="{FF2B5EF4-FFF2-40B4-BE49-F238E27FC236}">
                <a16:creationId xmlns:a16="http://schemas.microsoft.com/office/drawing/2014/main" id="{31D3E3E4-F6ED-447C-B562-DAEF94AA63DA}"/>
              </a:ext>
            </a:extLst>
          </p:cNvPr>
          <p:cNvSpPr>
            <a:spLocks noGrp="1"/>
          </p:cNvSpPr>
          <p:nvPr>
            <p:ph type="title"/>
          </p:nvPr>
        </p:nvSpPr>
        <p:spPr/>
        <p:txBody>
          <a:bodyPr/>
          <a:lstStyle/>
          <a:p>
            <a:r>
              <a:rPr lang="en-GB" dirty="0"/>
              <a:t>Refactored source term: initial results</a:t>
            </a:r>
          </a:p>
        </p:txBody>
      </p:sp>
    </p:spTree>
    <p:extLst>
      <p:ext uri="{BB962C8B-B14F-4D97-AF65-F5344CB8AC3E}">
        <p14:creationId xmlns:p14="http://schemas.microsoft.com/office/powerpoint/2010/main" val="2487493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478078-A8D6-46C8-ACF6-C3F043420345}"/>
              </a:ext>
            </a:extLst>
          </p:cNvPr>
          <p:cNvSpPr>
            <a:spLocks noGrp="1"/>
          </p:cNvSpPr>
          <p:nvPr>
            <p:ph idx="1"/>
          </p:nvPr>
        </p:nvSpPr>
        <p:spPr/>
        <p:txBody>
          <a:bodyPr>
            <a:normAutofit/>
          </a:bodyPr>
          <a:lstStyle/>
          <a:p>
            <a:pPr>
              <a:buFont typeface="Wingdings" panose="05000000000000000000" pitchFamily="2" charset="2"/>
              <a:buChar char="Ø"/>
            </a:pPr>
            <a:r>
              <a:rPr lang="en-GB" sz="1600" dirty="0"/>
              <a:t>Further porting effort to improve current acceleration</a:t>
            </a:r>
            <a:r>
              <a:rPr lang="en-GB" sz="1600" i="1" dirty="0"/>
              <a:t>. </a:t>
            </a:r>
          </a:p>
          <a:p>
            <a:pPr lvl="1">
              <a:buFont typeface="Wingdings" panose="05000000000000000000" pitchFamily="2" charset="2"/>
              <a:buChar char="Ø"/>
            </a:pPr>
            <a:r>
              <a:rPr lang="en-GB" sz="1200" dirty="0"/>
              <a:t>Engage with other teams working on GPU acceleration: Steven Bruce (Argonne National Laboratory),  Olawale </a:t>
            </a:r>
            <a:r>
              <a:rPr lang="en-GB" sz="1200" dirty="0" err="1"/>
              <a:t>Ikuyajolu</a:t>
            </a:r>
            <a:r>
              <a:rPr lang="en-GB" sz="1200" dirty="0"/>
              <a:t>, et al. (Georgia Tech)</a:t>
            </a:r>
          </a:p>
          <a:p>
            <a:pPr>
              <a:buFont typeface="Wingdings" panose="05000000000000000000" pitchFamily="2" charset="2"/>
              <a:buChar char="Ø"/>
            </a:pPr>
            <a:r>
              <a:rPr lang="en-GB" sz="1600" dirty="0"/>
              <a:t>Investigate refactoring of the source term component.</a:t>
            </a:r>
          </a:p>
          <a:p>
            <a:pPr>
              <a:buFont typeface="Wingdings" panose="05000000000000000000" pitchFamily="2" charset="2"/>
              <a:buChar char="Ø"/>
            </a:pPr>
            <a:r>
              <a:rPr lang="en-GB" sz="1600" dirty="0"/>
              <a:t>Expand GPU port to other model components, e.g. SMC grid.</a:t>
            </a:r>
          </a:p>
          <a:p>
            <a:pPr>
              <a:buFont typeface="Wingdings" panose="05000000000000000000" pitchFamily="2" charset="2"/>
              <a:buChar char="Ø"/>
            </a:pPr>
            <a:r>
              <a:rPr lang="en-GB" sz="1600" dirty="0"/>
              <a:t>Prepare for other HPC architectures, porting to Azure cloud platform and utilising Multi-GPU model runs.</a:t>
            </a:r>
          </a:p>
          <a:p>
            <a:pPr>
              <a:buFont typeface="Wingdings" panose="05000000000000000000" pitchFamily="2" charset="2"/>
              <a:buChar char="Ø"/>
            </a:pPr>
            <a:r>
              <a:rPr lang="en-GB" sz="1600" dirty="0"/>
              <a:t>Investigate best methods for integration of </a:t>
            </a:r>
            <a:r>
              <a:rPr lang="en-GB" sz="1600" dirty="0" err="1"/>
              <a:t>OpenACC</a:t>
            </a:r>
            <a:r>
              <a:rPr lang="en-GB" sz="1600" dirty="0"/>
              <a:t> directives with current WW3 codebase. Explicitly in code for all switch configurations? Or perhaps via a </a:t>
            </a:r>
            <a:r>
              <a:rPr lang="en-GB" sz="1600" i="1" dirty="0"/>
              <a:t>“separation of concerns” </a:t>
            </a:r>
            <a:r>
              <a:rPr lang="en-GB" sz="1600" dirty="0"/>
              <a:t>approach using an external tool (e.g. Psyclone</a:t>
            </a:r>
            <a:r>
              <a:rPr lang="en-GB" sz="1600" baseline="30000" dirty="0"/>
              <a:t>1</a:t>
            </a:r>
            <a:r>
              <a:rPr lang="en-GB" sz="1600" dirty="0"/>
              <a:t>)?</a:t>
            </a:r>
          </a:p>
        </p:txBody>
      </p:sp>
      <p:sp>
        <p:nvSpPr>
          <p:cNvPr id="3" name="Title 2">
            <a:extLst>
              <a:ext uri="{FF2B5EF4-FFF2-40B4-BE49-F238E27FC236}">
                <a16:creationId xmlns:a16="http://schemas.microsoft.com/office/drawing/2014/main" id="{B7292DE5-5A24-4DD9-926B-9534FB7019A9}"/>
              </a:ext>
            </a:extLst>
          </p:cNvPr>
          <p:cNvSpPr>
            <a:spLocks noGrp="1"/>
          </p:cNvSpPr>
          <p:nvPr>
            <p:ph type="title"/>
          </p:nvPr>
        </p:nvSpPr>
        <p:spPr/>
        <p:txBody>
          <a:bodyPr/>
          <a:lstStyle/>
          <a:p>
            <a:r>
              <a:rPr lang="en-GB" dirty="0"/>
              <a:t>Next steps</a:t>
            </a:r>
          </a:p>
        </p:txBody>
      </p:sp>
      <p:sp>
        <p:nvSpPr>
          <p:cNvPr id="4" name="TextBox 3">
            <a:extLst>
              <a:ext uri="{FF2B5EF4-FFF2-40B4-BE49-F238E27FC236}">
                <a16:creationId xmlns:a16="http://schemas.microsoft.com/office/drawing/2014/main" id="{5F58CE7B-FC40-4A03-A79D-F340A610F4DF}"/>
              </a:ext>
            </a:extLst>
          </p:cNvPr>
          <p:cNvSpPr txBox="1"/>
          <p:nvPr/>
        </p:nvSpPr>
        <p:spPr>
          <a:xfrm>
            <a:off x="300037" y="4786313"/>
            <a:ext cx="4471988" cy="246221"/>
          </a:xfrm>
          <a:prstGeom prst="rect">
            <a:avLst/>
          </a:prstGeom>
          <a:noFill/>
        </p:spPr>
        <p:txBody>
          <a:bodyPr wrap="square" rtlCol="0">
            <a:spAutoFit/>
          </a:bodyPr>
          <a:lstStyle/>
          <a:p>
            <a:r>
              <a:rPr lang="en-GB" sz="1000" baseline="30000" dirty="0"/>
              <a:t>1</a:t>
            </a:r>
            <a:r>
              <a:rPr lang="en-GB" sz="1000" dirty="0"/>
              <a:t> </a:t>
            </a:r>
            <a:r>
              <a:rPr lang="en-GB" sz="1000" dirty="0">
                <a:hlinkClick r:id="rId3"/>
              </a:rPr>
              <a:t>https://psyclone.readthedocs.io</a:t>
            </a:r>
            <a:endParaRPr lang="en-GB" sz="1000" dirty="0"/>
          </a:p>
        </p:txBody>
      </p:sp>
    </p:spTree>
    <p:extLst>
      <p:ext uri="{BB962C8B-B14F-4D97-AF65-F5344CB8AC3E}">
        <p14:creationId xmlns:p14="http://schemas.microsoft.com/office/powerpoint/2010/main" val="311396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9D5514-D40F-4048-814A-03B84032D32F}"/>
              </a:ext>
            </a:extLst>
          </p:cNvPr>
          <p:cNvSpPr>
            <a:spLocks noGrp="1"/>
          </p:cNvSpPr>
          <p:nvPr>
            <p:ph idx="1"/>
          </p:nvPr>
        </p:nvSpPr>
        <p:spPr>
          <a:xfrm>
            <a:off x="252000" y="1383760"/>
            <a:ext cx="8640000" cy="3108198"/>
          </a:xfrm>
        </p:spPr>
        <p:txBody>
          <a:bodyPr>
            <a:normAutofit lnSpcReduction="10000"/>
          </a:bodyPr>
          <a:lstStyle/>
          <a:p>
            <a:r>
              <a:rPr lang="en-GB" dirty="0"/>
              <a:t>Our project so far:</a:t>
            </a:r>
          </a:p>
          <a:p>
            <a:pPr lvl="1"/>
            <a:r>
              <a:rPr lang="en-GB" sz="1100" dirty="0"/>
              <a:t>Introduction to the team, details on how we have created and ported test cases for WW3, which combined into our initial full configuration port. General project timeline and overview.</a:t>
            </a:r>
          </a:p>
          <a:p>
            <a:r>
              <a:rPr lang="en-GB" dirty="0"/>
              <a:t>Summarise </a:t>
            </a:r>
            <a:r>
              <a:rPr lang="en-GB" dirty="0" err="1"/>
              <a:t>OpenACC</a:t>
            </a:r>
            <a:r>
              <a:rPr lang="en-GB" dirty="0"/>
              <a:t> and the changes we have made.</a:t>
            </a:r>
          </a:p>
          <a:p>
            <a:pPr lvl="1"/>
            <a:r>
              <a:rPr lang="en-GB" sz="1100" dirty="0"/>
              <a:t>Basic information of GPU fundamentals. Further details on the </a:t>
            </a:r>
            <a:r>
              <a:rPr lang="en-GB" sz="1100" dirty="0" err="1"/>
              <a:t>OpenACC</a:t>
            </a:r>
            <a:r>
              <a:rPr lang="en-GB" sz="1100" dirty="0"/>
              <a:t> directives, general code changes, and placement of pragmas. </a:t>
            </a:r>
          </a:p>
          <a:p>
            <a:r>
              <a:rPr lang="en-GB" dirty="0"/>
              <a:t>Demonstrate performance</a:t>
            </a:r>
          </a:p>
          <a:p>
            <a:pPr lvl="1"/>
            <a:r>
              <a:rPr lang="en-GB" sz="1100" dirty="0"/>
              <a:t>Show the results that we have got so far for our accelerated configuration, and some tools we use for analysing the performance.</a:t>
            </a:r>
          </a:p>
          <a:p>
            <a:r>
              <a:rPr lang="en-GB" dirty="0"/>
              <a:t>Source term refactoring</a:t>
            </a:r>
          </a:p>
          <a:p>
            <a:pPr lvl="1"/>
            <a:r>
              <a:rPr lang="en-GB" sz="1100" dirty="0"/>
              <a:t>How we have investigated the current source-term loop structure and are attempting to improve the scalability and portability to GPU.</a:t>
            </a:r>
          </a:p>
          <a:p>
            <a:r>
              <a:rPr lang="en-GB" dirty="0"/>
              <a:t>Further improvements</a:t>
            </a:r>
          </a:p>
          <a:p>
            <a:pPr lvl="1"/>
            <a:r>
              <a:rPr lang="en-GB" sz="1100" dirty="0"/>
              <a:t>Talk about the next steps, optimisations, potential collaborations, and intentions to revisit technical debt to improve performance. </a:t>
            </a:r>
          </a:p>
        </p:txBody>
      </p:sp>
      <p:sp>
        <p:nvSpPr>
          <p:cNvPr id="4" name="Title 3">
            <a:extLst>
              <a:ext uri="{FF2B5EF4-FFF2-40B4-BE49-F238E27FC236}">
                <a16:creationId xmlns:a16="http://schemas.microsoft.com/office/drawing/2014/main" id="{C8672ACD-1A9A-47AF-A51A-573B0BB04709}"/>
              </a:ext>
            </a:extLst>
          </p:cNvPr>
          <p:cNvSpPr>
            <a:spLocks noGrp="1"/>
          </p:cNvSpPr>
          <p:nvPr>
            <p:ph type="title"/>
          </p:nvPr>
        </p:nvSpPr>
        <p:spPr/>
        <p:txBody>
          <a:bodyPr/>
          <a:lstStyle/>
          <a:p>
            <a:r>
              <a:rPr lang="en-GB"/>
              <a:t>Contents</a:t>
            </a:r>
          </a:p>
        </p:txBody>
      </p:sp>
    </p:spTree>
    <p:extLst>
      <p:ext uri="{BB962C8B-B14F-4D97-AF65-F5344CB8AC3E}">
        <p14:creationId xmlns:p14="http://schemas.microsoft.com/office/powerpoint/2010/main" val="235091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23C138-5372-8D72-7900-BAA5380595AF}"/>
              </a:ext>
            </a:extLst>
          </p:cNvPr>
          <p:cNvSpPr>
            <a:spLocks noGrp="1"/>
          </p:cNvSpPr>
          <p:nvPr>
            <p:ph idx="1"/>
          </p:nvPr>
        </p:nvSpPr>
        <p:spPr/>
        <p:txBody>
          <a:bodyPr vert="horz" lIns="91440" tIns="45720" rIns="91440" bIns="45720" rtlCol="0" anchor="t">
            <a:normAutofit/>
          </a:bodyPr>
          <a:lstStyle/>
          <a:p>
            <a:pPr marL="0" indent="0">
              <a:buNone/>
            </a:pPr>
            <a:r>
              <a:rPr lang="en-GB" sz="1600" dirty="0">
                <a:cs typeface="Arial"/>
              </a:rPr>
              <a:t>If GPU work is successful, it will likely imply:</a:t>
            </a:r>
            <a:endParaRPr lang="en-US" sz="1600" dirty="0">
              <a:cs typeface="Arial"/>
            </a:endParaRPr>
          </a:p>
          <a:p>
            <a:r>
              <a:rPr lang="en-GB" sz="1600" dirty="0">
                <a:cs typeface="Arial"/>
              </a:rPr>
              <a:t>Refactoring of source terms (i.e. affects a significant part of the code)</a:t>
            </a:r>
            <a:endParaRPr lang="en-US" sz="1600" dirty="0">
              <a:cs typeface="Arial"/>
            </a:endParaRPr>
          </a:p>
          <a:p>
            <a:r>
              <a:rPr lang="en-GB" sz="1600" dirty="0">
                <a:cs typeface="Arial"/>
              </a:rPr>
              <a:t>Decision on how to accommodate </a:t>
            </a:r>
            <a:r>
              <a:rPr lang="en-GB" sz="1600" dirty="0" err="1">
                <a:cs typeface="Arial"/>
              </a:rPr>
              <a:t>OpenACC</a:t>
            </a:r>
            <a:r>
              <a:rPr lang="en-GB" sz="1600" dirty="0">
                <a:cs typeface="Arial"/>
              </a:rPr>
              <a:t> directives</a:t>
            </a:r>
          </a:p>
          <a:p>
            <a:endParaRPr lang="en-GB" sz="1600" dirty="0">
              <a:cs typeface="Arial"/>
            </a:endParaRPr>
          </a:p>
          <a:p>
            <a:pPr marL="0" indent="0">
              <a:buNone/>
            </a:pPr>
            <a:r>
              <a:rPr lang="en-GB" sz="1600" dirty="0">
                <a:cs typeface="Arial"/>
              </a:rPr>
              <a:t>What is the opinion of the WWIII community on these potential changes?</a:t>
            </a:r>
          </a:p>
          <a:p>
            <a:endParaRPr lang="en-GB" sz="1800" dirty="0">
              <a:cs typeface="Arial"/>
            </a:endParaRPr>
          </a:p>
          <a:p>
            <a:endParaRPr lang="en-GB" dirty="0">
              <a:cs typeface="Arial"/>
            </a:endParaRPr>
          </a:p>
        </p:txBody>
      </p:sp>
      <p:sp>
        <p:nvSpPr>
          <p:cNvPr id="3" name="Title 2">
            <a:extLst>
              <a:ext uri="{FF2B5EF4-FFF2-40B4-BE49-F238E27FC236}">
                <a16:creationId xmlns:a16="http://schemas.microsoft.com/office/drawing/2014/main" id="{2C9D0E89-3E9B-5B44-7DFD-E4B16BD47142}"/>
              </a:ext>
            </a:extLst>
          </p:cNvPr>
          <p:cNvSpPr>
            <a:spLocks noGrp="1"/>
          </p:cNvSpPr>
          <p:nvPr>
            <p:ph type="title"/>
          </p:nvPr>
        </p:nvSpPr>
        <p:spPr/>
        <p:txBody>
          <a:bodyPr/>
          <a:lstStyle/>
          <a:p>
            <a:r>
              <a:rPr lang="en-GB">
                <a:cs typeface="Arial"/>
              </a:rPr>
              <a:t>Feedback from WWIII community</a:t>
            </a:r>
            <a:endParaRPr lang="en-GB"/>
          </a:p>
        </p:txBody>
      </p:sp>
    </p:spTree>
    <p:extLst>
      <p:ext uri="{BB962C8B-B14F-4D97-AF65-F5344CB8AC3E}">
        <p14:creationId xmlns:p14="http://schemas.microsoft.com/office/powerpoint/2010/main" val="123739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76E03F-D189-495D-B67F-672465629E3D}"/>
              </a:ext>
            </a:extLst>
          </p:cNvPr>
          <p:cNvSpPr>
            <a:spLocks noGrp="1"/>
          </p:cNvSpPr>
          <p:nvPr>
            <p:ph type="title"/>
          </p:nvPr>
        </p:nvSpPr>
        <p:spPr>
          <a:xfrm>
            <a:off x="3078480" y="111548"/>
            <a:ext cx="2987040" cy="576000"/>
          </a:xfrm>
        </p:spPr>
        <p:txBody>
          <a:bodyPr>
            <a:normAutofit fontScale="90000"/>
          </a:bodyPr>
          <a:lstStyle/>
          <a:p>
            <a:pPr algn="ctr"/>
            <a:r>
              <a:rPr lang="en-GB"/>
              <a:t>Project overview</a:t>
            </a:r>
          </a:p>
        </p:txBody>
      </p:sp>
      <p:sp>
        <p:nvSpPr>
          <p:cNvPr id="5" name="TextBox 4">
            <a:extLst>
              <a:ext uri="{FF2B5EF4-FFF2-40B4-BE49-F238E27FC236}">
                <a16:creationId xmlns:a16="http://schemas.microsoft.com/office/drawing/2014/main" id="{55F15A81-9DAF-4BA0-9807-CE090E75AB4A}"/>
              </a:ext>
            </a:extLst>
          </p:cNvPr>
          <p:cNvSpPr txBox="1"/>
          <p:nvPr/>
        </p:nvSpPr>
        <p:spPr>
          <a:xfrm>
            <a:off x="4727805" y="1186755"/>
            <a:ext cx="4145280" cy="2769989"/>
          </a:xfrm>
          <a:prstGeom prst="rect">
            <a:avLst/>
          </a:prstGeom>
          <a:noFill/>
          <a:ln w="19050">
            <a:solidFill>
              <a:schemeClr val="bg1">
                <a:lumMod val="75000"/>
              </a:schemeClr>
            </a:solidFill>
          </a:ln>
        </p:spPr>
        <p:txBody>
          <a:bodyPr wrap="square" rtlCol="0">
            <a:spAutoFit/>
          </a:bodyPr>
          <a:lstStyle/>
          <a:p>
            <a:r>
              <a:rPr lang="en-GB" sz="1400"/>
              <a:t>Project aims: </a:t>
            </a:r>
          </a:p>
          <a:p>
            <a:endParaRPr lang="en-GB" sz="1400"/>
          </a:p>
          <a:p>
            <a:pPr marL="285750" indent="-285750">
              <a:spcAft>
                <a:spcPts val="1200"/>
              </a:spcAft>
              <a:buFont typeface="Arial" panose="020B0604020202020204" pitchFamily="34" charset="0"/>
              <a:buChar char="•"/>
            </a:pPr>
            <a:r>
              <a:rPr lang="en-GB" sz="1400"/>
              <a:t>Study the feasibility of porting the current WW3 framework to run on GPU with valid model output.</a:t>
            </a:r>
          </a:p>
          <a:p>
            <a:pPr marL="285750" indent="-285750">
              <a:spcAft>
                <a:spcPts val="1200"/>
              </a:spcAft>
              <a:buFont typeface="Arial" panose="020B0604020202020204" pitchFamily="34" charset="0"/>
              <a:buChar char="•"/>
            </a:pPr>
            <a:r>
              <a:rPr lang="en-GB" sz="1400"/>
              <a:t>Optimise the porting efforts in terms of data transfers and kernel launches. </a:t>
            </a:r>
          </a:p>
          <a:p>
            <a:pPr marL="285750" indent="-285750">
              <a:spcAft>
                <a:spcPts val="1200"/>
              </a:spcAft>
              <a:buFont typeface="Arial" panose="020B0604020202020204" pitchFamily="34" charset="0"/>
              <a:buChar char="•"/>
            </a:pPr>
            <a:r>
              <a:rPr lang="en-GB" sz="1400"/>
              <a:t>Scope the potential of a separations of concerns (PSyclone) approach to automatically applying the OpenACC directives.</a:t>
            </a:r>
          </a:p>
        </p:txBody>
      </p:sp>
      <p:sp>
        <p:nvSpPr>
          <p:cNvPr id="9" name="TextBox 8">
            <a:extLst>
              <a:ext uri="{FF2B5EF4-FFF2-40B4-BE49-F238E27FC236}">
                <a16:creationId xmlns:a16="http://schemas.microsoft.com/office/drawing/2014/main" id="{DD4F7F76-C87D-48E5-B927-F3C300DEC164}"/>
              </a:ext>
            </a:extLst>
          </p:cNvPr>
          <p:cNvSpPr txBox="1"/>
          <p:nvPr/>
        </p:nvSpPr>
        <p:spPr>
          <a:xfrm>
            <a:off x="270915" y="909755"/>
            <a:ext cx="4145280" cy="3539430"/>
          </a:xfrm>
          <a:prstGeom prst="rect">
            <a:avLst/>
          </a:prstGeom>
          <a:noFill/>
          <a:ln w="19050">
            <a:solidFill>
              <a:schemeClr val="bg1">
                <a:lumMod val="75000"/>
              </a:schemeClr>
            </a:solidFill>
          </a:ln>
        </p:spPr>
        <p:txBody>
          <a:bodyPr wrap="square" rtlCol="0">
            <a:spAutoFit/>
          </a:bodyPr>
          <a:lstStyle/>
          <a:p>
            <a:r>
              <a:rPr lang="en-GB" sz="1400" dirty="0"/>
              <a:t>The Team and current roles:</a:t>
            </a:r>
          </a:p>
          <a:p>
            <a:endParaRPr lang="en-GB" sz="1400" dirty="0"/>
          </a:p>
          <a:p>
            <a:r>
              <a:rPr lang="en-GB" sz="1400" dirty="0"/>
              <a:t>Breogan Gomez: Project management and technical overview.</a:t>
            </a:r>
          </a:p>
          <a:p>
            <a:endParaRPr lang="en-GB" sz="1400" dirty="0"/>
          </a:p>
          <a:p>
            <a:r>
              <a:rPr lang="en-GB" sz="1400" dirty="0"/>
              <a:t>Lewis Sampson: Lead developer for porting the test cases and initial full configuration. Code management and documentation of acceleration.</a:t>
            </a:r>
          </a:p>
          <a:p>
            <a:endParaRPr lang="en-GB" sz="1400" dirty="0"/>
          </a:p>
          <a:p>
            <a:r>
              <a:rPr lang="en-GB" sz="1400" dirty="0"/>
              <a:t>Chris Bunney: WW3 codebase expertise, </a:t>
            </a:r>
            <a:r>
              <a:rPr lang="en-GB" sz="1400" dirty="0" err="1"/>
              <a:t>OpenACC</a:t>
            </a:r>
            <a:r>
              <a:rPr lang="en-GB" sz="1400" dirty="0"/>
              <a:t> support and code reviews. Source term refactoring and integration into WW3 framework.</a:t>
            </a:r>
          </a:p>
          <a:p>
            <a:endParaRPr lang="en-GB" sz="1400" dirty="0"/>
          </a:p>
          <a:p>
            <a:r>
              <a:rPr lang="en-GB" sz="1400" dirty="0"/>
              <a:t>Muhammad Asif: Development infrastructure, model analysis and code reviews. Research into multi-GPU parallelism and other deployments.</a:t>
            </a:r>
          </a:p>
        </p:txBody>
      </p:sp>
      <p:sp>
        <p:nvSpPr>
          <p:cNvPr id="6" name="TextBox 5">
            <a:extLst>
              <a:ext uri="{FF2B5EF4-FFF2-40B4-BE49-F238E27FC236}">
                <a16:creationId xmlns:a16="http://schemas.microsoft.com/office/drawing/2014/main" id="{21DE34B4-6674-4236-B877-FD726FB88D23}"/>
              </a:ext>
            </a:extLst>
          </p:cNvPr>
          <p:cNvSpPr txBox="1"/>
          <p:nvPr/>
        </p:nvSpPr>
        <p:spPr>
          <a:xfrm>
            <a:off x="134679" y="4681835"/>
            <a:ext cx="9009321" cy="461665"/>
          </a:xfrm>
          <a:prstGeom prst="rect">
            <a:avLst/>
          </a:prstGeom>
          <a:noFill/>
        </p:spPr>
        <p:txBody>
          <a:bodyPr wrap="square">
            <a:spAutoFit/>
          </a:bodyPr>
          <a:lstStyle/>
          <a:p>
            <a:r>
              <a:rPr lang="en-GB" sz="1200"/>
              <a:t>This work used the Isambard 2 UK National Tier-2 HPC Service (http://gw4.ac.uk/isambard/) operated by GW4 and the UK Met Office, and funded by EPSRC (EP/T022078/1)</a:t>
            </a:r>
          </a:p>
        </p:txBody>
      </p:sp>
    </p:spTree>
    <p:extLst>
      <p:ext uri="{BB962C8B-B14F-4D97-AF65-F5344CB8AC3E}">
        <p14:creationId xmlns:p14="http://schemas.microsoft.com/office/powerpoint/2010/main" val="14988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7B49768-C576-497B-BA05-67F1FAC3D59B}"/>
              </a:ext>
            </a:extLst>
          </p:cNvPr>
          <p:cNvCxnSpPr>
            <a:cxnSpLocks/>
          </p:cNvCxnSpPr>
          <p:nvPr/>
        </p:nvCxnSpPr>
        <p:spPr>
          <a:xfrm flipV="1">
            <a:off x="7074394" y="1789873"/>
            <a:ext cx="0" cy="1823652"/>
          </a:xfrm>
          <a:prstGeom prst="line">
            <a:avLst/>
          </a:prstGeom>
          <a:ln>
            <a:solidFill>
              <a:schemeClr val="dk1"/>
            </a:solidFill>
            <a:prstDash val="dash"/>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06285B1-2057-40A6-9AC8-F9CFFC0E8DA7}"/>
              </a:ext>
            </a:extLst>
          </p:cNvPr>
          <p:cNvCxnSpPr>
            <a:cxnSpLocks/>
            <a:stCxn id="29" idx="3"/>
            <a:endCxn id="34" idx="1"/>
          </p:cNvCxnSpPr>
          <p:nvPr/>
        </p:nvCxnSpPr>
        <p:spPr>
          <a:xfrm>
            <a:off x="4156580" y="2433499"/>
            <a:ext cx="148160" cy="3623"/>
          </a:xfrm>
          <a:prstGeom prst="line">
            <a:avLst/>
          </a:prstGeom>
          <a:ln>
            <a:solidFill>
              <a:schemeClr val="dk1"/>
            </a:solidFill>
            <a:prstDash val="dash"/>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985C7A6-DF07-47F7-A7E7-28FF18F7B401}"/>
              </a:ext>
            </a:extLst>
          </p:cNvPr>
          <p:cNvCxnSpPr>
            <a:cxnSpLocks/>
          </p:cNvCxnSpPr>
          <p:nvPr/>
        </p:nvCxnSpPr>
        <p:spPr>
          <a:xfrm flipV="1">
            <a:off x="4821427" y="1804270"/>
            <a:ext cx="0" cy="346050"/>
          </a:xfrm>
          <a:prstGeom prst="line">
            <a:avLst/>
          </a:prstGeom>
          <a:ln>
            <a:solidFill>
              <a:schemeClr val="dk1"/>
            </a:solidFill>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F00676BC-DD4A-4D1A-A8E2-5B91BA55B44C}"/>
              </a:ext>
            </a:extLst>
          </p:cNvPr>
          <p:cNvCxnSpPr>
            <a:cxnSpLocks/>
            <a:stCxn id="29" idx="0"/>
          </p:cNvCxnSpPr>
          <p:nvPr/>
        </p:nvCxnSpPr>
        <p:spPr>
          <a:xfrm flipH="1" flipV="1">
            <a:off x="3339393" y="1683815"/>
            <a:ext cx="11687" cy="481484"/>
          </a:xfrm>
          <a:prstGeom prst="line">
            <a:avLst/>
          </a:prstGeom>
          <a:ln>
            <a:solidFill>
              <a:schemeClr val="dk1"/>
            </a:solidFill>
            <a:prstDash val="dash"/>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E426361-108C-46BE-B0AB-66BD3CBCF511}"/>
              </a:ext>
            </a:extLst>
          </p:cNvPr>
          <p:cNvCxnSpPr>
            <a:cxnSpLocks/>
            <a:endCxn id="4" idx="3"/>
          </p:cNvCxnSpPr>
          <p:nvPr/>
        </p:nvCxnSpPr>
        <p:spPr>
          <a:xfrm flipV="1">
            <a:off x="998524" y="1599526"/>
            <a:ext cx="8005361" cy="1398"/>
          </a:xfrm>
          <a:prstGeom prst="line">
            <a:avLst/>
          </a:prstGeom>
          <a:ln>
            <a:solidFill>
              <a:schemeClr val="dk1"/>
            </a:solidFill>
            <a:prstDash val="dash"/>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1186D93-85B9-4B0E-9999-BE89EF618F41}"/>
              </a:ext>
            </a:extLst>
          </p:cNvPr>
          <p:cNvCxnSpPr>
            <a:cxnSpLocks/>
          </p:cNvCxnSpPr>
          <p:nvPr/>
        </p:nvCxnSpPr>
        <p:spPr>
          <a:xfrm flipV="1">
            <a:off x="5787012" y="1804271"/>
            <a:ext cx="0" cy="1092851"/>
          </a:xfrm>
          <a:prstGeom prst="line">
            <a:avLst/>
          </a:prstGeom>
          <a:ln>
            <a:solidFill>
              <a:schemeClr val="dk1"/>
            </a:solidFill>
            <a:prstDash val="dash"/>
          </a:ln>
        </p:spPr>
        <p:style>
          <a:lnRef idx="1">
            <a:schemeClr val="dk1"/>
          </a:lnRef>
          <a:fillRef idx="0">
            <a:schemeClr val="dk1"/>
          </a:fillRef>
          <a:effectRef idx="0">
            <a:schemeClr val="dk1"/>
          </a:effectRef>
          <a:fontRef idx="minor">
            <a:schemeClr val="tx1"/>
          </a:fontRef>
        </p:style>
      </p:cxnSp>
      <p:sp>
        <p:nvSpPr>
          <p:cNvPr id="5" name="Title 2">
            <a:extLst>
              <a:ext uri="{FF2B5EF4-FFF2-40B4-BE49-F238E27FC236}">
                <a16:creationId xmlns:a16="http://schemas.microsoft.com/office/drawing/2014/main" id="{937DA454-E628-4CC7-848A-03A49E6B3914}"/>
              </a:ext>
            </a:extLst>
          </p:cNvPr>
          <p:cNvSpPr>
            <a:spLocks noGrp="1"/>
          </p:cNvSpPr>
          <p:nvPr>
            <p:ph type="title"/>
          </p:nvPr>
        </p:nvSpPr>
        <p:spPr>
          <a:xfrm>
            <a:off x="3078480" y="111548"/>
            <a:ext cx="2987040" cy="941146"/>
          </a:xfrm>
        </p:spPr>
        <p:txBody>
          <a:bodyPr>
            <a:normAutofit/>
          </a:bodyPr>
          <a:lstStyle/>
          <a:p>
            <a:pPr algn="ctr"/>
            <a:r>
              <a:rPr lang="en-GB"/>
              <a:t>Project timeline</a:t>
            </a:r>
            <a:br>
              <a:rPr lang="en-GB"/>
            </a:br>
            <a:r>
              <a:rPr lang="en-GB" sz="1000"/>
              <a:t>(one possibility)</a:t>
            </a:r>
            <a:endParaRPr lang="en-GB"/>
          </a:p>
        </p:txBody>
      </p:sp>
      <p:grpSp>
        <p:nvGrpSpPr>
          <p:cNvPr id="8" name="Group 7">
            <a:extLst>
              <a:ext uri="{FF2B5EF4-FFF2-40B4-BE49-F238E27FC236}">
                <a16:creationId xmlns:a16="http://schemas.microsoft.com/office/drawing/2014/main" id="{CE973C36-3F69-47F6-848D-DEB352C2205E}"/>
              </a:ext>
            </a:extLst>
          </p:cNvPr>
          <p:cNvGrpSpPr/>
          <p:nvPr/>
        </p:nvGrpSpPr>
        <p:grpSpPr>
          <a:xfrm>
            <a:off x="1493208" y="2833553"/>
            <a:ext cx="1342481" cy="536993"/>
            <a:chOff x="0" y="418401"/>
            <a:chExt cx="1233487" cy="493395"/>
          </a:xfrm>
        </p:grpSpPr>
        <p:sp>
          <p:nvSpPr>
            <p:cNvPr id="9" name="Arrow: Chevron 8">
              <a:extLst>
                <a:ext uri="{FF2B5EF4-FFF2-40B4-BE49-F238E27FC236}">
                  <a16:creationId xmlns:a16="http://schemas.microsoft.com/office/drawing/2014/main" id="{D0E2F7FC-B56A-457A-BA22-E2B601076448}"/>
                </a:ext>
              </a:extLst>
            </p:cNvPr>
            <p:cNvSpPr/>
            <p:nvPr/>
          </p:nvSpPr>
          <p:spPr>
            <a:xfrm>
              <a:off x="0" y="418401"/>
              <a:ext cx="1233487" cy="493395"/>
            </a:xfrm>
            <a:prstGeom prst="chevron">
              <a:avLst/>
            </a:prstGeom>
            <a:solidFill>
              <a:srgbClr val="B1B5B7"/>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Arrow: Chevron 4">
              <a:extLst>
                <a:ext uri="{FF2B5EF4-FFF2-40B4-BE49-F238E27FC236}">
                  <a16:creationId xmlns:a16="http://schemas.microsoft.com/office/drawing/2014/main" id="{ED8A8223-5C76-45A1-94E6-43C924907C1A}"/>
                </a:ext>
              </a:extLst>
            </p:cNvPr>
            <p:cNvSpPr txBox="1"/>
            <p:nvPr/>
          </p:nvSpPr>
          <p:spPr>
            <a:xfrm>
              <a:off x="246698" y="418401"/>
              <a:ext cx="740092" cy="4933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Scoping study with STFC on PSyclone</a:t>
              </a:r>
            </a:p>
          </p:txBody>
        </p:sp>
      </p:grpSp>
      <p:grpSp>
        <p:nvGrpSpPr>
          <p:cNvPr id="11" name="Group 10">
            <a:extLst>
              <a:ext uri="{FF2B5EF4-FFF2-40B4-BE49-F238E27FC236}">
                <a16:creationId xmlns:a16="http://schemas.microsoft.com/office/drawing/2014/main" id="{59856815-8F55-44A0-8EEE-ACB7326113FC}"/>
              </a:ext>
            </a:extLst>
          </p:cNvPr>
          <p:cNvGrpSpPr/>
          <p:nvPr/>
        </p:nvGrpSpPr>
        <p:grpSpPr>
          <a:xfrm>
            <a:off x="2813780" y="3500249"/>
            <a:ext cx="1342800" cy="536400"/>
            <a:chOff x="0" y="418401"/>
            <a:chExt cx="1233487" cy="493395"/>
          </a:xfrm>
        </p:grpSpPr>
        <p:sp>
          <p:nvSpPr>
            <p:cNvPr id="12" name="Arrow: Chevron 11">
              <a:extLst>
                <a:ext uri="{FF2B5EF4-FFF2-40B4-BE49-F238E27FC236}">
                  <a16:creationId xmlns:a16="http://schemas.microsoft.com/office/drawing/2014/main" id="{4D651EFF-2F3A-4D0B-97FF-9C3AA5953CA7}"/>
                </a:ext>
              </a:extLst>
            </p:cNvPr>
            <p:cNvSpPr/>
            <p:nvPr/>
          </p:nvSpPr>
          <p:spPr>
            <a:xfrm>
              <a:off x="0" y="418401"/>
              <a:ext cx="1233487" cy="493395"/>
            </a:xfrm>
            <a:prstGeom prst="chevron">
              <a:avLst/>
            </a:prstGeom>
            <a:solidFill>
              <a:srgbClr val="C1C5C4"/>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Arrow: Chevron 4">
              <a:extLst>
                <a:ext uri="{FF2B5EF4-FFF2-40B4-BE49-F238E27FC236}">
                  <a16:creationId xmlns:a16="http://schemas.microsoft.com/office/drawing/2014/main" id="{1F388247-9D27-4325-8D2D-FFACBE21A971}"/>
                </a:ext>
              </a:extLst>
            </p:cNvPr>
            <p:cNvSpPr txBox="1"/>
            <p:nvPr/>
          </p:nvSpPr>
          <p:spPr>
            <a:xfrm>
              <a:off x="246698" y="418401"/>
              <a:ext cx="740092" cy="4933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Porting test cases and deployment script to Azure</a:t>
              </a:r>
            </a:p>
          </p:txBody>
        </p:sp>
      </p:grpSp>
      <p:grpSp>
        <p:nvGrpSpPr>
          <p:cNvPr id="14" name="Group 13">
            <a:extLst>
              <a:ext uri="{FF2B5EF4-FFF2-40B4-BE49-F238E27FC236}">
                <a16:creationId xmlns:a16="http://schemas.microsoft.com/office/drawing/2014/main" id="{2639BAE6-7F65-42BA-A16F-DA195F8C1643}"/>
              </a:ext>
            </a:extLst>
          </p:cNvPr>
          <p:cNvGrpSpPr/>
          <p:nvPr/>
        </p:nvGrpSpPr>
        <p:grpSpPr>
          <a:xfrm>
            <a:off x="6285006" y="3516413"/>
            <a:ext cx="1342800" cy="536400"/>
            <a:chOff x="0" y="418401"/>
            <a:chExt cx="1233487" cy="493395"/>
          </a:xfrm>
        </p:grpSpPr>
        <p:sp>
          <p:nvSpPr>
            <p:cNvPr id="15" name="Arrow: Chevron 14">
              <a:extLst>
                <a:ext uri="{FF2B5EF4-FFF2-40B4-BE49-F238E27FC236}">
                  <a16:creationId xmlns:a16="http://schemas.microsoft.com/office/drawing/2014/main" id="{7A72F559-2389-45D5-A78F-BA8140607D7F}"/>
                </a:ext>
              </a:extLst>
            </p:cNvPr>
            <p:cNvSpPr/>
            <p:nvPr/>
          </p:nvSpPr>
          <p:spPr>
            <a:xfrm>
              <a:off x="0" y="418401"/>
              <a:ext cx="1233487" cy="493395"/>
            </a:xfrm>
            <a:prstGeom prst="chevron">
              <a:avLst/>
            </a:prstGeom>
            <a:solidFill>
              <a:schemeClr val="accent4">
                <a:lumMod val="20000"/>
                <a:lumOff val="8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FCAF9BD5-EE76-4718-A872-536DF752E539}"/>
                </a:ext>
              </a:extLst>
            </p:cNvPr>
            <p:cNvSpPr txBox="1"/>
            <p:nvPr/>
          </p:nvSpPr>
          <p:spPr>
            <a:xfrm>
              <a:off x="246698" y="418401"/>
              <a:ext cx="740092" cy="4933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Perform model analysis on Azure for future benchmarking</a:t>
              </a:r>
            </a:p>
          </p:txBody>
        </p:sp>
      </p:grpSp>
      <p:cxnSp>
        <p:nvCxnSpPr>
          <p:cNvPr id="23" name="Straight Connector 22">
            <a:extLst>
              <a:ext uri="{FF2B5EF4-FFF2-40B4-BE49-F238E27FC236}">
                <a16:creationId xmlns:a16="http://schemas.microsoft.com/office/drawing/2014/main" id="{ECF9D396-F1B6-4E3B-84D2-1846C8E48BA5}"/>
              </a:ext>
            </a:extLst>
          </p:cNvPr>
          <p:cNvCxnSpPr>
            <a:cxnSpLocks/>
            <a:stCxn id="9" idx="3"/>
            <a:endCxn id="27" idx="1"/>
          </p:cNvCxnSpPr>
          <p:nvPr/>
        </p:nvCxnSpPr>
        <p:spPr>
          <a:xfrm>
            <a:off x="2835689" y="3102050"/>
            <a:ext cx="2657935" cy="8230"/>
          </a:xfrm>
          <a:prstGeom prst="line">
            <a:avLst/>
          </a:prstGeom>
          <a:ln>
            <a:solidFill>
              <a:schemeClr val="dk1"/>
            </a:solidFill>
            <a:prstDash val="dash"/>
          </a:ln>
        </p:spPr>
        <p:style>
          <a:lnRef idx="1">
            <a:schemeClr val="dk1"/>
          </a:lnRef>
          <a:fillRef idx="0">
            <a:schemeClr val="dk1"/>
          </a:fillRef>
          <a:effectRef idx="0">
            <a:schemeClr val="dk1"/>
          </a:effectRef>
          <a:fontRef idx="minor">
            <a:schemeClr val="tx1"/>
          </a:fontRef>
        </p:style>
      </p:cxnSp>
      <p:grpSp>
        <p:nvGrpSpPr>
          <p:cNvPr id="26" name="Group 25">
            <a:extLst>
              <a:ext uri="{FF2B5EF4-FFF2-40B4-BE49-F238E27FC236}">
                <a16:creationId xmlns:a16="http://schemas.microsoft.com/office/drawing/2014/main" id="{EA7B2BBA-683D-416A-B214-BD583A1EEAFE}"/>
              </a:ext>
            </a:extLst>
          </p:cNvPr>
          <p:cNvGrpSpPr/>
          <p:nvPr/>
        </p:nvGrpSpPr>
        <p:grpSpPr>
          <a:xfrm>
            <a:off x="5233358" y="2834146"/>
            <a:ext cx="1342800" cy="536400"/>
            <a:chOff x="4440555" y="403360"/>
            <a:chExt cx="1233487" cy="508436"/>
          </a:xfrm>
          <a:solidFill>
            <a:schemeClr val="accent3">
              <a:lumMod val="20000"/>
              <a:lumOff val="80000"/>
            </a:schemeClr>
          </a:solidFill>
        </p:grpSpPr>
        <p:sp>
          <p:nvSpPr>
            <p:cNvPr id="27" name="Arrow: Chevron 26">
              <a:extLst>
                <a:ext uri="{FF2B5EF4-FFF2-40B4-BE49-F238E27FC236}">
                  <a16:creationId xmlns:a16="http://schemas.microsoft.com/office/drawing/2014/main" id="{29DDB15C-6891-4883-9E2E-098AA08A2A88}"/>
                </a:ext>
              </a:extLst>
            </p:cNvPr>
            <p:cNvSpPr/>
            <p:nvPr/>
          </p:nvSpPr>
          <p:spPr>
            <a:xfrm>
              <a:off x="4440555" y="418401"/>
              <a:ext cx="1233487" cy="493395"/>
            </a:xfrm>
            <a:prstGeom prst="chevron">
              <a:avLst/>
            </a:prstGeom>
            <a:grpFill/>
          </p:spPr>
          <p:style>
            <a:lnRef idx="2">
              <a:schemeClr val="lt1">
                <a:hueOff val="0"/>
                <a:satOff val="0"/>
                <a:lumOff val="0"/>
                <a:alphaOff val="0"/>
              </a:schemeClr>
            </a:lnRef>
            <a:fillRef idx="1">
              <a:schemeClr val="accent4">
                <a:hueOff val="-9840097"/>
                <a:satOff val="-3704"/>
                <a:lumOff val="23529"/>
                <a:alphaOff val="0"/>
              </a:schemeClr>
            </a:fillRef>
            <a:effectRef idx="0">
              <a:schemeClr val="accent4">
                <a:hueOff val="-9840097"/>
                <a:satOff val="-3704"/>
                <a:lumOff val="23529"/>
                <a:alphaOff val="0"/>
              </a:schemeClr>
            </a:effectRef>
            <a:fontRef idx="minor">
              <a:schemeClr val="lt1"/>
            </a:fontRef>
          </p:style>
        </p:sp>
        <p:sp>
          <p:nvSpPr>
            <p:cNvPr id="28" name="Arrow: Chevron 4">
              <a:extLst>
                <a:ext uri="{FF2B5EF4-FFF2-40B4-BE49-F238E27FC236}">
                  <a16:creationId xmlns:a16="http://schemas.microsoft.com/office/drawing/2014/main" id="{DFE68501-1028-47F9-8F79-D8B9C4318EB8}"/>
                </a:ext>
              </a:extLst>
            </p:cNvPr>
            <p:cNvSpPr txBox="1"/>
            <p:nvPr/>
          </p:nvSpPr>
          <p:spPr>
            <a:xfrm>
              <a:off x="4631688" y="403360"/>
              <a:ext cx="875271" cy="49339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Develop and decide on best implementation of OpenACC pragmas into WW3</a:t>
              </a:r>
            </a:p>
          </p:txBody>
        </p:sp>
      </p:grpSp>
      <p:cxnSp>
        <p:nvCxnSpPr>
          <p:cNvPr id="36" name="Straight Connector 35">
            <a:extLst>
              <a:ext uri="{FF2B5EF4-FFF2-40B4-BE49-F238E27FC236}">
                <a16:creationId xmlns:a16="http://schemas.microsoft.com/office/drawing/2014/main" id="{96047748-9984-4E53-BE51-A9507AC171E5}"/>
              </a:ext>
            </a:extLst>
          </p:cNvPr>
          <p:cNvCxnSpPr>
            <a:cxnSpLocks/>
            <a:endCxn id="16" idx="1"/>
          </p:cNvCxnSpPr>
          <p:nvPr/>
        </p:nvCxnSpPr>
        <p:spPr>
          <a:xfrm>
            <a:off x="4151783" y="3768677"/>
            <a:ext cx="2401784" cy="15936"/>
          </a:xfrm>
          <a:prstGeom prst="line">
            <a:avLst/>
          </a:prstGeom>
          <a:ln>
            <a:solidFill>
              <a:schemeClr val="dk1"/>
            </a:solidFill>
            <a:prstDash val="dash"/>
          </a:ln>
        </p:spPr>
        <p:style>
          <a:lnRef idx="1">
            <a:schemeClr val="dk1"/>
          </a:lnRef>
          <a:fillRef idx="0">
            <a:schemeClr val="dk1"/>
          </a:fillRef>
          <a:effectRef idx="0">
            <a:schemeClr val="dk1"/>
          </a:effectRef>
          <a:fontRef idx="minor">
            <a:schemeClr val="tx1"/>
          </a:fontRef>
        </p:style>
      </p:cxnSp>
      <p:grpSp>
        <p:nvGrpSpPr>
          <p:cNvPr id="25" name="Group 24">
            <a:extLst>
              <a:ext uri="{FF2B5EF4-FFF2-40B4-BE49-F238E27FC236}">
                <a16:creationId xmlns:a16="http://schemas.microsoft.com/office/drawing/2014/main" id="{15763DC9-5F40-4984-A642-CBE38934F660}"/>
              </a:ext>
            </a:extLst>
          </p:cNvPr>
          <p:cNvGrpSpPr/>
          <p:nvPr/>
        </p:nvGrpSpPr>
        <p:grpSpPr>
          <a:xfrm>
            <a:off x="2813780" y="2165299"/>
            <a:ext cx="1342800" cy="536400"/>
            <a:chOff x="2220277" y="418401"/>
            <a:chExt cx="1233487" cy="493395"/>
          </a:xfrm>
        </p:grpSpPr>
        <p:sp>
          <p:nvSpPr>
            <p:cNvPr id="29" name="Arrow: Chevron 28">
              <a:extLst>
                <a:ext uri="{FF2B5EF4-FFF2-40B4-BE49-F238E27FC236}">
                  <a16:creationId xmlns:a16="http://schemas.microsoft.com/office/drawing/2014/main" id="{752A6AAC-39DB-4112-A974-42EF1CA89251}"/>
                </a:ext>
              </a:extLst>
            </p:cNvPr>
            <p:cNvSpPr/>
            <p:nvPr/>
          </p:nvSpPr>
          <p:spPr>
            <a:xfrm>
              <a:off x="2220277" y="418401"/>
              <a:ext cx="1233487" cy="493395"/>
            </a:xfrm>
            <a:prstGeom prst="chevron">
              <a:avLst/>
            </a:prstGeom>
            <a:solidFill>
              <a:schemeClr val="accent3">
                <a:lumMod val="60000"/>
                <a:lumOff val="40000"/>
              </a:schemeClr>
            </a:solidFill>
          </p:spPr>
          <p:style>
            <a:lnRef idx="2">
              <a:schemeClr val="lt1">
                <a:hueOff val="0"/>
                <a:satOff val="0"/>
                <a:lumOff val="0"/>
                <a:alphaOff val="0"/>
              </a:schemeClr>
            </a:lnRef>
            <a:fillRef idx="1">
              <a:schemeClr val="accent4">
                <a:hueOff val="-4920049"/>
                <a:satOff val="-1852"/>
                <a:lumOff val="11765"/>
                <a:alphaOff val="0"/>
              </a:schemeClr>
            </a:fillRef>
            <a:effectRef idx="0">
              <a:schemeClr val="accent4">
                <a:hueOff val="-4920049"/>
                <a:satOff val="-1852"/>
                <a:lumOff val="11765"/>
                <a:alphaOff val="0"/>
              </a:schemeClr>
            </a:effectRef>
            <a:fontRef idx="minor">
              <a:schemeClr val="lt1"/>
            </a:fontRef>
          </p:style>
        </p:sp>
        <p:sp>
          <p:nvSpPr>
            <p:cNvPr id="31" name="Arrow: Chevron 4">
              <a:extLst>
                <a:ext uri="{FF2B5EF4-FFF2-40B4-BE49-F238E27FC236}">
                  <a16:creationId xmlns:a16="http://schemas.microsoft.com/office/drawing/2014/main" id="{1F68F74A-01D3-4818-B4C4-2E08CBCD7755}"/>
                </a:ext>
              </a:extLst>
            </p:cNvPr>
            <p:cNvSpPr txBox="1"/>
            <p:nvPr/>
          </p:nvSpPr>
          <p:spPr>
            <a:xfrm>
              <a:off x="2466975" y="418401"/>
              <a:ext cx="740092" cy="4933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Source term refactoring feasibility assessment</a:t>
              </a:r>
            </a:p>
          </p:txBody>
        </p:sp>
      </p:grpSp>
      <p:grpSp>
        <p:nvGrpSpPr>
          <p:cNvPr id="33" name="Group 32">
            <a:extLst>
              <a:ext uri="{FF2B5EF4-FFF2-40B4-BE49-F238E27FC236}">
                <a16:creationId xmlns:a16="http://schemas.microsoft.com/office/drawing/2014/main" id="{B15EF40F-9387-4596-9439-D18F4C6E40FD}"/>
              </a:ext>
            </a:extLst>
          </p:cNvPr>
          <p:cNvGrpSpPr/>
          <p:nvPr/>
        </p:nvGrpSpPr>
        <p:grpSpPr>
          <a:xfrm>
            <a:off x="4036540" y="2168922"/>
            <a:ext cx="1342800" cy="536400"/>
            <a:chOff x="2220277" y="418401"/>
            <a:chExt cx="1233487" cy="493395"/>
          </a:xfrm>
          <a:solidFill>
            <a:srgbClr val="F3BFAF"/>
          </a:solidFill>
        </p:grpSpPr>
        <p:sp>
          <p:nvSpPr>
            <p:cNvPr id="34" name="Arrow: Chevron 33">
              <a:extLst>
                <a:ext uri="{FF2B5EF4-FFF2-40B4-BE49-F238E27FC236}">
                  <a16:creationId xmlns:a16="http://schemas.microsoft.com/office/drawing/2014/main" id="{75436164-68C3-4C23-8470-1D8B29BC3E09}"/>
                </a:ext>
              </a:extLst>
            </p:cNvPr>
            <p:cNvSpPr/>
            <p:nvPr/>
          </p:nvSpPr>
          <p:spPr>
            <a:xfrm>
              <a:off x="2220277" y="418401"/>
              <a:ext cx="1233487" cy="493395"/>
            </a:xfrm>
            <a:prstGeom prst="chevron">
              <a:avLst/>
            </a:prstGeom>
            <a:grpFill/>
          </p:spPr>
          <p:style>
            <a:lnRef idx="2">
              <a:schemeClr val="lt1">
                <a:hueOff val="0"/>
                <a:satOff val="0"/>
                <a:lumOff val="0"/>
                <a:alphaOff val="0"/>
              </a:schemeClr>
            </a:lnRef>
            <a:fillRef idx="1">
              <a:schemeClr val="accent4">
                <a:hueOff val="-4920049"/>
                <a:satOff val="-1852"/>
                <a:lumOff val="11765"/>
                <a:alphaOff val="0"/>
              </a:schemeClr>
            </a:fillRef>
            <a:effectRef idx="0">
              <a:schemeClr val="accent4">
                <a:hueOff val="-4920049"/>
                <a:satOff val="-1852"/>
                <a:lumOff val="11765"/>
                <a:alphaOff val="0"/>
              </a:schemeClr>
            </a:effectRef>
            <a:fontRef idx="minor">
              <a:schemeClr val="lt1"/>
            </a:fontRef>
          </p:style>
        </p:sp>
        <p:sp>
          <p:nvSpPr>
            <p:cNvPr id="35" name="Arrow: Chevron 4">
              <a:extLst>
                <a:ext uri="{FF2B5EF4-FFF2-40B4-BE49-F238E27FC236}">
                  <a16:creationId xmlns:a16="http://schemas.microsoft.com/office/drawing/2014/main" id="{1FC31980-66E6-456D-9D1A-B1CDEB068828}"/>
                </a:ext>
              </a:extLst>
            </p:cNvPr>
            <p:cNvSpPr txBox="1"/>
            <p:nvPr/>
          </p:nvSpPr>
          <p:spPr>
            <a:xfrm>
              <a:off x="2466975" y="418401"/>
              <a:ext cx="740092" cy="49339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Integrate new source term loop structure in WW3 framework</a:t>
              </a:r>
            </a:p>
          </p:txBody>
        </p:sp>
      </p:grpSp>
      <p:graphicFrame>
        <p:nvGraphicFramePr>
          <p:cNvPr id="4" name="Diagram 3">
            <a:extLst>
              <a:ext uri="{FF2B5EF4-FFF2-40B4-BE49-F238E27FC236}">
                <a16:creationId xmlns:a16="http://schemas.microsoft.com/office/drawing/2014/main" id="{44CB679C-FFFD-49A4-87B7-2F36A817D8FE}"/>
              </a:ext>
            </a:extLst>
          </p:cNvPr>
          <p:cNvGraphicFramePr/>
          <p:nvPr>
            <p:extLst>
              <p:ext uri="{D42A27DB-BD31-4B8C-83A1-F6EECF244321}">
                <p14:modId xmlns:p14="http://schemas.microsoft.com/office/powerpoint/2010/main" val="2973801141"/>
              </p:ext>
            </p:extLst>
          </p:nvPr>
        </p:nvGraphicFramePr>
        <p:xfrm>
          <a:off x="411995" y="834864"/>
          <a:ext cx="8591890" cy="152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5C33DA54-17C3-49CA-B32C-0A64BC03D445}"/>
              </a:ext>
            </a:extLst>
          </p:cNvPr>
          <p:cNvCxnSpPr>
            <a:cxnSpLocks/>
          </p:cNvCxnSpPr>
          <p:nvPr/>
        </p:nvCxnSpPr>
        <p:spPr>
          <a:xfrm>
            <a:off x="3883221" y="1052694"/>
            <a:ext cx="0" cy="3961266"/>
          </a:xfrm>
          <a:prstGeom prst="line">
            <a:avLst/>
          </a:prstGeom>
          <a:ln w="44450" cap="rnd" cmpd="sng">
            <a:solidFill>
              <a:schemeClr val="tx1">
                <a:alpha val="85000"/>
              </a:schemeClr>
            </a:solidFill>
            <a:prstDash val="dash"/>
          </a:ln>
          <a:effectLst>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31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C89FA-33C3-46D2-BB2E-9A398115F780}"/>
              </a:ext>
            </a:extLst>
          </p:cNvPr>
          <p:cNvSpPr>
            <a:spLocks noGrp="1"/>
          </p:cNvSpPr>
          <p:nvPr>
            <p:ph type="title"/>
          </p:nvPr>
        </p:nvSpPr>
        <p:spPr>
          <a:xfrm>
            <a:off x="2324986" y="126622"/>
            <a:ext cx="3535814" cy="576000"/>
          </a:xfrm>
        </p:spPr>
        <p:txBody>
          <a:bodyPr>
            <a:normAutofit fontScale="90000"/>
          </a:bodyPr>
          <a:lstStyle/>
          <a:p>
            <a:r>
              <a:rPr lang="en-GB"/>
              <a:t>GPU Fundamentals</a:t>
            </a:r>
          </a:p>
        </p:txBody>
      </p:sp>
      <p:sp>
        <p:nvSpPr>
          <p:cNvPr id="9" name="TextBox 8">
            <a:extLst>
              <a:ext uri="{FF2B5EF4-FFF2-40B4-BE49-F238E27FC236}">
                <a16:creationId xmlns:a16="http://schemas.microsoft.com/office/drawing/2014/main" id="{028F7D52-D6A2-4226-BE08-1E9E96EB7681}"/>
              </a:ext>
            </a:extLst>
          </p:cNvPr>
          <p:cNvSpPr txBox="1"/>
          <p:nvPr/>
        </p:nvSpPr>
        <p:spPr>
          <a:xfrm>
            <a:off x="510363" y="925198"/>
            <a:ext cx="5350437" cy="3785652"/>
          </a:xfrm>
          <a:prstGeom prst="rect">
            <a:avLst/>
          </a:prstGeom>
          <a:noFill/>
        </p:spPr>
        <p:txBody>
          <a:bodyPr wrap="square" rtlCol="0">
            <a:spAutoFit/>
          </a:bodyPr>
          <a:lstStyle/>
          <a:p>
            <a:r>
              <a:rPr lang="en-GB" sz="1400" dirty="0"/>
              <a:t>Why?</a:t>
            </a:r>
          </a:p>
          <a:p>
            <a:pPr marL="285750" indent="-285750">
              <a:buFont typeface="Arial" panose="020B0604020202020204" pitchFamily="34" charset="0"/>
              <a:buChar char="•"/>
            </a:pPr>
            <a:r>
              <a:rPr lang="en-GB" sz="1400" dirty="0"/>
              <a:t>Be prepared for the future possibilities of Next Generation Modelling Systems (NGMS</a:t>
            </a:r>
            <a:r>
              <a:rPr lang="en-GB" sz="1400" baseline="30000" dirty="0"/>
              <a:t>1</a:t>
            </a:r>
            <a:r>
              <a:rPr lang="en-GB" sz="1400" dirty="0"/>
              <a:t>) and HPC architectures. </a:t>
            </a:r>
          </a:p>
          <a:p>
            <a:pPr marL="285750" indent="-285750">
              <a:buFont typeface="Arial" panose="020B0604020202020204" pitchFamily="34" charset="0"/>
              <a:buChar char="•"/>
            </a:pPr>
            <a:r>
              <a:rPr lang="en-GB" sz="1400" dirty="0"/>
              <a:t>Improved WW3 scalability and run efficiently on a large number of processors while being flexible about the type.</a:t>
            </a:r>
          </a:p>
          <a:p>
            <a:pPr marL="285750" indent="-285750">
              <a:buFont typeface="Arial" panose="020B0604020202020204" pitchFamily="34" charset="0"/>
              <a:buChar char="•"/>
            </a:pPr>
            <a:endParaRPr lang="en-GB" sz="1400" dirty="0"/>
          </a:p>
          <a:p>
            <a:r>
              <a:rPr lang="en-GB" sz="1400" dirty="0"/>
              <a:t>Differences with known parallelism approaches</a:t>
            </a:r>
          </a:p>
          <a:p>
            <a:pPr marL="285750" indent="-285750">
              <a:buFont typeface="Arial" panose="020B0604020202020204" pitchFamily="34" charset="0"/>
              <a:buChar char="•"/>
            </a:pPr>
            <a:r>
              <a:rPr lang="en-GB" sz="1400" dirty="0"/>
              <a:t>OpenMP; Uses CPU multithreading and shared memory to parallelize tasks over number of cores. Achieves good performance but limited in scalability.</a:t>
            </a:r>
          </a:p>
          <a:p>
            <a:pPr marL="285750" indent="-285750">
              <a:buFont typeface="Arial" panose="020B0604020202020204" pitchFamily="34" charset="0"/>
              <a:buChar char="•"/>
            </a:pPr>
            <a:r>
              <a:rPr lang="en-GB" sz="1400" dirty="0"/>
              <a:t>MPI; Distributed memory between CPU’s, and requires management of data. Highly scalable for large domains and compatible with OpenMP or </a:t>
            </a:r>
            <a:r>
              <a:rPr lang="en-GB" sz="1400" dirty="0" err="1"/>
              <a:t>OpenACC</a:t>
            </a:r>
            <a:r>
              <a:rPr lang="en-GB" sz="1400" dirty="0"/>
              <a:t> parallelism.</a:t>
            </a:r>
          </a:p>
          <a:p>
            <a:pPr marL="285750" indent="-285750">
              <a:buFont typeface="Arial" panose="020B0604020202020204" pitchFamily="34" charset="0"/>
              <a:buChar char="•"/>
            </a:pPr>
            <a:r>
              <a:rPr lang="en-GB" sz="1400" dirty="0" err="1"/>
              <a:t>OpenACC</a:t>
            </a:r>
            <a:r>
              <a:rPr lang="en-GB" sz="1400" dirty="0"/>
              <a:t>; Work offloaded to GPU and run as a highly parallelised kernel; requires data transfer between CPU and GPU memory.</a:t>
            </a:r>
          </a:p>
          <a:p>
            <a:endParaRPr lang="en-GB" sz="1600" dirty="0"/>
          </a:p>
        </p:txBody>
      </p:sp>
      <p:pic>
        <p:nvPicPr>
          <p:cNvPr id="10" name="Content Placeholder 6" descr="Image taken from following link.&#10;&#10;https://towardsdatascience.com/parallel-computing-upgrade-your-data-science-with-a-gpu-bba1cc007c24">
            <a:hlinkClick r:id="rId3"/>
            <a:extLst>
              <a:ext uri="{FF2B5EF4-FFF2-40B4-BE49-F238E27FC236}">
                <a16:creationId xmlns:a16="http://schemas.microsoft.com/office/drawing/2014/main" id="{72054281-BF6D-43FC-BD0B-D8FEFA1F4C45}"/>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0493" r="14835"/>
          <a:stretch/>
        </p:blipFill>
        <p:spPr>
          <a:xfrm>
            <a:off x="5860800" y="1171419"/>
            <a:ext cx="2925060" cy="2800662"/>
          </a:xfrm>
        </p:spPr>
      </p:pic>
      <p:sp>
        <p:nvSpPr>
          <p:cNvPr id="11" name="TextBox 10">
            <a:extLst>
              <a:ext uri="{FF2B5EF4-FFF2-40B4-BE49-F238E27FC236}">
                <a16:creationId xmlns:a16="http://schemas.microsoft.com/office/drawing/2014/main" id="{B1F1F5C6-8B83-406A-8AE0-35F842C1B16D}"/>
              </a:ext>
            </a:extLst>
          </p:cNvPr>
          <p:cNvSpPr txBox="1"/>
          <p:nvPr/>
        </p:nvSpPr>
        <p:spPr>
          <a:xfrm>
            <a:off x="6610860" y="925198"/>
            <a:ext cx="1424940" cy="246221"/>
          </a:xfrm>
          <a:prstGeom prst="rect">
            <a:avLst/>
          </a:prstGeom>
          <a:noFill/>
        </p:spPr>
        <p:txBody>
          <a:bodyPr wrap="square" rtlCol="0">
            <a:spAutoFit/>
          </a:bodyPr>
          <a:lstStyle/>
          <a:p>
            <a:r>
              <a:rPr lang="en-GB" sz="1000"/>
              <a:t>Generalised overview</a:t>
            </a:r>
          </a:p>
        </p:txBody>
      </p:sp>
      <p:sp>
        <p:nvSpPr>
          <p:cNvPr id="2" name="TextBox 1">
            <a:extLst>
              <a:ext uri="{FF2B5EF4-FFF2-40B4-BE49-F238E27FC236}">
                <a16:creationId xmlns:a16="http://schemas.microsoft.com/office/drawing/2014/main" id="{0DA712D8-6301-42D4-8E32-B4C667541CB6}"/>
              </a:ext>
            </a:extLst>
          </p:cNvPr>
          <p:cNvSpPr txBox="1"/>
          <p:nvPr/>
        </p:nvSpPr>
        <p:spPr>
          <a:xfrm>
            <a:off x="407195" y="4725677"/>
            <a:ext cx="8736806" cy="415498"/>
          </a:xfrm>
          <a:prstGeom prst="rect">
            <a:avLst/>
          </a:prstGeom>
          <a:noFill/>
        </p:spPr>
        <p:txBody>
          <a:bodyPr wrap="square" rtlCol="0">
            <a:spAutoFit/>
          </a:bodyPr>
          <a:lstStyle/>
          <a:p>
            <a:r>
              <a:rPr lang="en-GB" sz="1050" baseline="30000" dirty="0"/>
              <a:t>1</a:t>
            </a:r>
            <a:r>
              <a:rPr lang="en-GB" sz="1050" dirty="0"/>
              <a:t>NGMS is a Met Office internal project: </a:t>
            </a:r>
            <a:r>
              <a:rPr lang="en-GB" sz="1050" b="0" i="0" dirty="0">
                <a:solidFill>
                  <a:srgbClr val="323130"/>
                </a:solidFill>
                <a:effectLst/>
                <a:latin typeface="Segoe UI" panose="020B0502040204020203" pitchFamily="34" charset="0"/>
              </a:rPr>
              <a:t>"</a:t>
            </a:r>
            <a:r>
              <a:rPr lang="en-GB" sz="1050" b="0" i="1" dirty="0">
                <a:solidFill>
                  <a:srgbClr val="323130"/>
                </a:solidFill>
                <a:effectLst/>
                <a:latin typeface="Segoe UI" panose="020B0502040204020203" pitchFamily="34" charset="0"/>
              </a:rPr>
              <a:t>Reformulating and redesigning our complete weather and climate research and operational/production</a:t>
            </a:r>
          </a:p>
          <a:p>
            <a:r>
              <a:rPr lang="en-GB" sz="1050" b="0" i="1" dirty="0">
                <a:solidFill>
                  <a:srgbClr val="323130"/>
                </a:solidFill>
                <a:effectLst/>
                <a:latin typeface="Segoe UI" panose="020B0502040204020203" pitchFamily="34" charset="0"/>
              </a:rPr>
              <a:t> systems, including oceans and the environment, to allow us to fully exploit future generations of supercomputer for the benefits of society"</a:t>
            </a:r>
            <a:endParaRPr lang="en-GB" sz="1050" dirty="0"/>
          </a:p>
        </p:txBody>
      </p:sp>
    </p:spTree>
    <p:extLst>
      <p:ext uri="{BB962C8B-B14F-4D97-AF65-F5344CB8AC3E}">
        <p14:creationId xmlns:p14="http://schemas.microsoft.com/office/powerpoint/2010/main" val="196125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C89FA-33C3-46D2-BB2E-9A398115F780}"/>
              </a:ext>
            </a:extLst>
          </p:cNvPr>
          <p:cNvSpPr>
            <a:spLocks noGrp="1"/>
          </p:cNvSpPr>
          <p:nvPr>
            <p:ph type="title"/>
          </p:nvPr>
        </p:nvSpPr>
        <p:spPr>
          <a:xfrm>
            <a:off x="2324986" y="126622"/>
            <a:ext cx="3535814" cy="576000"/>
          </a:xfrm>
        </p:spPr>
        <p:txBody>
          <a:bodyPr>
            <a:normAutofit fontScale="90000"/>
          </a:bodyPr>
          <a:lstStyle/>
          <a:p>
            <a:pPr algn="ctr"/>
            <a:r>
              <a:rPr lang="en-GB"/>
              <a:t>GPU Fundamentals</a:t>
            </a:r>
          </a:p>
        </p:txBody>
      </p:sp>
      <p:sp>
        <p:nvSpPr>
          <p:cNvPr id="9" name="TextBox 8">
            <a:extLst>
              <a:ext uri="{FF2B5EF4-FFF2-40B4-BE49-F238E27FC236}">
                <a16:creationId xmlns:a16="http://schemas.microsoft.com/office/drawing/2014/main" id="{028F7D52-D6A2-4226-BE08-1E9E96EB7681}"/>
              </a:ext>
            </a:extLst>
          </p:cNvPr>
          <p:cNvSpPr txBox="1"/>
          <p:nvPr/>
        </p:nvSpPr>
        <p:spPr>
          <a:xfrm>
            <a:off x="510363" y="1448365"/>
            <a:ext cx="5350437" cy="2893100"/>
          </a:xfrm>
          <a:prstGeom prst="rect">
            <a:avLst/>
          </a:prstGeom>
          <a:noFill/>
        </p:spPr>
        <p:txBody>
          <a:bodyPr wrap="square" rtlCol="0">
            <a:spAutoFit/>
          </a:bodyPr>
          <a:lstStyle/>
          <a:p>
            <a:r>
              <a:rPr lang="en-GB" sz="1400" dirty="0"/>
              <a:t>Difficulties?</a:t>
            </a:r>
          </a:p>
          <a:p>
            <a:pPr marL="285750" indent="-285750">
              <a:buFont typeface="Arial" panose="020B0604020202020204" pitchFamily="34" charset="0"/>
              <a:buChar char="•"/>
            </a:pPr>
            <a:r>
              <a:rPr lang="en-GB" sz="1400" dirty="0"/>
              <a:t>Flooding individual GPU’s with enough tasks to achieve a speed-up.</a:t>
            </a:r>
          </a:p>
          <a:p>
            <a:pPr marL="285750" indent="-285750">
              <a:buFont typeface="Arial" panose="020B0604020202020204" pitchFamily="34" charset="0"/>
              <a:buChar char="•"/>
            </a:pPr>
            <a:r>
              <a:rPr lang="en-GB" sz="1400" dirty="0"/>
              <a:t>Data management from CPU code components to GPU parallel loops. </a:t>
            </a:r>
          </a:p>
          <a:p>
            <a:pPr marL="285750" indent="-285750">
              <a:buFont typeface="Arial" panose="020B0604020202020204" pitchFamily="34" charset="0"/>
              <a:buChar char="•"/>
            </a:pPr>
            <a:endParaRPr lang="en-GB" sz="1400" dirty="0"/>
          </a:p>
          <a:p>
            <a:r>
              <a:rPr lang="en-GB" sz="1400" dirty="0"/>
              <a:t>Aims for good performance.</a:t>
            </a:r>
          </a:p>
          <a:p>
            <a:pPr marL="285750" indent="-285750">
              <a:buFont typeface="Arial" panose="020B0604020202020204" pitchFamily="34" charset="0"/>
              <a:buChar char="•"/>
            </a:pPr>
            <a:r>
              <a:rPr lang="en-GB" sz="1400" dirty="0"/>
              <a:t>Minimal data transfers and kernel launches to reduce initial overhead. GPU resident compute intense code.</a:t>
            </a:r>
          </a:p>
          <a:p>
            <a:pPr marL="285750" indent="-285750">
              <a:buFont typeface="Arial" panose="020B0604020202020204" pitchFamily="34" charset="0"/>
              <a:buChar char="•"/>
            </a:pPr>
            <a:r>
              <a:rPr lang="en-GB" sz="1400" dirty="0"/>
              <a:t>Maximise GPU memory throughput.</a:t>
            </a:r>
          </a:p>
          <a:p>
            <a:pPr marL="285750" indent="-285750">
              <a:buFont typeface="Arial" panose="020B0604020202020204" pitchFamily="34" charset="0"/>
              <a:buChar char="•"/>
            </a:pPr>
            <a:r>
              <a:rPr lang="en-GB" sz="1400" dirty="0"/>
              <a:t>Collapse and fuse loops to maximise the number of tasks. Ideally the collapsed loop will be lower down the call stack to limit the requirements for data transfers to GPU.</a:t>
            </a:r>
          </a:p>
        </p:txBody>
      </p:sp>
      <p:pic>
        <p:nvPicPr>
          <p:cNvPr id="6" name="Picture 5" descr="Logo, company name&#10;&#10;Description automatically generated">
            <a:extLst>
              <a:ext uri="{FF2B5EF4-FFF2-40B4-BE49-F238E27FC236}">
                <a16:creationId xmlns:a16="http://schemas.microsoft.com/office/drawing/2014/main" id="{25F71D2A-647B-48DF-AB53-DC369447069E}"/>
              </a:ext>
            </a:extLst>
          </p:cNvPr>
          <p:cNvPicPr>
            <a:picLocks noChangeAspect="1"/>
          </p:cNvPicPr>
          <p:nvPr/>
        </p:nvPicPr>
        <p:blipFill rotWithShape="1">
          <a:blip r:embed="rId3">
            <a:extLst>
              <a:ext uri="{28A0092B-C50C-407E-A947-70E740481C1C}">
                <a14:useLocalDpi xmlns:a14="http://schemas.microsoft.com/office/drawing/2010/main" val="0"/>
              </a:ext>
            </a:extLst>
          </a:blip>
          <a:srcRect l="8274" t="16207" r="6553" b="14506"/>
          <a:stretch/>
        </p:blipFill>
        <p:spPr>
          <a:xfrm>
            <a:off x="6144976" y="1350474"/>
            <a:ext cx="2806996" cy="956931"/>
          </a:xfrm>
          <a:prstGeom prst="rect">
            <a:avLst/>
          </a:prstGeom>
        </p:spPr>
      </p:pic>
      <p:pic>
        <p:nvPicPr>
          <p:cNvPr id="10" name="Picture 9" descr="Logo, company name&#10;&#10;Description automatically generated">
            <a:extLst>
              <a:ext uri="{FF2B5EF4-FFF2-40B4-BE49-F238E27FC236}">
                <a16:creationId xmlns:a16="http://schemas.microsoft.com/office/drawing/2014/main" id="{5E381AC2-1FDE-4FDB-9598-1E4576356FEB}"/>
              </a:ext>
            </a:extLst>
          </p:cNvPr>
          <p:cNvPicPr>
            <a:picLocks noChangeAspect="1"/>
          </p:cNvPicPr>
          <p:nvPr/>
        </p:nvPicPr>
        <p:blipFill rotWithShape="1">
          <a:blip r:embed="rId4">
            <a:extLst>
              <a:ext uri="{28A0092B-C50C-407E-A947-70E740481C1C}">
                <a14:useLocalDpi xmlns:a14="http://schemas.microsoft.com/office/drawing/2010/main" val="0"/>
              </a:ext>
            </a:extLst>
          </a:blip>
          <a:srcRect l="6407" t="19661" r="5661" b="23397"/>
          <a:stretch/>
        </p:blipFill>
        <p:spPr>
          <a:xfrm>
            <a:off x="5952949" y="2571750"/>
            <a:ext cx="3191051" cy="715926"/>
          </a:xfrm>
          <a:prstGeom prst="rect">
            <a:avLst/>
          </a:prstGeom>
        </p:spPr>
      </p:pic>
    </p:spTree>
    <p:extLst>
      <p:ext uri="{BB962C8B-B14F-4D97-AF65-F5344CB8AC3E}">
        <p14:creationId xmlns:p14="http://schemas.microsoft.com/office/powerpoint/2010/main" val="3581908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00DFB-3ABE-46E9-9AD5-A62DCA20AA48}"/>
              </a:ext>
            </a:extLst>
          </p:cNvPr>
          <p:cNvSpPr>
            <a:spLocks noGrp="1"/>
          </p:cNvSpPr>
          <p:nvPr>
            <p:ph type="title"/>
          </p:nvPr>
        </p:nvSpPr>
        <p:spPr>
          <a:xfrm>
            <a:off x="2835875" y="162221"/>
            <a:ext cx="3472250" cy="576000"/>
          </a:xfrm>
        </p:spPr>
        <p:txBody>
          <a:bodyPr>
            <a:normAutofit fontScale="90000"/>
          </a:bodyPr>
          <a:lstStyle/>
          <a:p>
            <a:pPr algn="ctr"/>
            <a:r>
              <a:rPr lang="en-GB"/>
              <a:t>GPU Requirements</a:t>
            </a:r>
          </a:p>
        </p:txBody>
      </p:sp>
      <p:sp>
        <p:nvSpPr>
          <p:cNvPr id="7" name="TextBox 6">
            <a:extLst>
              <a:ext uri="{FF2B5EF4-FFF2-40B4-BE49-F238E27FC236}">
                <a16:creationId xmlns:a16="http://schemas.microsoft.com/office/drawing/2014/main" id="{04B55D85-950A-4CE4-B082-CB86BEBA024E}"/>
              </a:ext>
            </a:extLst>
          </p:cNvPr>
          <p:cNvSpPr txBox="1"/>
          <p:nvPr/>
        </p:nvSpPr>
        <p:spPr>
          <a:xfrm>
            <a:off x="591579" y="902044"/>
            <a:ext cx="7960841" cy="1785104"/>
          </a:xfrm>
          <a:prstGeom prst="rect">
            <a:avLst/>
          </a:prstGeom>
          <a:noFill/>
          <a:ln w="19050">
            <a:solidFill>
              <a:schemeClr val="bg1"/>
            </a:solidFill>
          </a:ln>
        </p:spPr>
        <p:txBody>
          <a:bodyPr wrap="square" rtlCol="0">
            <a:spAutoFit/>
          </a:bodyPr>
          <a:lstStyle/>
          <a:p>
            <a:pPr>
              <a:spcAft>
                <a:spcPts val="1200"/>
              </a:spcAft>
            </a:pPr>
            <a:r>
              <a:rPr lang="en-GB"/>
              <a:t>Porting the WW3 to GPU has tackled the two main difficulties;</a:t>
            </a:r>
          </a:p>
          <a:p>
            <a:pPr marL="342900" indent="-342900">
              <a:spcAft>
                <a:spcPts val="1200"/>
              </a:spcAft>
              <a:buFont typeface="+mj-lt"/>
              <a:buAutoNum type="arabicPeriod"/>
            </a:pPr>
            <a:r>
              <a:rPr lang="en-GB"/>
              <a:t>Data transfers; by achieving GPU data resident code with optimal explicit transfers or managed memory.</a:t>
            </a:r>
          </a:p>
          <a:p>
            <a:pPr marL="342900" indent="-342900">
              <a:spcAft>
                <a:spcPts val="1200"/>
              </a:spcAft>
              <a:buFont typeface="+mj-lt"/>
              <a:buAutoNum type="arabicPeriod"/>
            </a:pPr>
            <a:r>
              <a:rPr lang="en-GB"/>
              <a:t>Flooding the GPU; Targeting the largest loops to create a job with a sufficiently large number of independent tasks.</a:t>
            </a:r>
          </a:p>
        </p:txBody>
      </p:sp>
      <p:sp>
        <p:nvSpPr>
          <p:cNvPr id="8" name="TextBox 7">
            <a:extLst>
              <a:ext uri="{FF2B5EF4-FFF2-40B4-BE49-F238E27FC236}">
                <a16:creationId xmlns:a16="http://schemas.microsoft.com/office/drawing/2014/main" id="{8B893164-932B-4CCD-A98A-76EFDEB1DE52}"/>
              </a:ext>
            </a:extLst>
          </p:cNvPr>
          <p:cNvSpPr txBox="1"/>
          <p:nvPr/>
        </p:nvSpPr>
        <p:spPr>
          <a:xfrm>
            <a:off x="591579" y="2885303"/>
            <a:ext cx="3583459" cy="1384995"/>
          </a:xfrm>
          <a:prstGeom prst="rect">
            <a:avLst/>
          </a:prstGeom>
          <a:noFill/>
          <a:ln w="19050">
            <a:solidFill>
              <a:schemeClr val="bg1"/>
            </a:solidFill>
          </a:ln>
        </p:spPr>
        <p:txBody>
          <a:bodyPr wrap="square" rtlCol="0">
            <a:spAutoFit/>
          </a:bodyPr>
          <a:lstStyle/>
          <a:p>
            <a:r>
              <a:rPr lang="en-GB" sz="1400"/>
              <a:t>Positives:</a:t>
            </a:r>
          </a:p>
          <a:p>
            <a:pPr marL="285750" indent="-285750">
              <a:buFont typeface="Arial" panose="020B0604020202020204" pitchFamily="34" charset="0"/>
              <a:buChar char="•"/>
            </a:pPr>
            <a:r>
              <a:rPr lang="en-GB" sz="1400"/>
              <a:t>Easy to determine appropriate large loops, NSEA, follow OpenMP.</a:t>
            </a:r>
          </a:p>
          <a:p>
            <a:pPr marL="285750" indent="-285750">
              <a:buFont typeface="Arial" panose="020B0604020202020204" pitchFamily="34" charset="0"/>
              <a:buChar char="•"/>
            </a:pPr>
            <a:r>
              <a:rPr lang="en-GB" sz="1400"/>
              <a:t>Spatial propagation code contains highly parallelisable loops for GPU acceleration.</a:t>
            </a:r>
          </a:p>
        </p:txBody>
      </p:sp>
      <p:sp>
        <p:nvSpPr>
          <p:cNvPr id="9" name="TextBox 8">
            <a:extLst>
              <a:ext uri="{FF2B5EF4-FFF2-40B4-BE49-F238E27FC236}">
                <a16:creationId xmlns:a16="http://schemas.microsoft.com/office/drawing/2014/main" id="{0DDFF5FE-8BDB-4796-B3A8-796BDCE9C7B8}"/>
              </a:ext>
            </a:extLst>
          </p:cNvPr>
          <p:cNvSpPr txBox="1"/>
          <p:nvPr/>
        </p:nvSpPr>
        <p:spPr>
          <a:xfrm>
            <a:off x="4300151" y="2870887"/>
            <a:ext cx="4252269" cy="1600438"/>
          </a:xfrm>
          <a:prstGeom prst="rect">
            <a:avLst/>
          </a:prstGeom>
          <a:noFill/>
          <a:ln w="19050">
            <a:solidFill>
              <a:schemeClr val="bg1"/>
            </a:solidFill>
          </a:ln>
        </p:spPr>
        <p:txBody>
          <a:bodyPr wrap="square" rtlCol="0">
            <a:spAutoFit/>
          </a:bodyPr>
          <a:lstStyle/>
          <a:p>
            <a:r>
              <a:rPr lang="en-GB" sz="1400"/>
              <a:t>Negatives:</a:t>
            </a:r>
          </a:p>
          <a:p>
            <a:pPr marL="285750" indent="-285750">
              <a:buFont typeface="Arial" panose="020B0604020202020204" pitchFamily="34" charset="0"/>
              <a:buChar char="•"/>
            </a:pPr>
            <a:r>
              <a:rPr lang="en-GB" sz="1400"/>
              <a:t>Complex data structures and pointers of WW3. This requires precise data transfers and declarations.</a:t>
            </a:r>
          </a:p>
          <a:p>
            <a:pPr marL="285750" indent="-285750">
              <a:buFont typeface="Arial" panose="020B0604020202020204" pitchFamily="34" charset="0"/>
              <a:buChar char="•"/>
            </a:pPr>
            <a:r>
              <a:rPr lang="en-GB" sz="1400"/>
              <a:t>Limited parallelisation of source-term due to nested subroutine calls and requirements for additional OpenACC directives.</a:t>
            </a:r>
          </a:p>
        </p:txBody>
      </p:sp>
    </p:spTree>
    <p:extLst>
      <p:ext uri="{BB962C8B-B14F-4D97-AF65-F5344CB8AC3E}">
        <p14:creationId xmlns:p14="http://schemas.microsoft.com/office/powerpoint/2010/main" val="170199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32A1FB9A-7403-4097-9A6E-D7220C96AA74}"/>
              </a:ext>
            </a:extLst>
          </p:cNvPr>
          <p:cNvSpPr>
            <a:spLocks noGrp="1"/>
          </p:cNvSpPr>
          <p:nvPr>
            <p:ph type="title"/>
          </p:nvPr>
        </p:nvSpPr>
        <p:spPr>
          <a:xfrm>
            <a:off x="2073137" y="162221"/>
            <a:ext cx="3472250" cy="576000"/>
          </a:xfrm>
        </p:spPr>
        <p:txBody>
          <a:bodyPr>
            <a:normAutofit/>
          </a:bodyPr>
          <a:lstStyle/>
          <a:p>
            <a:pPr algn="ctr"/>
            <a:r>
              <a:rPr lang="en-GB" dirty="0"/>
              <a:t>Our GPU Port</a:t>
            </a:r>
          </a:p>
        </p:txBody>
      </p:sp>
      <p:sp>
        <p:nvSpPr>
          <p:cNvPr id="26" name="TextBox 25">
            <a:extLst>
              <a:ext uri="{FF2B5EF4-FFF2-40B4-BE49-F238E27FC236}">
                <a16:creationId xmlns:a16="http://schemas.microsoft.com/office/drawing/2014/main" id="{BF4036E7-B8F0-45CA-B314-6DBA9C5589BF}"/>
              </a:ext>
            </a:extLst>
          </p:cNvPr>
          <p:cNvSpPr txBox="1"/>
          <p:nvPr/>
        </p:nvSpPr>
        <p:spPr>
          <a:xfrm>
            <a:off x="673396" y="925145"/>
            <a:ext cx="4576070" cy="3293209"/>
          </a:xfrm>
          <a:prstGeom prst="rect">
            <a:avLst/>
          </a:prstGeom>
          <a:noFill/>
        </p:spPr>
        <p:txBody>
          <a:bodyPr wrap="square" rtlCol="0">
            <a:spAutoFit/>
          </a:bodyPr>
          <a:lstStyle/>
          <a:p>
            <a:r>
              <a:rPr lang="en-GB" sz="1600" dirty="0"/>
              <a:t>We have introduced ACC pragmas to the main W3WAVE routine for data transfers and kernel launches via manual porting.</a:t>
            </a:r>
          </a:p>
          <a:p>
            <a:endParaRPr lang="en-GB" sz="1600" dirty="0"/>
          </a:p>
          <a:p>
            <a:r>
              <a:rPr lang="en-GB" sz="1600" dirty="0"/>
              <a:t>We currently launch separate kernels for the propagation routine and the source term step.</a:t>
            </a:r>
          </a:p>
          <a:p>
            <a:endParaRPr lang="en-GB" sz="1600" dirty="0"/>
          </a:p>
          <a:p>
            <a:r>
              <a:rPr lang="en-GB" sz="1600" dirty="0"/>
              <a:t>Both looping structures, for source-term and spatial propagation have been tackled independently for our porting efforts.</a:t>
            </a:r>
          </a:p>
          <a:p>
            <a:endParaRPr lang="en-GB" sz="1600" dirty="0"/>
          </a:p>
          <a:p>
            <a:r>
              <a:rPr lang="en-GB" sz="1600" dirty="0"/>
              <a:t>We ensured our code will function with both managed memory and explicit transfers.</a:t>
            </a:r>
          </a:p>
        </p:txBody>
      </p:sp>
      <p:pic>
        <p:nvPicPr>
          <p:cNvPr id="3" name="Picture 2" descr="Graphical user interface, text, application&#10;&#10;Description automatically generated">
            <a:extLst>
              <a:ext uri="{FF2B5EF4-FFF2-40B4-BE49-F238E27FC236}">
                <a16:creationId xmlns:a16="http://schemas.microsoft.com/office/drawing/2014/main" id="{A3A1D0CF-D417-45E8-A51E-9B41D4CFA80B}"/>
              </a:ext>
            </a:extLst>
          </p:cNvPr>
          <p:cNvPicPr>
            <a:picLocks noChangeAspect="1"/>
          </p:cNvPicPr>
          <p:nvPr/>
        </p:nvPicPr>
        <p:blipFill rotWithShape="1">
          <a:blip r:embed="rId3">
            <a:extLst>
              <a:ext uri="{28A0092B-C50C-407E-A947-70E740481C1C}">
                <a14:useLocalDpi xmlns:a14="http://schemas.microsoft.com/office/drawing/2010/main" val="0"/>
              </a:ext>
            </a:extLst>
          </a:blip>
          <a:srcRect b="994"/>
          <a:stretch/>
        </p:blipFill>
        <p:spPr>
          <a:xfrm>
            <a:off x="5540581" y="162221"/>
            <a:ext cx="3603419" cy="4527178"/>
          </a:xfrm>
          <a:prstGeom prst="rect">
            <a:avLst/>
          </a:prstGeom>
        </p:spPr>
      </p:pic>
    </p:spTree>
    <p:extLst>
      <p:ext uri="{BB962C8B-B14F-4D97-AF65-F5344CB8AC3E}">
        <p14:creationId xmlns:p14="http://schemas.microsoft.com/office/powerpoint/2010/main" val="195754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29B944EF-3FC5-4744-AC06-411C9637F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17" y="1090979"/>
            <a:ext cx="3867349" cy="2819545"/>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8287EFBE-9DB3-44D8-AD4A-C2B648E89EDF}"/>
              </a:ext>
            </a:extLst>
          </p:cNvPr>
          <p:cNvPicPr>
            <a:picLocks noChangeAspect="1"/>
          </p:cNvPicPr>
          <p:nvPr/>
        </p:nvPicPr>
        <p:blipFill rotWithShape="1">
          <a:blip r:embed="rId4">
            <a:extLst>
              <a:ext uri="{28A0092B-C50C-407E-A947-70E740481C1C}">
                <a14:useLocalDpi xmlns:a14="http://schemas.microsoft.com/office/drawing/2010/main" val="0"/>
              </a:ext>
            </a:extLst>
          </a:blip>
          <a:srcRect l="825" t="1168" r="1153" b="4202"/>
          <a:stretch/>
        </p:blipFill>
        <p:spPr>
          <a:xfrm>
            <a:off x="4958951" y="1012139"/>
            <a:ext cx="3904343" cy="3028983"/>
          </a:xfrm>
          <a:prstGeom prst="rect">
            <a:avLst/>
          </a:prstGeom>
        </p:spPr>
      </p:pic>
      <p:sp>
        <p:nvSpPr>
          <p:cNvPr id="10" name="Title 2">
            <a:extLst>
              <a:ext uri="{FF2B5EF4-FFF2-40B4-BE49-F238E27FC236}">
                <a16:creationId xmlns:a16="http://schemas.microsoft.com/office/drawing/2014/main" id="{B69E057F-AD30-479B-A1E7-F9D53377BDF5}"/>
              </a:ext>
            </a:extLst>
          </p:cNvPr>
          <p:cNvSpPr>
            <a:spLocks noGrp="1"/>
          </p:cNvSpPr>
          <p:nvPr>
            <p:ph type="title"/>
          </p:nvPr>
        </p:nvSpPr>
        <p:spPr>
          <a:xfrm>
            <a:off x="2140857" y="120852"/>
            <a:ext cx="4862286" cy="576000"/>
          </a:xfrm>
        </p:spPr>
        <p:txBody>
          <a:bodyPr>
            <a:normAutofit fontScale="90000"/>
          </a:bodyPr>
          <a:lstStyle/>
          <a:p>
            <a:pPr algn="ctr"/>
            <a:r>
              <a:rPr lang="en-GB"/>
              <a:t>Our GPU Port Initialisations</a:t>
            </a:r>
          </a:p>
        </p:txBody>
      </p:sp>
      <p:sp>
        <p:nvSpPr>
          <p:cNvPr id="12" name="Rectangle: Diagonal Corners Rounded 11">
            <a:extLst>
              <a:ext uri="{FF2B5EF4-FFF2-40B4-BE49-F238E27FC236}">
                <a16:creationId xmlns:a16="http://schemas.microsoft.com/office/drawing/2014/main" id="{E858965A-8F7A-471A-BDAA-CCD5D45D4E16}"/>
              </a:ext>
            </a:extLst>
          </p:cNvPr>
          <p:cNvSpPr/>
          <p:nvPr/>
        </p:nvSpPr>
        <p:spPr>
          <a:xfrm>
            <a:off x="6735964" y="662340"/>
            <a:ext cx="1940618" cy="25399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Pointers &gt; Allocatable</a:t>
            </a:r>
          </a:p>
        </p:txBody>
      </p:sp>
      <p:sp>
        <p:nvSpPr>
          <p:cNvPr id="13" name="Rectangle: Diagonal Corners Rounded 12">
            <a:extLst>
              <a:ext uri="{FF2B5EF4-FFF2-40B4-BE49-F238E27FC236}">
                <a16:creationId xmlns:a16="http://schemas.microsoft.com/office/drawing/2014/main" id="{A7651AB9-9D5D-46CF-A497-C98F207E2506}"/>
              </a:ext>
            </a:extLst>
          </p:cNvPr>
          <p:cNvSpPr/>
          <p:nvPr/>
        </p:nvSpPr>
        <p:spPr>
          <a:xfrm>
            <a:off x="2315203" y="4100161"/>
            <a:ext cx="1940618" cy="25399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COPYIN constants</a:t>
            </a:r>
          </a:p>
        </p:txBody>
      </p:sp>
      <p:cxnSp>
        <p:nvCxnSpPr>
          <p:cNvPr id="16" name="Connector: Curved 15">
            <a:extLst>
              <a:ext uri="{FF2B5EF4-FFF2-40B4-BE49-F238E27FC236}">
                <a16:creationId xmlns:a16="http://schemas.microsoft.com/office/drawing/2014/main" id="{E4883CF2-71F7-4586-9BD0-8977ACF1EC6C}"/>
              </a:ext>
            </a:extLst>
          </p:cNvPr>
          <p:cNvCxnSpPr>
            <a:cxnSpLocks/>
            <a:stCxn id="13" idx="0"/>
          </p:cNvCxnSpPr>
          <p:nvPr/>
        </p:nvCxnSpPr>
        <p:spPr>
          <a:xfrm flipH="1" flipV="1">
            <a:off x="3969657" y="3454400"/>
            <a:ext cx="286164" cy="772761"/>
          </a:xfrm>
          <a:prstGeom prst="curvedConnector4">
            <a:avLst>
              <a:gd name="adj1" fmla="val -79884"/>
              <a:gd name="adj2" fmla="val 98599"/>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7F3A874B-98F5-4E20-BF44-CDD39804349A}"/>
              </a:ext>
            </a:extLst>
          </p:cNvPr>
          <p:cNvCxnSpPr>
            <a:cxnSpLocks/>
            <a:stCxn id="12" idx="0"/>
          </p:cNvCxnSpPr>
          <p:nvPr/>
        </p:nvCxnSpPr>
        <p:spPr>
          <a:xfrm flipH="1">
            <a:off x="8026400" y="789340"/>
            <a:ext cx="650182" cy="1177346"/>
          </a:xfrm>
          <a:prstGeom prst="curvedConnector4">
            <a:avLst>
              <a:gd name="adj1" fmla="val -35159"/>
              <a:gd name="adj2" fmla="val 99774"/>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EE49310C-175B-4B3E-A752-4D0C7615BB96}"/>
              </a:ext>
            </a:extLst>
          </p:cNvPr>
          <p:cNvSpPr/>
          <p:nvPr/>
        </p:nvSpPr>
        <p:spPr>
          <a:xfrm>
            <a:off x="3148937" y="3681998"/>
            <a:ext cx="1014459" cy="174663"/>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r>
              <a:rPr lang="en-GB" sz="900"/>
              <a:t>w3io??md.F90</a:t>
            </a:r>
          </a:p>
        </p:txBody>
      </p:sp>
      <p:sp>
        <p:nvSpPr>
          <p:cNvPr id="49" name="Rectangle 48">
            <a:extLst>
              <a:ext uri="{FF2B5EF4-FFF2-40B4-BE49-F238E27FC236}">
                <a16:creationId xmlns:a16="http://schemas.microsoft.com/office/drawing/2014/main" id="{52A0AA4A-006D-4B65-BD05-AC2EFA1AA0EC}"/>
              </a:ext>
            </a:extLst>
          </p:cNvPr>
          <p:cNvSpPr/>
          <p:nvPr/>
        </p:nvSpPr>
        <p:spPr>
          <a:xfrm>
            <a:off x="7848835" y="3769330"/>
            <a:ext cx="1014459" cy="174663"/>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r>
              <a:rPr lang="en-GB" sz="900"/>
              <a:t>w3?datmd.F90</a:t>
            </a:r>
          </a:p>
        </p:txBody>
      </p:sp>
      <p:cxnSp>
        <p:nvCxnSpPr>
          <p:cNvPr id="22" name="Connector: Curved 21">
            <a:extLst>
              <a:ext uri="{FF2B5EF4-FFF2-40B4-BE49-F238E27FC236}">
                <a16:creationId xmlns:a16="http://schemas.microsoft.com/office/drawing/2014/main" id="{43B0EE1D-F6BF-4941-94F9-507FDE0E8A01}"/>
              </a:ext>
            </a:extLst>
          </p:cNvPr>
          <p:cNvCxnSpPr>
            <a:cxnSpLocks/>
            <a:stCxn id="21" idx="1"/>
          </p:cNvCxnSpPr>
          <p:nvPr/>
        </p:nvCxnSpPr>
        <p:spPr>
          <a:xfrm rot="16200000" flipH="1">
            <a:off x="4466190" y="2671738"/>
            <a:ext cx="211622" cy="732973"/>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Rectangle: Diagonal Corners Rounded 20">
            <a:extLst>
              <a:ext uri="{FF2B5EF4-FFF2-40B4-BE49-F238E27FC236}">
                <a16:creationId xmlns:a16="http://schemas.microsoft.com/office/drawing/2014/main" id="{380E1CAE-5B91-415A-93B2-7C5776F620EA}"/>
              </a:ext>
            </a:extLst>
          </p:cNvPr>
          <p:cNvSpPr/>
          <p:nvPr/>
        </p:nvSpPr>
        <p:spPr>
          <a:xfrm>
            <a:off x="3656167" y="2678415"/>
            <a:ext cx="1098696" cy="25399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DECLARE</a:t>
            </a:r>
          </a:p>
        </p:txBody>
      </p:sp>
    </p:spTree>
    <p:extLst>
      <p:ext uri="{BB962C8B-B14F-4D97-AF65-F5344CB8AC3E}">
        <p14:creationId xmlns:p14="http://schemas.microsoft.com/office/powerpoint/2010/main" val="4196912856"/>
      </p:ext>
    </p:extLst>
  </p:cSld>
  <p:clrMapOvr>
    <a:masterClrMapping/>
  </p:clrMapOvr>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AA_GPU_summary_presentation" id="{6957F2EC-E563-42C3-ACB6-6DD9B1D64E0E}" vid="{9614455C-EDEE-4982-B26B-AA311041AA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AF401DBF1A4B48960315539047D8C9" ma:contentTypeVersion="12" ma:contentTypeDescription="Create a new document." ma:contentTypeScope="" ma:versionID="6f3fb51faeefafe53f9c7b90e64d9a1a">
  <xsd:schema xmlns:xsd="http://www.w3.org/2001/XMLSchema" xmlns:xs="http://www.w3.org/2001/XMLSchema" xmlns:p="http://schemas.microsoft.com/office/2006/metadata/properties" xmlns:ns2="87695d73-77f0-4bdc-af97-6069eead77bc" xmlns:ns3="11cb7e46-37bd-458d-a0ac-eb9b1dc50a63" targetNamespace="http://schemas.microsoft.com/office/2006/metadata/properties" ma:root="true" ma:fieldsID="b751680c1e79518f9f66c7c2a838589c" ns2:_="" ns3:_="">
    <xsd:import namespace="87695d73-77f0-4bdc-af97-6069eead77bc"/>
    <xsd:import namespace="11cb7e46-37bd-458d-a0ac-eb9b1dc50a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95d73-77f0-4bdc-af97-6069eead77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cb7e46-37bd-458d-a0ac-eb9b1dc50a6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A0F25C-3C0A-49A7-AD3A-480EABD9D122}">
  <ds:schemaRefs>
    <ds:schemaRef ds:uri="11cb7e46-37bd-458d-a0ac-eb9b1dc50a63"/>
    <ds:schemaRef ds:uri="87695d73-77f0-4bdc-af97-6069eead77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93397B-B655-4024-991E-71097FB87956}">
  <ds:schemaRefs>
    <ds:schemaRef ds:uri="http://schemas.microsoft.com/sharepoint/v3/contenttype/forms"/>
  </ds:schemaRefs>
</ds:datastoreItem>
</file>

<file path=customXml/itemProps3.xml><?xml version="1.0" encoding="utf-8"?>
<ds:datastoreItem xmlns:ds="http://schemas.openxmlformats.org/officeDocument/2006/customXml" ds:itemID="{85CBD1F6-91C3-4A38-8FFC-56DD4FC2B3B7}">
  <ds:schemaRefs>
    <ds:schemaRef ds:uri="11cb7e46-37bd-458d-a0ac-eb9b1dc50a63"/>
    <ds:schemaRef ds:uri="87695d73-77f0-4bdc-af97-6069eead77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2483</Words>
  <Application>Microsoft Office PowerPoint</Application>
  <PresentationFormat>On-screen Show (16:9)</PresentationFormat>
  <Paragraphs>260</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Segoe UI</vt:lpstr>
      <vt:lpstr>Wingdings</vt:lpstr>
      <vt:lpstr>Office Theme</vt:lpstr>
      <vt:lpstr>First steps to porting WAVEWATCH III to GPU</vt:lpstr>
      <vt:lpstr>Contents</vt:lpstr>
      <vt:lpstr>Project overview</vt:lpstr>
      <vt:lpstr>Project timeline (one possibility)</vt:lpstr>
      <vt:lpstr>GPU Fundamentals</vt:lpstr>
      <vt:lpstr>GPU Fundamentals</vt:lpstr>
      <vt:lpstr>GPU Requirements</vt:lpstr>
      <vt:lpstr>Our GPU Port</vt:lpstr>
      <vt:lpstr>Our GPU Port Initialisations</vt:lpstr>
      <vt:lpstr>Our GPU Port Initialisations</vt:lpstr>
      <vt:lpstr>Performance analysis</vt:lpstr>
      <vt:lpstr>PowerPoint Presentation</vt:lpstr>
      <vt:lpstr>Refactoring of source term routines</vt:lpstr>
      <vt:lpstr>Current source term implementation</vt:lpstr>
      <vt:lpstr>Current source term implementation</vt:lpstr>
      <vt:lpstr>Proposed refactoring of source terms</vt:lpstr>
      <vt:lpstr>Refactored source term: tiled approach</vt:lpstr>
      <vt:lpstr>Refactored source term: initial results</vt:lpstr>
      <vt:lpstr>Next steps</vt:lpstr>
      <vt:lpstr>Feedback from WWIII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Porting a full configuration of WW3 to run on GPU</dc:title>
  <dc:creator>Sampson, Lewis</dc:creator>
  <cp:lastModifiedBy>Chris Bunney (Ocean Forecasting R&amp;D)</cp:lastModifiedBy>
  <cp:revision>2</cp:revision>
  <dcterms:created xsi:type="dcterms:W3CDTF">2022-05-17T08:00:16Z</dcterms:created>
  <dcterms:modified xsi:type="dcterms:W3CDTF">2022-06-24T15:09:13Z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0x01010098AF401DBF1A4B48960315539047D8C9</vt:lpwstr>
  </property>
</Properties>
</file>