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68" r:id="rId2"/>
    <p:sldMasterId id="2147483786" r:id="rId3"/>
  </p:sldMasterIdLst>
  <p:sldIdLst>
    <p:sldId id="272" r:id="rId4"/>
    <p:sldId id="273" r:id="rId5"/>
    <p:sldId id="282" r:id="rId6"/>
    <p:sldId id="274" r:id="rId7"/>
    <p:sldId id="309" r:id="rId8"/>
    <p:sldId id="310" r:id="rId9"/>
    <p:sldId id="283" r:id="rId10"/>
    <p:sldId id="297" r:id="rId11"/>
    <p:sldId id="298" r:id="rId12"/>
    <p:sldId id="299" r:id="rId13"/>
    <p:sldId id="300" r:id="rId14"/>
    <p:sldId id="296" r:id="rId15"/>
    <p:sldId id="301" r:id="rId16"/>
    <p:sldId id="302" r:id="rId17"/>
    <p:sldId id="303" r:id="rId18"/>
    <p:sldId id="304" r:id="rId19"/>
    <p:sldId id="305" r:id="rId20"/>
    <p:sldId id="306" r:id="rId21"/>
    <p:sldId id="307" r:id="rId22"/>
    <p:sldId id="308" r:id="rId23"/>
    <p:sldId id="288" r:id="rId24"/>
    <p:sldId id="289" r:id="rId25"/>
    <p:sldId id="291" r:id="rId26"/>
    <p:sldId id="292" r:id="rId27"/>
    <p:sldId id="277" r:id="rId28"/>
    <p:sldId id="293" r:id="rId29"/>
    <p:sldId id="284" r:id="rId30"/>
    <p:sldId id="285" r:id="rId31"/>
    <p:sldId id="294" r:id="rId32"/>
    <p:sldId id="278" r:id="rId33"/>
    <p:sldId id="295" r:id="rId34"/>
    <p:sldId id="286" r:id="rId35"/>
    <p:sldId id="275" r:id="rId36"/>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25A"/>
    <a:srgbClr val="203966"/>
    <a:srgbClr val="1D345D"/>
    <a:srgbClr val="244072"/>
    <a:srgbClr val="2253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85" autoAdjust="0"/>
    <p:restoredTop sz="94649" autoAdjust="0"/>
  </p:normalViewPr>
  <p:slideViewPr>
    <p:cSldViewPr snapToGrid="0">
      <p:cViewPr>
        <p:scale>
          <a:sx n="70" d="100"/>
          <a:sy n="70" d="100"/>
        </p:scale>
        <p:origin x="-894"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29545C-5D2D-431A-B6F0-896E8281D7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a:extLst>
              <a:ext uri="{FF2B5EF4-FFF2-40B4-BE49-F238E27FC236}">
                <a16:creationId xmlns="" xmlns:a16="http://schemas.microsoft.com/office/drawing/2014/main" id="{7F9BE6CE-47C7-43F8-83EA-0D6FA29C36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a:extLst>
              <a:ext uri="{FF2B5EF4-FFF2-40B4-BE49-F238E27FC236}">
                <a16:creationId xmlns="" xmlns:a16="http://schemas.microsoft.com/office/drawing/2014/main" id="{FADE315A-4F87-477E-845F-9DB2C2103974}"/>
              </a:ext>
            </a:extLst>
          </p:cNvPr>
          <p:cNvSpPr>
            <a:spLocks noGrp="1"/>
          </p:cNvSpPr>
          <p:nvPr>
            <p:ph type="dt" sz="half" idx="10"/>
          </p:nvPr>
        </p:nvSpPr>
        <p:spPr/>
        <p:txBody>
          <a:bodyPr/>
          <a:lstStyle/>
          <a:p>
            <a:fld id="{C8764D83-9033-4975-9F5F-0A686712DDC8}" type="datetimeFigureOut">
              <a:rPr lang="id-ID" smtClean="0"/>
              <a:t>14/11/2022</a:t>
            </a:fld>
            <a:endParaRPr lang="id-ID"/>
          </a:p>
        </p:txBody>
      </p:sp>
      <p:sp>
        <p:nvSpPr>
          <p:cNvPr id="5" name="Footer Placeholder 4">
            <a:extLst>
              <a:ext uri="{FF2B5EF4-FFF2-40B4-BE49-F238E27FC236}">
                <a16:creationId xmlns="" xmlns:a16="http://schemas.microsoft.com/office/drawing/2014/main" id="{031019F2-2461-41FF-9567-167CE5312D9D}"/>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 xmlns:a16="http://schemas.microsoft.com/office/drawing/2014/main" id="{30278C26-53AC-407C-B3FA-F27E6D41A781}"/>
              </a:ext>
            </a:extLst>
          </p:cNvPr>
          <p:cNvSpPr>
            <a:spLocks noGrp="1"/>
          </p:cNvSpPr>
          <p:nvPr>
            <p:ph type="sldNum" sz="quarter" idx="12"/>
          </p:nvPr>
        </p:nvSpPr>
        <p:spPr/>
        <p:txBody>
          <a:bodyPr/>
          <a:lstStyle/>
          <a:p>
            <a:fld id="{5734C483-9C2B-4E09-8C9F-D4E37264CC43}" type="slidenum">
              <a:rPr lang="id-ID" smtClean="0"/>
              <a:t>‹#›</a:t>
            </a:fld>
            <a:endParaRPr lang="id-ID"/>
          </a:p>
        </p:txBody>
      </p:sp>
    </p:spTree>
    <p:extLst>
      <p:ext uri="{BB962C8B-B14F-4D97-AF65-F5344CB8AC3E}">
        <p14:creationId xmlns:p14="http://schemas.microsoft.com/office/powerpoint/2010/main" val="100448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124BCD-0F96-4CFF-9CA1-81476D5278D5}"/>
              </a:ext>
            </a:extLst>
          </p:cNvPr>
          <p:cNvSpPr>
            <a:spLocks noGrp="1"/>
          </p:cNvSpPr>
          <p:nvPr>
            <p:ph type="title"/>
          </p:nvPr>
        </p:nvSpPr>
        <p:spPr/>
        <p:txBody>
          <a:bodyPr/>
          <a:lstStyle/>
          <a:p>
            <a:r>
              <a:rPr lang="en-US"/>
              <a:t>Click to edit Master title style</a:t>
            </a:r>
            <a:endParaRPr lang="id-ID"/>
          </a:p>
        </p:txBody>
      </p:sp>
      <p:sp>
        <p:nvSpPr>
          <p:cNvPr id="3" name="Vertical Text Placeholder 2">
            <a:extLst>
              <a:ext uri="{FF2B5EF4-FFF2-40B4-BE49-F238E27FC236}">
                <a16:creationId xmlns="" xmlns:a16="http://schemas.microsoft.com/office/drawing/2014/main" id="{807BDFFF-7CC0-450F-A009-CF9218046A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 xmlns:a16="http://schemas.microsoft.com/office/drawing/2014/main" id="{ABFB64AF-63F4-4390-BB18-4026DE58D136}"/>
              </a:ext>
            </a:extLst>
          </p:cNvPr>
          <p:cNvSpPr>
            <a:spLocks noGrp="1"/>
          </p:cNvSpPr>
          <p:nvPr>
            <p:ph type="dt" sz="half" idx="10"/>
          </p:nvPr>
        </p:nvSpPr>
        <p:spPr/>
        <p:txBody>
          <a:bodyPr/>
          <a:lstStyle/>
          <a:p>
            <a:fld id="{C8764D83-9033-4975-9F5F-0A686712DDC8}" type="datetimeFigureOut">
              <a:rPr lang="id-ID" smtClean="0"/>
              <a:t>14/11/2022</a:t>
            </a:fld>
            <a:endParaRPr lang="id-ID"/>
          </a:p>
        </p:txBody>
      </p:sp>
      <p:sp>
        <p:nvSpPr>
          <p:cNvPr id="5" name="Footer Placeholder 4">
            <a:extLst>
              <a:ext uri="{FF2B5EF4-FFF2-40B4-BE49-F238E27FC236}">
                <a16:creationId xmlns="" xmlns:a16="http://schemas.microsoft.com/office/drawing/2014/main" id="{5E16568A-DC75-4110-80FD-8641001D6450}"/>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 xmlns:a16="http://schemas.microsoft.com/office/drawing/2014/main" id="{6E105044-15F4-4FDD-9868-7E8B93BD0B97}"/>
              </a:ext>
            </a:extLst>
          </p:cNvPr>
          <p:cNvSpPr>
            <a:spLocks noGrp="1"/>
          </p:cNvSpPr>
          <p:nvPr>
            <p:ph type="sldNum" sz="quarter" idx="12"/>
          </p:nvPr>
        </p:nvSpPr>
        <p:spPr/>
        <p:txBody>
          <a:bodyPr/>
          <a:lstStyle/>
          <a:p>
            <a:fld id="{5734C483-9C2B-4E09-8C9F-D4E37264CC43}" type="slidenum">
              <a:rPr lang="id-ID" smtClean="0"/>
              <a:t>‹#›</a:t>
            </a:fld>
            <a:endParaRPr lang="id-ID"/>
          </a:p>
        </p:txBody>
      </p:sp>
    </p:spTree>
    <p:extLst>
      <p:ext uri="{BB962C8B-B14F-4D97-AF65-F5344CB8AC3E}">
        <p14:creationId xmlns:p14="http://schemas.microsoft.com/office/powerpoint/2010/main" val="3059148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D7051C79-0C66-439C-9C9F-1D2AE38A2C9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a:extLst>
              <a:ext uri="{FF2B5EF4-FFF2-40B4-BE49-F238E27FC236}">
                <a16:creationId xmlns="" xmlns:a16="http://schemas.microsoft.com/office/drawing/2014/main" id="{0924C8E4-1B4E-4CE8-931D-C095FAF349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 xmlns:a16="http://schemas.microsoft.com/office/drawing/2014/main" id="{4450BCC8-195C-43D2-8ECC-90D7694C19FE}"/>
              </a:ext>
            </a:extLst>
          </p:cNvPr>
          <p:cNvSpPr>
            <a:spLocks noGrp="1"/>
          </p:cNvSpPr>
          <p:nvPr>
            <p:ph type="dt" sz="half" idx="10"/>
          </p:nvPr>
        </p:nvSpPr>
        <p:spPr/>
        <p:txBody>
          <a:bodyPr/>
          <a:lstStyle/>
          <a:p>
            <a:fld id="{C8764D83-9033-4975-9F5F-0A686712DDC8}" type="datetimeFigureOut">
              <a:rPr lang="id-ID" smtClean="0"/>
              <a:t>14/11/2022</a:t>
            </a:fld>
            <a:endParaRPr lang="id-ID"/>
          </a:p>
        </p:txBody>
      </p:sp>
      <p:sp>
        <p:nvSpPr>
          <p:cNvPr id="5" name="Footer Placeholder 4">
            <a:extLst>
              <a:ext uri="{FF2B5EF4-FFF2-40B4-BE49-F238E27FC236}">
                <a16:creationId xmlns="" xmlns:a16="http://schemas.microsoft.com/office/drawing/2014/main" id="{D6E667E2-416C-4214-817D-227A7C4301D7}"/>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 xmlns:a16="http://schemas.microsoft.com/office/drawing/2014/main" id="{A1F02DA6-C44E-4F5D-9F3E-160A64211071}"/>
              </a:ext>
            </a:extLst>
          </p:cNvPr>
          <p:cNvSpPr>
            <a:spLocks noGrp="1"/>
          </p:cNvSpPr>
          <p:nvPr>
            <p:ph type="sldNum" sz="quarter" idx="12"/>
          </p:nvPr>
        </p:nvSpPr>
        <p:spPr/>
        <p:txBody>
          <a:bodyPr/>
          <a:lstStyle/>
          <a:p>
            <a:fld id="{5734C483-9C2B-4E09-8C9F-D4E37264CC43}" type="slidenum">
              <a:rPr lang="id-ID" smtClean="0"/>
              <a:t>‹#›</a:t>
            </a:fld>
            <a:endParaRPr lang="id-ID"/>
          </a:p>
        </p:txBody>
      </p:sp>
    </p:spTree>
    <p:extLst>
      <p:ext uri="{BB962C8B-B14F-4D97-AF65-F5344CB8AC3E}">
        <p14:creationId xmlns:p14="http://schemas.microsoft.com/office/powerpoint/2010/main" val="1033863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C8764D83-9033-4975-9F5F-0A686712DDC8}" type="datetimeFigureOut">
              <a:rPr lang="id-ID" smtClean="0"/>
              <a:t>14/11/2022</a:t>
            </a:fld>
            <a:endParaRPr lang="id-ID"/>
          </a:p>
        </p:txBody>
      </p:sp>
      <p:sp>
        <p:nvSpPr>
          <p:cNvPr id="5" name="Footer Placeholder 4"/>
          <p:cNvSpPr>
            <a:spLocks noGrp="1"/>
          </p:cNvSpPr>
          <p:nvPr>
            <p:ph type="ftr" sz="quarter" idx="11"/>
          </p:nvPr>
        </p:nvSpPr>
        <p:spPr>
          <a:xfrm>
            <a:off x="3962399" y="5870575"/>
            <a:ext cx="4893958" cy="377825"/>
          </a:xfrm>
        </p:spPr>
        <p:txBody>
          <a:bodyPr/>
          <a:lstStyle/>
          <a:p>
            <a:endParaRPr lang="id-ID"/>
          </a:p>
        </p:txBody>
      </p:sp>
      <p:sp>
        <p:nvSpPr>
          <p:cNvPr id="6" name="Slide Number Placeholder 5"/>
          <p:cNvSpPr>
            <a:spLocks noGrp="1"/>
          </p:cNvSpPr>
          <p:nvPr>
            <p:ph type="sldNum" sz="quarter" idx="12"/>
          </p:nvPr>
        </p:nvSpPr>
        <p:spPr>
          <a:xfrm>
            <a:off x="10608958" y="5870575"/>
            <a:ext cx="551167" cy="377825"/>
          </a:xfrm>
        </p:spPr>
        <p:txBody>
          <a:bodyPr/>
          <a:lstStyle/>
          <a:p>
            <a:fld id="{5734C483-9C2B-4E09-8C9F-D4E37264CC43}" type="slidenum">
              <a:rPr lang="id-ID" smtClean="0"/>
              <a:t>‹#›</a:t>
            </a:fld>
            <a:endParaRPr lang="id-ID"/>
          </a:p>
        </p:txBody>
      </p:sp>
    </p:spTree>
    <p:extLst>
      <p:ext uri="{BB962C8B-B14F-4D97-AF65-F5344CB8AC3E}">
        <p14:creationId xmlns:p14="http://schemas.microsoft.com/office/powerpoint/2010/main" val="369818580"/>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764D83-9033-4975-9F5F-0A686712DDC8}" type="datetimeFigureOut">
              <a:rPr lang="id-ID" smtClean="0"/>
              <a:t>14/11/2022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734C483-9C2B-4E09-8C9F-D4E37264CC43}" type="slidenum">
              <a:rPr lang="id-ID" smtClean="0"/>
              <a:t>‹#›</a:t>
            </a:fld>
            <a:endParaRPr lang="id-ID"/>
          </a:p>
        </p:txBody>
      </p:sp>
    </p:spTree>
    <p:extLst>
      <p:ext uri="{BB962C8B-B14F-4D97-AF65-F5344CB8AC3E}">
        <p14:creationId xmlns:p14="http://schemas.microsoft.com/office/powerpoint/2010/main" val="2883355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764D83-9033-4975-9F5F-0A686712DDC8}" type="datetimeFigureOut">
              <a:rPr lang="id-ID" smtClean="0"/>
              <a:t>14/11/2022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734C483-9C2B-4E09-8C9F-D4E37264CC43}" type="slidenum">
              <a:rPr lang="id-ID" smtClean="0"/>
              <a:t>‹#›</a:t>
            </a:fld>
            <a:endParaRPr lang="id-ID"/>
          </a:p>
        </p:txBody>
      </p:sp>
    </p:spTree>
    <p:extLst>
      <p:ext uri="{BB962C8B-B14F-4D97-AF65-F5344CB8AC3E}">
        <p14:creationId xmlns:p14="http://schemas.microsoft.com/office/powerpoint/2010/main" val="2628400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764D83-9033-4975-9F5F-0A686712DDC8}" type="datetimeFigureOut">
              <a:rPr lang="id-ID" smtClean="0"/>
              <a:t>14/11/2022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734C483-9C2B-4E09-8C9F-D4E37264CC43}" type="slidenum">
              <a:rPr lang="id-ID" smtClean="0"/>
              <a:t>‹#›</a:t>
            </a:fld>
            <a:endParaRPr lang="id-ID"/>
          </a:p>
        </p:txBody>
      </p:sp>
    </p:spTree>
    <p:extLst>
      <p:ext uri="{BB962C8B-B14F-4D97-AF65-F5344CB8AC3E}">
        <p14:creationId xmlns:p14="http://schemas.microsoft.com/office/powerpoint/2010/main" val="2018028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764D83-9033-4975-9F5F-0A686712DDC8}" type="datetimeFigureOut">
              <a:rPr lang="id-ID" smtClean="0"/>
              <a:t>14/11/2022</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5734C483-9C2B-4E09-8C9F-D4E37264CC43}" type="slidenum">
              <a:rPr lang="id-ID" smtClean="0"/>
              <a:t>‹#›</a:t>
            </a:fld>
            <a:endParaRPr lang="id-ID"/>
          </a:p>
        </p:txBody>
      </p:sp>
    </p:spTree>
    <p:extLst>
      <p:ext uri="{BB962C8B-B14F-4D97-AF65-F5344CB8AC3E}">
        <p14:creationId xmlns:p14="http://schemas.microsoft.com/office/powerpoint/2010/main" val="3875859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764D83-9033-4975-9F5F-0A686712DDC8}" type="datetimeFigureOut">
              <a:rPr lang="id-ID" smtClean="0"/>
              <a:t>14/11/2022</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5734C483-9C2B-4E09-8C9F-D4E37264CC43}" type="slidenum">
              <a:rPr lang="id-ID" smtClean="0"/>
              <a:t>‹#›</a:t>
            </a:fld>
            <a:endParaRPr lang="id-ID"/>
          </a:p>
        </p:txBody>
      </p:sp>
    </p:spTree>
    <p:extLst>
      <p:ext uri="{BB962C8B-B14F-4D97-AF65-F5344CB8AC3E}">
        <p14:creationId xmlns:p14="http://schemas.microsoft.com/office/powerpoint/2010/main" val="3795267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C8764D83-9033-4975-9F5F-0A686712DDC8}" type="datetimeFigureOut">
              <a:rPr lang="id-ID" smtClean="0"/>
              <a:t>14/11/2022</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5734C483-9C2B-4E09-8C9F-D4E37264CC43}" type="slidenum">
              <a:rPr lang="id-ID" smtClean="0"/>
              <a:t>‹#›</a:t>
            </a:fld>
            <a:endParaRPr lang="id-ID"/>
          </a:p>
        </p:txBody>
      </p:sp>
    </p:spTree>
    <p:extLst>
      <p:ext uri="{BB962C8B-B14F-4D97-AF65-F5344CB8AC3E}">
        <p14:creationId xmlns:p14="http://schemas.microsoft.com/office/powerpoint/2010/main" val="3720073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764D83-9033-4975-9F5F-0A686712DDC8}" type="datetimeFigureOut">
              <a:rPr lang="id-ID" smtClean="0"/>
              <a:t>14/11/2022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734C483-9C2B-4E09-8C9F-D4E37264CC43}" type="slidenum">
              <a:rPr lang="id-ID" smtClean="0"/>
              <a:t>‹#›</a:t>
            </a:fld>
            <a:endParaRPr lang="id-ID"/>
          </a:p>
        </p:txBody>
      </p:sp>
    </p:spTree>
    <p:extLst>
      <p:ext uri="{BB962C8B-B14F-4D97-AF65-F5344CB8AC3E}">
        <p14:creationId xmlns:p14="http://schemas.microsoft.com/office/powerpoint/2010/main" val="2155700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4666B1-FBEC-4660-9780-099849925F59}"/>
              </a:ext>
            </a:extLst>
          </p:cNvPr>
          <p:cNvSpPr>
            <a:spLocks noGrp="1"/>
          </p:cNvSpPr>
          <p:nvPr>
            <p:ph type="title"/>
          </p:nvPr>
        </p:nvSpPr>
        <p:spPr/>
        <p:txBody>
          <a:bodyPr/>
          <a:lstStyle/>
          <a:p>
            <a:r>
              <a:rPr lang="en-US"/>
              <a:t>Click to edit Master title style</a:t>
            </a:r>
            <a:endParaRPr lang="id-ID"/>
          </a:p>
        </p:txBody>
      </p:sp>
      <p:sp>
        <p:nvSpPr>
          <p:cNvPr id="3" name="Content Placeholder 2">
            <a:extLst>
              <a:ext uri="{FF2B5EF4-FFF2-40B4-BE49-F238E27FC236}">
                <a16:creationId xmlns="" xmlns:a16="http://schemas.microsoft.com/office/drawing/2014/main" id="{3E874781-C209-421C-9AC1-ABD6B228F2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 xmlns:a16="http://schemas.microsoft.com/office/drawing/2014/main" id="{45B6779C-D995-4AC1-BD22-664BC14C6404}"/>
              </a:ext>
            </a:extLst>
          </p:cNvPr>
          <p:cNvSpPr>
            <a:spLocks noGrp="1"/>
          </p:cNvSpPr>
          <p:nvPr>
            <p:ph type="dt" sz="half" idx="10"/>
          </p:nvPr>
        </p:nvSpPr>
        <p:spPr/>
        <p:txBody>
          <a:bodyPr/>
          <a:lstStyle/>
          <a:p>
            <a:fld id="{C8764D83-9033-4975-9F5F-0A686712DDC8}" type="datetimeFigureOut">
              <a:rPr lang="id-ID" smtClean="0"/>
              <a:t>14/11/2022</a:t>
            </a:fld>
            <a:endParaRPr lang="id-ID"/>
          </a:p>
        </p:txBody>
      </p:sp>
      <p:sp>
        <p:nvSpPr>
          <p:cNvPr id="5" name="Footer Placeholder 4">
            <a:extLst>
              <a:ext uri="{FF2B5EF4-FFF2-40B4-BE49-F238E27FC236}">
                <a16:creationId xmlns="" xmlns:a16="http://schemas.microsoft.com/office/drawing/2014/main" id="{DDD19927-6611-4D29-BFDD-D49F7EA2114E}"/>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 xmlns:a16="http://schemas.microsoft.com/office/drawing/2014/main" id="{26D27934-FBF3-4F1E-9B33-A2969A1DC66F}"/>
              </a:ext>
            </a:extLst>
          </p:cNvPr>
          <p:cNvSpPr>
            <a:spLocks noGrp="1"/>
          </p:cNvSpPr>
          <p:nvPr>
            <p:ph type="sldNum" sz="quarter" idx="12"/>
          </p:nvPr>
        </p:nvSpPr>
        <p:spPr/>
        <p:txBody>
          <a:bodyPr/>
          <a:lstStyle/>
          <a:p>
            <a:fld id="{5734C483-9C2B-4E09-8C9F-D4E37264CC43}" type="slidenum">
              <a:rPr lang="id-ID" smtClean="0"/>
              <a:t>‹#›</a:t>
            </a:fld>
            <a:endParaRPr lang="id-ID"/>
          </a:p>
        </p:txBody>
      </p:sp>
    </p:spTree>
    <p:extLst>
      <p:ext uri="{BB962C8B-B14F-4D97-AF65-F5344CB8AC3E}">
        <p14:creationId xmlns:p14="http://schemas.microsoft.com/office/powerpoint/2010/main" val="20516985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764D83-9033-4975-9F5F-0A686712DDC8}" type="datetimeFigureOut">
              <a:rPr lang="id-ID" smtClean="0"/>
              <a:t>14/11/2022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734C483-9C2B-4E09-8C9F-D4E37264CC43}" type="slidenum">
              <a:rPr lang="id-ID" smtClean="0"/>
              <a:t>‹#›</a:t>
            </a:fld>
            <a:endParaRPr lang="id-ID"/>
          </a:p>
        </p:txBody>
      </p:sp>
    </p:spTree>
    <p:extLst>
      <p:ext uri="{BB962C8B-B14F-4D97-AF65-F5344CB8AC3E}">
        <p14:creationId xmlns:p14="http://schemas.microsoft.com/office/powerpoint/2010/main" val="17380216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764D83-9033-4975-9F5F-0A686712DDC8}" type="datetimeFigureOut">
              <a:rPr lang="id-ID" smtClean="0"/>
              <a:t>14/11/2022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734C483-9C2B-4E09-8C9F-D4E37264CC43}" type="slidenum">
              <a:rPr lang="id-ID" smtClean="0"/>
              <a:t>‹#›</a:t>
            </a:fld>
            <a:endParaRPr lang="id-ID"/>
          </a:p>
        </p:txBody>
      </p:sp>
    </p:spTree>
    <p:extLst>
      <p:ext uri="{BB962C8B-B14F-4D97-AF65-F5344CB8AC3E}">
        <p14:creationId xmlns:p14="http://schemas.microsoft.com/office/powerpoint/2010/main" val="121241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764D83-9033-4975-9F5F-0A686712DDC8}" type="datetimeFigureOut">
              <a:rPr lang="id-ID" smtClean="0"/>
              <a:t>14/11/2022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734C483-9C2B-4E09-8C9F-D4E37264CC43}" type="slidenum">
              <a:rPr lang="id-ID" smtClean="0"/>
              <a:t>‹#›</a:t>
            </a:fld>
            <a:endParaRPr lang="id-ID"/>
          </a:p>
        </p:txBody>
      </p:sp>
    </p:spTree>
    <p:extLst>
      <p:ext uri="{BB962C8B-B14F-4D97-AF65-F5344CB8AC3E}">
        <p14:creationId xmlns:p14="http://schemas.microsoft.com/office/powerpoint/2010/main" val="13707551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764D83-9033-4975-9F5F-0A686712DDC8}" type="datetimeFigureOut">
              <a:rPr lang="id-ID" smtClean="0"/>
              <a:t>14/11/2022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734C483-9C2B-4E09-8C9F-D4E37264CC43}" type="slidenum">
              <a:rPr lang="id-ID" smtClean="0"/>
              <a:t>‹#›</a:t>
            </a:fld>
            <a:endParaRPr lang="id-ID"/>
          </a:p>
        </p:txBody>
      </p:sp>
    </p:spTree>
    <p:extLst>
      <p:ext uri="{BB962C8B-B14F-4D97-AF65-F5344CB8AC3E}">
        <p14:creationId xmlns:p14="http://schemas.microsoft.com/office/powerpoint/2010/main" val="35800119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764D83-9033-4975-9F5F-0A686712DDC8}" type="datetimeFigureOut">
              <a:rPr lang="id-ID" smtClean="0"/>
              <a:t>14/11/2022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734C483-9C2B-4E09-8C9F-D4E37264CC43}" type="slidenum">
              <a:rPr lang="id-ID" smtClean="0"/>
              <a:t>‹#›</a:t>
            </a:fld>
            <a:endParaRPr lang="id-ID"/>
          </a:p>
        </p:txBody>
      </p:sp>
    </p:spTree>
    <p:extLst>
      <p:ext uri="{BB962C8B-B14F-4D97-AF65-F5344CB8AC3E}">
        <p14:creationId xmlns:p14="http://schemas.microsoft.com/office/powerpoint/2010/main" val="12127522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764D83-9033-4975-9F5F-0A686712DDC8}" type="datetimeFigureOut">
              <a:rPr lang="id-ID" smtClean="0"/>
              <a:t>14/11/2022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734C483-9C2B-4E09-8C9F-D4E37264CC43}" type="slidenum">
              <a:rPr lang="id-ID" smtClean="0"/>
              <a:t>‹#›</a:t>
            </a:fld>
            <a:endParaRPr lang="id-ID"/>
          </a:p>
        </p:txBody>
      </p:sp>
    </p:spTree>
    <p:extLst>
      <p:ext uri="{BB962C8B-B14F-4D97-AF65-F5344CB8AC3E}">
        <p14:creationId xmlns:p14="http://schemas.microsoft.com/office/powerpoint/2010/main" val="14291638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764D83-9033-4975-9F5F-0A686712DDC8}" type="datetimeFigureOut">
              <a:rPr lang="id-ID" smtClean="0"/>
              <a:t>14/11/2022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734C483-9C2B-4E09-8C9F-D4E37264CC43}" type="slidenum">
              <a:rPr lang="id-ID" smtClean="0"/>
              <a:t>‹#›</a:t>
            </a:fld>
            <a:endParaRPr lang="id-ID"/>
          </a:p>
        </p:txBody>
      </p:sp>
    </p:spTree>
    <p:extLst>
      <p:ext uri="{BB962C8B-B14F-4D97-AF65-F5344CB8AC3E}">
        <p14:creationId xmlns:p14="http://schemas.microsoft.com/office/powerpoint/2010/main" val="32985901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764D83-9033-4975-9F5F-0A686712DDC8}" type="datetimeFigureOut">
              <a:rPr lang="id-ID" smtClean="0"/>
              <a:t>14/11/2022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734C483-9C2B-4E09-8C9F-D4E37264CC43}" type="slidenum">
              <a:rPr lang="id-ID" smtClean="0"/>
              <a:t>‹#›</a:t>
            </a:fld>
            <a:endParaRPr lang="id-ID"/>
          </a:p>
        </p:txBody>
      </p:sp>
    </p:spTree>
    <p:extLst>
      <p:ext uri="{BB962C8B-B14F-4D97-AF65-F5344CB8AC3E}">
        <p14:creationId xmlns:p14="http://schemas.microsoft.com/office/powerpoint/2010/main" val="39435063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764D83-9033-4975-9F5F-0A686712DDC8}" type="datetimeFigureOut">
              <a:rPr lang="id-ID" smtClean="0"/>
              <a:t>14/11/2022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734C483-9C2B-4E09-8C9F-D4E37264CC43}" type="slidenum">
              <a:rPr lang="id-ID" smtClean="0"/>
              <a:t>‹#›</a:t>
            </a:fld>
            <a:endParaRPr lang="id-ID"/>
          </a:p>
        </p:txBody>
      </p:sp>
    </p:spTree>
    <p:extLst>
      <p:ext uri="{BB962C8B-B14F-4D97-AF65-F5344CB8AC3E}">
        <p14:creationId xmlns:p14="http://schemas.microsoft.com/office/powerpoint/2010/main" val="33135922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C8764D83-9033-4975-9F5F-0A686712DDC8}" type="datetimeFigureOut">
              <a:rPr lang="id-ID" smtClean="0"/>
              <a:t>14/11/2022</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5734C483-9C2B-4E09-8C9F-D4E37264CC43}" type="slidenum">
              <a:rPr lang="id-ID" smtClean="0"/>
              <a:t>‹#›</a:t>
            </a:fld>
            <a:endParaRPr lang="id-ID"/>
          </a:p>
        </p:txBody>
      </p:sp>
    </p:spTree>
    <p:extLst>
      <p:ext uri="{BB962C8B-B14F-4D97-AF65-F5344CB8AC3E}">
        <p14:creationId xmlns:p14="http://schemas.microsoft.com/office/powerpoint/2010/main" val="489799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BFE693-B7A3-4874-BF81-A3A3417918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a:extLst>
              <a:ext uri="{FF2B5EF4-FFF2-40B4-BE49-F238E27FC236}">
                <a16:creationId xmlns="" xmlns:a16="http://schemas.microsoft.com/office/drawing/2014/main" id="{08C67834-65CA-4E7F-BF50-626DE662A7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2687A7EB-AAAE-4B10-AFE0-F71D9CAB6920}"/>
              </a:ext>
            </a:extLst>
          </p:cNvPr>
          <p:cNvSpPr>
            <a:spLocks noGrp="1"/>
          </p:cNvSpPr>
          <p:nvPr>
            <p:ph type="dt" sz="half" idx="10"/>
          </p:nvPr>
        </p:nvSpPr>
        <p:spPr/>
        <p:txBody>
          <a:bodyPr/>
          <a:lstStyle/>
          <a:p>
            <a:fld id="{C8764D83-9033-4975-9F5F-0A686712DDC8}" type="datetimeFigureOut">
              <a:rPr lang="id-ID" smtClean="0"/>
              <a:t>14/11/2022</a:t>
            </a:fld>
            <a:endParaRPr lang="id-ID"/>
          </a:p>
        </p:txBody>
      </p:sp>
      <p:sp>
        <p:nvSpPr>
          <p:cNvPr id="5" name="Footer Placeholder 4">
            <a:extLst>
              <a:ext uri="{FF2B5EF4-FFF2-40B4-BE49-F238E27FC236}">
                <a16:creationId xmlns="" xmlns:a16="http://schemas.microsoft.com/office/drawing/2014/main" id="{359B5037-FC36-4BB0-8D75-BBF99A5B1C36}"/>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 xmlns:a16="http://schemas.microsoft.com/office/drawing/2014/main" id="{8013B6F5-BF72-474E-BC94-8269C5859FA4}"/>
              </a:ext>
            </a:extLst>
          </p:cNvPr>
          <p:cNvSpPr>
            <a:spLocks noGrp="1"/>
          </p:cNvSpPr>
          <p:nvPr>
            <p:ph type="sldNum" sz="quarter" idx="12"/>
          </p:nvPr>
        </p:nvSpPr>
        <p:spPr/>
        <p:txBody>
          <a:bodyPr/>
          <a:lstStyle/>
          <a:p>
            <a:fld id="{5734C483-9C2B-4E09-8C9F-D4E37264CC43}" type="slidenum">
              <a:rPr lang="id-ID" smtClean="0"/>
              <a:t>‹#›</a:t>
            </a:fld>
            <a:endParaRPr lang="id-ID"/>
          </a:p>
        </p:txBody>
      </p:sp>
    </p:spTree>
    <p:extLst>
      <p:ext uri="{BB962C8B-B14F-4D97-AF65-F5344CB8AC3E}">
        <p14:creationId xmlns:p14="http://schemas.microsoft.com/office/powerpoint/2010/main" val="8412494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764D83-9033-4975-9F5F-0A686712DDC8}" type="datetimeFigureOut">
              <a:rPr lang="id-ID" smtClean="0"/>
              <a:t>14/11/2022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734C483-9C2B-4E09-8C9F-D4E37264CC43}" type="slidenum">
              <a:rPr lang="id-ID" smtClean="0"/>
              <a:t>‹#›</a:t>
            </a:fld>
            <a:endParaRPr lang="id-ID"/>
          </a:p>
        </p:txBody>
      </p:sp>
    </p:spTree>
    <p:extLst>
      <p:ext uri="{BB962C8B-B14F-4D97-AF65-F5344CB8AC3E}">
        <p14:creationId xmlns:p14="http://schemas.microsoft.com/office/powerpoint/2010/main" val="18928279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764D83-9033-4975-9F5F-0A686712DDC8}" type="datetimeFigureOut">
              <a:rPr lang="id-ID" smtClean="0"/>
              <a:t>14/11/2022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734C483-9C2B-4E09-8C9F-D4E37264CC43}" type="slidenum">
              <a:rPr lang="id-ID" smtClean="0"/>
              <a:t>‹#›</a:t>
            </a:fld>
            <a:endParaRPr lang="id-ID"/>
          </a:p>
        </p:txBody>
      </p:sp>
    </p:spTree>
    <p:extLst>
      <p:ext uri="{BB962C8B-B14F-4D97-AF65-F5344CB8AC3E}">
        <p14:creationId xmlns:p14="http://schemas.microsoft.com/office/powerpoint/2010/main" val="21125590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764D83-9033-4975-9F5F-0A686712DDC8}" type="datetimeFigureOut">
              <a:rPr lang="id-ID" smtClean="0"/>
              <a:t>14/11/2022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734C483-9C2B-4E09-8C9F-D4E37264CC43}" type="slidenum">
              <a:rPr lang="id-ID" smtClean="0"/>
              <a:t>‹#›</a:t>
            </a:fld>
            <a:endParaRPr lang="id-ID"/>
          </a:p>
        </p:txBody>
      </p:sp>
    </p:spTree>
    <p:extLst>
      <p:ext uri="{BB962C8B-B14F-4D97-AF65-F5344CB8AC3E}">
        <p14:creationId xmlns:p14="http://schemas.microsoft.com/office/powerpoint/2010/main" val="3091381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764D83-9033-4975-9F5F-0A686712DDC8}" type="datetimeFigureOut">
              <a:rPr lang="id-ID" smtClean="0"/>
              <a:t>14/11/2022</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5734C483-9C2B-4E09-8C9F-D4E37264CC43}" type="slidenum">
              <a:rPr lang="id-ID" smtClean="0"/>
              <a:t>‹#›</a:t>
            </a:fld>
            <a:endParaRPr lang="id-ID"/>
          </a:p>
        </p:txBody>
      </p:sp>
    </p:spTree>
    <p:extLst>
      <p:ext uri="{BB962C8B-B14F-4D97-AF65-F5344CB8AC3E}">
        <p14:creationId xmlns:p14="http://schemas.microsoft.com/office/powerpoint/2010/main" val="7684942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764D83-9033-4975-9F5F-0A686712DDC8}" type="datetimeFigureOut">
              <a:rPr lang="id-ID" smtClean="0"/>
              <a:t>14/11/2022</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5734C483-9C2B-4E09-8C9F-D4E37264CC43}" type="slidenum">
              <a:rPr lang="id-ID" smtClean="0"/>
              <a:t>‹#›</a:t>
            </a:fld>
            <a:endParaRPr lang="id-ID"/>
          </a:p>
        </p:txBody>
      </p:sp>
    </p:spTree>
    <p:extLst>
      <p:ext uri="{BB962C8B-B14F-4D97-AF65-F5344CB8AC3E}">
        <p14:creationId xmlns:p14="http://schemas.microsoft.com/office/powerpoint/2010/main" val="27118109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764D83-9033-4975-9F5F-0A686712DDC8}" type="datetimeFigureOut">
              <a:rPr lang="id-ID" smtClean="0"/>
              <a:t>14/11/2022</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5734C483-9C2B-4E09-8C9F-D4E37264CC43}" type="slidenum">
              <a:rPr lang="id-ID" smtClean="0"/>
              <a:t>‹#›</a:t>
            </a:fld>
            <a:endParaRPr lang="id-ID"/>
          </a:p>
        </p:txBody>
      </p:sp>
    </p:spTree>
    <p:extLst>
      <p:ext uri="{BB962C8B-B14F-4D97-AF65-F5344CB8AC3E}">
        <p14:creationId xmlns:p14="http://schemas.microsoft.com/office/powerpoint/2010/main" val="42882268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764D83-9033-4975-9F5F-0A686712DDC8}" type="datetimeFigureOut">
              <a:rPr lang="id-ID" smtClean="0"/>
              <a:t>14/11/2022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734C483-9C2B-4E09-8C9F-D4E37264CC43}" type="slidenum">
              <a:rPr lang="id-ID" smtClean="0"/>
              <a:t>‹#›</a:t>
            </a:fld>
            <a:endParaRPr lang="id-ID"/>
          </a:p>
        </p:txBody>
      </p:sp>
    </p:spTree>
    <p:extLst>
      <p:ext uri="{BB962C8B-B14F-4D97-AF65-F5344CB8AC3E}">
        <p14:creationId xmlns:p14="http://schemas.microsoft.com/office/powerpoint/2010/main" val="6894570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764D83-9033-4975-9F5F-0A686712DDC8}" type="datetimeFigureOut">
              <a:rPr lang="id-ID" smtClean="0"/>
              <a:t>14/11/2022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734C483-9C2B-4E09-8C9F-D4E37264CC43}" type="slidenum">
              <a:rPr lang="id-ID" smtClean="0"/>
              <a:t>‹#›</a:t>
            </a:fld>
            <a:endParaRPr lang="id-ID"/>
          </a:p>
        </p:txBody>
      </p:sp>
    </p:spTree>
    <p:extLst>
      <p:ext uri="{BB962C8B-B14F-4D97-AF65-F5344CB8AC3E}">
        <p14:creationId xmlns:p14="http://schemas.microsoft.com/office/powerpoint/2010/main" val="2874748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764D83-9033-4975-9F5F-0A686712DDC8}" type="datetimeFigureOut">
              <a:rPr lang="id-ID" smtClean="0"/>
              <a:t>14/11/2022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734C483-9C2B-4E09-8C9F-D4E37264CC43}" type="slidenum">
              <a:rPr lang="id-ID" smtClean="0"/>
              <a:t>‹#›</a:t>
            </a:fld>
            <a:endParaRPr lang="id-ID"/>
          </a:p>
        </p:txBody>
      </p:sp>
    </p:spTree>
    <p:extLst>
      <p:ext uri="{BB962C8B-B14F-4D97-AF65-F5344CB8AC3E}">
        <p14:creationId xmlns:p14="http://schemas.microsoft.com/office/powerpoint/2010/main" val="38958616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764D83-9033-4975-9F5F-0A686712DDC8}" type="datetimeFigureOut">
              <a:rPr lang="id-ID" smtClean="0"/>
              <a:t>14/11/2022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734C483-9C2B-4E09-8C9F-D4E37264CC43}" type="slidenum">
              <a:rPr lang="id-ID" smtClean="0"/>
              <a:t>‹#›</a:t>
            </a:fld>
            <a:endParaRPr lang="id-ID"/>
          </a:p>
        </p:txBody>
      </p:sp>
    </p:spTree>
    <p:extLst>
      <p:ext uri="{BB962C8B-B14F-4D97-AF65-F5344CB8AC3E}">
        <p14:creationId xmlns:p14="http://schemas.microsoft.com/office/powerpoint/2010/main" val="2458100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0C8906-34B9-48B3-BD19-EFEAD63123AD}"/>
              </a:ext>
            </a:extLst>
          </p:cNvPr>
          <p:cNvSpPr>
            <a:spLocks noGrp="1"/>
          </p:cNvSpPr>
          <p:nvPr>
            <p:ph type="title"/>
          </p:nvPr>
        </p:nvSpPr>
        <p:spPr/>
        <p:txBody>
          <a:bodyPr/>
          <a:lstStyle/>
          <a:p>
            <a:r>
              <a:rPr lang="en-US"/>
              <a:t>Click to edit Master title style</a:t>
            </a:r>
            <a:endParaRPr lang="id-ID"/>
          </a:p>
        </p:txBody>
      </p:sp>
      <p:sp>
        <p:nvSpPr>
          <p:cNvPr id="3" name="Content Placeholder 2">
            <a:extLst>
              <a:ext uri="{FF2B5EF4-FFF2-40B4-BE49-F238E27FC236}">
                <a16:creationId xmlns="" xmlns:a16="http://schemas.microsoft.com/office/drawing/2014/main" id="{4D1B1DEA-F87B-45C4-970E-4F6830B52D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a:extLst>
              <a:ext uri="{FF2B5EF4-FFF2-40B4-BE49-F238E27FC236}">
                <a16:creationId xmlns="" xmlns:a16="http://schemas.microsoft.com/office/drawing/2014/main" id="{0A2082D6-469E-4D70-AFE5-79D5C5E43A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a:extLst>
              <a:ext uri="{FF2B5EF4-FFF2-40B4-BE49-F238E27FC236}">
                <a16:creationId xmlns="" xmlns:a16="http://schemas.microsoft.com/office/drawing/2014/main" id="{6D4382D9-1FD4-48B0-A561-4394016B9D87}"/>
              </a:ext>
            </a:extLst>
          </p:cNvPr>
          <p:cNvSpPr>
            <a:spLocks noGrp="1"/>
          </p:cNvSpPr>
          <p:nvPr>
            <p:ph type="dt" sz="half" idx="10"/>
          </p:nvPr>
        </p:nvSpPr>
        <p:spPr/>
        <p:txBody>
          <a:bodyPr/>
          <a:lstStyle/>
          <a:p>
            <a:fld id="{C8764D83-9033-4975-9F5F-0A686712DDC8}" type="datetimeFigureOut">
              <a:rPr lang="id-ID" smtClean="0"/>
              <a:t>14/11/2022</a:t>
            </a:fld>
            <a:endParaRPr lang="id-ID"/>
          </a:p>
        </p:txBody>
      </p:sp>
      <p:sp>
        <p:nvSpPr>
          <p:cNvPr id="6" name="Footer Placeholder 5">
            <a:extLst>
              <a:ext uri="{FF2B5EF4-FFF2-40B4-BE49-F238E27FC236}">
                <a16:creationId xmlns="" xmlns:a16="http://schemas.microsoft.com/office/drawing/2014/main" id="{AB6A91DC-CF42-40A3-95FD-F730F4915A63}"/>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 xmlns:a16="http://schemas.microsoft.com/office/drawing/2014/main" id="{7194D103-B42D-4387-817B-886FF4D4DF1B}"/>
              </a:ext>
            </a:extLst>
          </p:cNvPr>
          <p:cNvSpPr>
            <a:spLocks noGrp="1"/>
          </p:cNvSpPr>
          <p:nvPr>
            <p:ph type="sldNum" sz="quarter" idx="12"/>
          </p:nvPr>
        </p:nvSpPr>
        <p:spPr/>
        <p:txBody>
          <a:bodyPr/>
          <a:lstStyle/>
          <a:p>
            <a:fld id="{5734C483-9C2B-4E09-8C9F-D4E37264CC43}" type="slidenum">
              <a:rPr lang="id-ID" smtClean="0"/>
              <a:t>‹#›</a:t>
            </a:fld>
            <a:endParaRPr lang="id-ID"/>
          </a:p>
        </p:txBody>
      </p:sp>
    </p:spTree>
    <p:extLst>
      <p:ext uri="{BB962C8B-B14F-4D97-AF65-F5344CB8AC3E}">
        <p14:creationId xmlns:p14="http://schemas.microsoft.com/office/powerpoint/2010/main" val="27452760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764D83-9033-4975-9F5F-0A686712DDC8}" type="datetimeFigureOut">
              <a:rPr lang="id-ID" smtClean="0"/>
              <a:t>14/11/2022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734C483-9C2B-4E09-8C9F-D4E37264CC43}" type="slidenum">
              <a:rPr lang="id-ID" smtClean="0"/>
              <a:t>‹#›</a:t>
            </a:fld>
            <a:endParaRPr lang="id-ID"/>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602079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764D83-9033-4975-9F5F-0A686712DDC8}" type="datetimeFigureOut">
              <a:rPr lang="id-ID" smtClean="0"/>
              <a:t>14/11/2022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734C483-9C2B-4E09-8C9F-D4E37264CC43}" type="slidenum">
              <a:rPr lang="id-ID" smtClean="0"/>
              <a:t>‹#›</a:t>
            </a:fld>
            <a:endParaRPr lang="id-ID"/>
          </a:p>
        </p:txBody>
      </p:sp>
    </p:spTree>
    <p:extLst>
      <p:ext uri="{BB962C8B-B14F-4D97-AF65-F5344CB8AC3E}">
        <p14:creationId xmlns:p14="http://schemas.microsoft.com/office/powerpoint/2010/main" val="15771699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8764D83-9033-4975-9F5F-0A686712DDC8}" type="datetimeFigureOut">
              <a:rPr lang="id-ID" smtClean="0"/>
              <a:t>14/11/2022</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5734C483-9C2B-4E09-8C9F-D4E37264CC43}" type="slidenum">
              <a:rPr lang="id-ID" smtClean="0"/>
              <a:t>‹#›</a:t>
            </a:fld>
            <a:endParaRPr lang="id-ID"/>
          </a:p>
        </p:txBody>
      </p:sp>
    </p:spTree>
    <p:extLst>
      <p:ext uri="{BB962C8B-B14F-4D97-AF65-F5344CB8AC3E}">
        <p14:creationId xmlns:p14="http://schemas.microsoft.com/office/powerpoint/2010/main" val="35294955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8764D83-9033-4975-9F5F-0A686712DDC8}" type="datetimeFigureOut">
              <a:rPr lang="id-ID" smtClean="0"/>
              <a:t>14/11/2022</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5734C483-9C2B-4E09-8C9F-D4E37264CC43}" type="slidenum">
              <a:rPr lang="id-ID" smtClean="0"/>
              <a:t>‹#›</a:t>
            </a:fld>
            <a:endParaRPr lang="id-ID"/>
          </a:p>
        </p:txBody>
      </p:sp>
    </p:spTree>
    <p:extLst>
      <p:ext uri="{BB962C8B-B14F-4D97-AF65-F5344CB8AC3E}">
        <p14:creationId xmlns:p14="http://schemas.microsoft.com/office/powerpoint/2010/main" val="3071083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764D83-9033-4975-9F5F-0A686712DDC8}" type="datetimeFigureOut">
              <a:rPr lang="id-ID" smtClean="0"/>
              <a:t>14/11/2022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734C483-9C2B-4E09-8C9F-D4E37264CC43}" type="slidenum">
              <a:rPr lang="id-ID" smtClean="0"/>
              <a:t>‹#›</a:t>
            </a:fld>
            <a:endParaRPr lang="id-ID"/>
          </a:p>
        </p:txBody>
      </p:sp>
    </p:spTree>
    <p:extLst>
      <p:ext uri="{BB962C8B-B14F-4D97-AF65-F5344CB8AC3E}">
        <p14:creationId xmlns:p14="http://schemas.microsoft.com/office/powerpoint/2010/main" val="35916765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764D83-9033-4975-9F5F-0A686712DDC8}" type="datetimeFigureOut">
              <a:rPr lang="id-ID" smtClean="0"/>
              <a:t>14/11/2022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734C483-9C2B-4E09-8C9F-D4E37264CC43}" type="slidenum">
              <a:rPr lang="id-ID" smtClean="0"/>
              <a:t>‹#›</a:t>
            </a:fld>
            <a:endParaRPr lang="id-ID"/>
          </a:p>
        </p:txBody>
      </p:sp>
    </p:spTree>
    <p:extLst>
      <p:ext uri="{BB962C8B-B14F-4D97-AF65-F5344CB8AC3E}">
        <p14:creationId xmlns:p14="http://schemas.microsoft.com/office/powerpoint/2010/main" val="645752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A1FD94-45BF-468D-AE03-DAA80616FDC0}"/>
              </a:ext>
            </a:extLst>
          </p:cNvPr>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a:extLst>
              <a:ext uri="{FF2B5EF4-FFF2-40B4-BE49-F238E27FC236}">
                <a16:creationId xmlns="" xmlns:a16="http://schemas.microsoft.com/office/drawing/2014/main" id="{923756E1-A74A-49E6-8092-3B3ADE6716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D4C21639-9A90-437C-BF71-AABBDB7846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a:extLst>
              <a:ext uri="{FF2B5EF4-FFF2-40B4-BE49-F238E27FC236}">
                <a16:creationId xmlns="" xmlns:a16="http://schemas.microsoft.com/office/drawing/2014/main" id="{6C5F6A94-A3C8-416B-91D0-7E73FAAF91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AE078740-AD52-48BF-86B8-588744BCA7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a:extLst>
              <a:ext uri="{FF2B5EF4-FFF2-40B4-BE49-F238E27FC236}">
                <a16:creationId xmlns="" xmlns:a16="http://schemas.microsoft.com/office/drawing/2014/main" id="{0188D114-C644-4C19-AF23-01CBD1BD18D8}"/>
              </a:ext>
            </a:extLst>
          </p:cNvPr>
          <p:cNvSpPr>
            <a:spLocks noGrp="1"/>
          </p:cNvSpPr>
          <p:nvPr>
            <p:ph type="dt" sz="half" idx="10"/>
          </p:nvPr>
        </p:nvSpPr>
        <p:spPr/>
        <p:txBody>
          <a:bodyPr/>
          <a:lstStyle/>
          <a:p>
            <a:fld id="{C8764D83-9033-4975-9F5F-0A686712DDC8}" type="datetimeFigureOut">
              <a:rPr lang="id-ID" smtClean="0"/>
              <a:t>14/11/2022</a:t>
            </a:fld>
            <a:endParaRPr lang="id-ID"/>
          </a:p>
        </p:txBody>
      </p:sp>
      <p:sp>
        <p:nvSpPr>
          <p:cNvPr id="8" name="Footer Placeholder 7">
            <a:extLst>
              <a:ext uri="{FF2B5EF4-FFF2-40B4-BE49-F238E27FC236}">
                <a16:creationId xmlns="" xmlns:a16="http://schemas.microsoft.com/office/drawing/2014/main" id="{57F94D11-0463-4E6E-AD18-3E960B040944}"/>
              </a:ext>
            </a:extLst>
          </p:cNvPr>
          <p:cNvSpPr>
            <a:spLocks noGrp="1"/>
          </p:cNvSpPr>
          <p:nvPr>
            <p:ph type="ftr" sz="quarter" idx="11"/>
          </p:nvPr>
        </p:nvSpPr>
        <p:spPr/>
        <p:txBody>
          <a:bodyPr/>
          <a:lstStyle/>
          <a:p>
            <a:endParaRPr lang="id-ID"/>
          </a:p>
        </p:txBody>
      </p:sp>
      <p:sp>
        <p:nvSpPr>
          <p:cNvPr id="9" name="Slide Number Placeholder 8">
            <a:extLst>
              <a:ext uri="{FF2B5EF4-FFF2-40B4-BE49-F238E27FC236}">
                <a16:creationId xmlns="" xmlns:a16="http://schemas.microsoft.com/office/drawing/2014/main" id="{2FE167CD-C5B2-445B-A6C8-FD1A87855A48}"/>
              </a:ext>
            </a:extLst>
          </p:cNvPr>
          <p:cNvSpPr>
            <a:spLocks noGrp="1"/>
          </p:cNvSpPr>
          <p:nvPr>
            <p:ph type="sldNum" sz="quarter" idx="12"/>
          </p:nvPr>
        </p:nvSpPr>
        <p:spPr/>
        <p:txBody>
          <a:bodyPr/>
          <a:lstStyle/>
          <a:p>
            <a:fld id="{5734C483-9C2B-4E09-8C9F-D4E37264CC43}" type="slidenum">
              <a:rPr lang="id-ID" smtClean="0"/>
              <a:t>‹#›</a:t>
            </a:fld>
            <a:endParaRPr lang="id-ID"/>
          </a:p>
        </p:txBody>
      </p:sp>
    </p:spTree>
    <p:extLst>
      <p:ext uri="{BB962C8B-B14F-4D97-AF65-F5344CB8AC3E}">
        <p14:creationId xmlns:p14="http://schemas.microsoft.com/office/powerpoint/2010/main" val="3209928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615B897-BEFC-48A9-98D7-3CEBB7E22C17}"/>
              </a:ext>
            </a:extLst>
          </p:cNvPr>
          <p:cNvSpPr>
            <a:spLocks noGrp="1"/>
          </p:cNvSpPr>
          <p:nvPr>
            <p:ph type="title"/>
          </p:nvPr>
        </p:nvSpPr>
        <p:spPr/>
        <p:txBody>
          <a:bodyPr/>
          <a:lstStyle/>
          <a:p>
            <a:r>
              <a:rPr lang="en-US"/>
              <a:t>Click to edit Master title style</a:t>
            </a:r>
            <a:endParaRPr lang="id-ID"/>
          </a:p>
        </p:txBody>
      </p:sp>
      <p:sp>
        <p:nvSpPr>
          <p:cNvPr id="3" name="Date Placeholder 2">
            <a:extLst>
              <a:ext uri="{FF2B5EF4-FFF2-40B4-BE49-F238E27FC236}">
                <a16:creationId xmlns="" xmlns:a16="http://schemas.microsoft.com/office/drawing/2014/main" id="{54EEF0C7-5A86-483A-9437-AB19EF84118A}"/>
              </a:ext>
            </a:extLst>
          </p:cNvPr>
          <p:cNvSpPr>
            <a:spLocks noGrp="1"/>
          </p:cNvSpPr>
          <p:nvPr>
            <p:ph type="dt" sz="half" idx="10"/>
          </p:nvPr>
        </p:nvSpPr>
        <p:spPr/>
        <p:txBody>
          <a:bodyPr/>
          <a:lstStyle/>
          <a:p>
            <a:fld id="{C8764D83-9033-4975-9F5F-0A686712DDC8}" type="datetimeFigureOut">
              <a:rPr lang="id-ID" smtClean="0"/>
              <a:t>14/11/2022</a:t>
            </a:fld>
            <a:endParaRPr lang="id-ID"/>
          </a:p>
        </p:txBody>
      </p:sp>
      <p:sp>
        <p:nvSpPr>
          <p:cNvPr id="4" name="Footer Placeholder 3">
            <a:extLst>
              <a:ext uri="{FF2B5EF4-FFF2-40B4-BE49-F238E27FC236}">
                <a16:creationId xmlns="" xmlns:a16="http://schemas.microsoft.com/office/drawing/2014/main" id="{31656FF9-7584-43FD-ADA9-0E850D1FA4C1}"/>
              </a:ext>
            </a:extLst>
          </p:cNvPr>
          <p:cNvSpPr>
            <a:spLocks noGrp="1"/>
          </p:cNvSpPr>
          <p:nvPr>
            <p:ph type="ftr" sz="quarter" idx="11"/>
          </p:nvPr>
        </p:nvSpPr>
        <p:spPr/>
        <p:txBody>
          <a:bodyPr/>
          <a:lstStyle/>
          <a:p>
            <a:endParaRPr lang="id-ID"/>
          </a:p>
        </p:txBody>
      </p:sp>
      <p:sp>
        <p:nvSpPr>
          <p:cNvPr id="5" name="Slide Number Placeholder 4">
            <a:extLst>
              <a:ext uri="{FF2B5EF4-FFF2-40B4-BE49-F238E27FC236}">
                <a16:creationId xmlns="" xmlns:a16="http://schemas.microsoft.com/office/drawing/2014/main" id="{70EEDDF3-1210-4E5B-B0C3-3F3D9B673B21}"/>
              </a:ext>
            </a:extLst>
          </p:cNvPr>
          <p:cNvSpPr>
            <a:spLocks noGrp="1"/>
          </p:cNvSpPr>
          <p:nvPr>
            <p:ph type="sldNum" sz="quarter" idx="12"/>
          </p:nvPr>
        </p:nvSpPr>
        <p:spPr/>
        <p:txBody>
          <a:bodyPr/>
          <a:lstStyle/>
          <a:p>
            <a:fld id="{5734C483-9C2B-4E09-8C9F-D4E37264CC43}" type="slidenum">
              <a:rPr lang="id-ID" smtClean="0"/>
              <a:t>‹#›</a:t>
            </a:fld>
            <a:endParaRPr lang="id-ID"/>
          </a:p>
        </p:txBody>
      </p:sp>
    </p:spTree>
    <p:extLst>
      <p:ext uri="{BB962C8B-B14F-4D97-AF65-F5344CB8AC3E}">
        <p14:creationId xmlns:p14="http://schemas.microsoft.com/office/powerpoint/2010/main" val="2034350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2EE553B8-B7D6-4B69-B64D-CB6CE08B1D6F}"/>
              </a:ext>
            </a:extLst>
          </p:cNvPr>
          <p:cNvSpPr>
            <a:spLocks noGrp="1"/>
          </p:cNvSpPr>
          <p:nvPr>
            <p:ph type="dt" sz="half" idx="10"/>
          </p:nvPr>
        </p:nvSpPr>
        <p:spPr/>
        <p:txBody>
          <a:bodyPr/>
          <a:lstStyle/>
          <a:p>
            <a:fld id="{C8764D83-9033-4975-9F5F-0A686712DDC8}" type="datetimeFigureOut">
              <a:rPr lang="id-ID" smtClean="0"/>
              <a:t>14/11/2022</a:t>
            </a:fld>
            <a:endParaRPr lang="id-ID"/>
          </a:p>
        </p:txBody>
      </p:sp>
      <p:sp>
        <p:nvSpPr>
          <p:cNvPr id="3" name="Footer Placeholder 2">
            <a:extLst>
              <a:ext uri="{FF2B5EF4-FFF2-40B4-BE49-F238E27FC236}">
                <a16:creationId xmlns="" xmlns:a16="http://schemas.microsoft.com/office/drawing/2014/main" id="{46682C8F-1D43-4557-831A-4C953CBEA552}"/>
              </a:ext>
            </a:extLst>
          </p:cNvPr>
          <p:cNvSpPr>
            <a:spLocks noGrp="1"/>
          </p:cNvSpPr>
          <p:nvPr>
            <p:ph type="ftr" sz="quarter" idx="11"/>
          </p:nvPr>
        </p:nvSpPr>
        <p:spPr/>
        <p:txBody>
          <a:bodyPr/>
          <a:lstStyle/>
          <a:p>
            <a:endParaRPr lang="id-ID"/>
          </a:p>
        </p:txBody>
      </p:sp>
      <p:sp>
        <p:nvSpPr>
          <p:cNvPr id="4" name="Slide Number Placeholder 3">
            <a:extLst>
              <a:ext uri="{FF2B5EF4-FFF2-40B4-BE49-F238E27FC236}">
                <a16:creationId xmlns="" xmlns:a16="http://schemas.microsoft.com/office/drawing/2014/main" id="{60EF5821-4E4D-4BF8-9FD6-42F922C38843}"/>
              </a:ext>
            </a:extLst>
          </p:cNvPr>
          <p:cNvSpPr>
            <a:spLocks noGrp="1"/>
          </p:cNvSpPr>
          <p:nvPr>
            <p:ph type="sldNum" sz="quarter" idx="12"/>
          </p:nvPr>
        </p:nvSpPr>
        <p:spPr/>
        <p:txBody>
          <a:bodyPr/>
          <a:lstStyle/>
          <a:p>
            <a:fld id="{5734C483-9C2B-4E09-8C9F-D4E37264CC43}" type="slidenum">
              <a:rPr lang="id-ID" smtClean="0"/>
              <a:t>‹#›</a:t>
            </a:fld>
            <a:endParaRPr lang="id-ID"/>
          </a:p>
        </p:txBody>
      </p:sp>
    </p:spTree>
    <p:extLst>
      <p:ext uri="{BB962C8B-B14F-4D97-AF65-F5344CB8AC3E}">
        <p14:creationId xmlns:p14="http://schemas.microsoft.com/office/powerpoint/2010/main" val="3761090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8F97B4-B813-4D3D-9B8C-193E9367D0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a:extLst>
              <a:ext uri="{FF2B5EF4-FFF2-40B4-BE49-F238E27FC236}">
                <a16:creationId xmlns="" xmlns:a16="http://schemas.microsoft.com/office/drawing/2014/main" id="{1397ED7A-597E-47CC-B5DD-AEA2A95650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a:extLst>
              <a:ext uri="{FF2B5EF4-FFF2-40B4-BE49-F238E27FC236}">
                <a16:creationId xmlns="" xmlns:a16="http://schemas.microsoft.com/office/drawing/2014/main" id="{E0401C5E-9F4E-48E3-8A4B-5A26B27467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0F7328D-FBEC-49FF-8FB5-B303E73ECBD5}"/>
              </a:ext>
            </a:extLst>
          </p:cNvPr>
          <p:cNvSpPr>
            <a:spLocks noGrp="1"/>
          </p:cNvSpPr>
          <p:nvPr>
            <p:ph type="dt" sz="half" idx="10"/>
          </p:nvPr>
        </p:nvSpPr>
        <p:spPr/>
        <p:txBody>
          <a:bodyPr/>
          <a:lstStyle/>
          <a:p>
            <a:fld id="{C8764D83-9033-4975-9F5F-0A686712DDC8}" type="datetimeFigureOut">
              <a:rPr lang="id-ID" smtClean="0"/>
              <a:t>14/11/2022</a:t>
            </a:fld>
            <a:endParaRPr lang="id-ID"/>
          </a:p>
        </p:txBody>
      </p:sp>
      <p:sp>
        <p:nvSpPr>
          <p:cNvPr id="6" name="Footer Placeholder 5">
            <a:extLst>
              <a:ext uri="{FF2B5EF4-FFF2-40B4-BE49-F238E27FC236}">
                <a16:creationId xmlns="" xmlns:a16="http://schemas.microsoft.com/office/drawing/2014/main" id="{FC2EC44A-67E9-4307-AA07-6B7EE76F47B2}"/>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 xmlns:a16="http://schemas.microsoft.com/office/drawing/2014/main" id="{5D0ABB5D-3D71-44D8-B8A4-E9A36DFAA5FB}"/>
              </a:ext>
            </a:extLst>
          </p:cNvPr>
          <p:cNvSpPr>
            <a:spLocks noGrp="1"/>
          </p:cNvSpPr>
          <p:nvPr>
            <p:ph type="sldNum" sz="quarter" idx="12"/>
          </p:nvPr>
        </p:nvSpPr>
        <p:spPr/>
        <p:txBody>
          <a:bodyPr/>
          <a:lstStyle/>
          <a:p>
            <a:fld id="{5734C483-9C2B-4E09-8C9F-D4E37264CC43}" type="slidenum">
              <a:rPr lang="id-ID" smtClean="0"/>
              <a:t>‹#›</a:t>
            </a:fld>
            <a:endParaRPr lang="id-ID"/>
          </a:p>
        </p:txBody>
      </p:sp>
    </p:spTree>
    <p:extLst>
      <p:ext uri="{BB962C8B-B14F-4D97-AF65-F5344CB8AC3E}">
        <p14:creationId xmlns:p14="http://schemas.microsoft.com/office/powerpoint/2010/main" val="2333371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D66E31-3B98-4DC5-841E-A8D75D9037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a:extLst>
              <a:ext uri="{FF2B5EF4-FFF2-40B4-BE49-F238E27FC236}">
                <a16:creationId xmlns="" xmlns:a16="http://schemas.microsoft.com/office/drawing/2014/main" id="{18421BCE-1F7E-4420-94A8-A9DD5A744D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a:extLst>
              <a:ext uri="{FF2B5EF4-FFF2-40B4-BE49-F238E27FC236}">
                <a16:creationId xmlns="" xmlns:a16="http://schemas.microsoft.com/office/drawing/2014/main" id="{B54BDC3A-A9B7-4BB7-BFCB-D7B758ABD3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A9000CB5-3AF3-4145-B468-32F4672F73AC}"/>
              </a:ext>
            </a:extLst>
          </p:cNvPr>
          <p:cNvSpPr>
            <a:spLocks noGrp="1"/>
          </p:cNvSpPr>
          <p:nvPr>
            <p:ph type="dt" sz="half" idx="10"/>
          </p:nvPr>
        </p:nvSpPr>
        <p:spPr/>
        <p:txBody>
          <a:bodyPr/>
          <a:lstStyle/>
          <a:p>
            <a:fld id="{C8764D83-9033-4975-9F5F-0A686712DDC8}" type="datetimeFigureOut">
              <a:rPr lang="id-ID" smtClean="0"/>
              <a:t>14/11/2022</a:t>
            </a:fld>
            <a:endParaRPr lang="id-ID"/>
          </a:p>
        </p:txBody>
      </p:sp>
      <p:sp>
        <p:nvSpPr>
          <p:cNvPr id="6" name="Footer Placeholder 5">
            <a:extLst>
              <a:ext uri="{FF2B5EF4-FFF2-40B4-BE49-F238E27FC236}">
                <a16:creationId xmlns="" xmlns:a16="http://schemas.microsoft.com/office/drawing/2014/main" id="{C5C8BE16-EE0D-44A5-9570-EFCE492230E3}"/>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 xmlns:a16="http://schemas.microsoft.com/office/drawing/2014/main" id="{C84E7DC5-276D-48AA-8429-BB71334575A4}"/>
              </a:ext>
            </a:extLst>
          </p:cNvPr>
          <p:cNvSpPr>
            <a:spLocks noGrp="1"/>
          </p:cNvSpPr>
          <p:nvPr>
            <p:ph type="sldNum" sz="quarter" idx="12"/>
          </p:nvPr>
        </p:nvSpPr>
        <p:spPr/>
        <p:txBody>
          <a:bodyPr/>
          <a:lstStyle/>
          <a:p>
            <a:fld id="{5734C483-9C2B-4E09-8C9F-D4E37264CC43}" type="slidenum">
              <a:rPr lang="id-ID" smtClean="0"/>
              <a:t>‹#›</a:t>
            </a:fld>
            <a:endParaRPr lang="id-ID"/>
          </a:p>
        </p:txBody>
      </p:sp>
    </p:spTree>
    <p:extLst>
      <p:ext uri="{BB962C8B-B14F-4D97-AF65-F5344CB8AC3E}">
        <p14:creationId xmlns:p14="http://schemas.microsoft.com/office/powerpoint/2010/main" val="876932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4.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5DD640B4-0AC6-43EF-84EE-271AE2BE2E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a:extLst>
              <a:ext uri="{FF2B5EF4-FFF2-40B4-BE49-F238E27FC236}">
                <a16:creationId xmlns="" xmlns:a16="http://schemas.microsoft.com/office/drawing/2014/main" id="{A9D9A56F-997F-443D-8DF3-34D949819A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 xmlns:a16="http://schemas.microsoft.com/office/drawing/2014/main" id="{B2FC9CCC-B287-4277-8CC5-FCD17D6336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764D83-9033-4975-9F5F-0A686712DDC8}" type="datetimeFigureOut">
              <a:rPr lang="id-ID" smtClean="0"/>
              <a:t>14/11/2022</a:t>
            </a:fld>
            <a:endParaRPr lang="id-ID"/>
          </a:p>
        </p:txBody>
      </p:sp>
      <p:sp>
        <p:nvSpPr>
          <p:cNvPr id="5" name="Footer Placeholder 4">
            <a:extLst>
              <a:ext uri="{FF2B5EF4-FFF2-40B4-BE49-F238E27FC236}">
                <a16:creationId xmlns="" xmlns:a16="http://schemas.microsoft.com/office/drawing/2014/main" id="{11738F1B-D971-4CBE-A8D0-4CFFF583C5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a:extLst>
              <a:ext uri="{FF2B5EF4-FFF2-40B4-BE49-F238E27FC236}">
                <a16:creationId xmlns="" xmlns:a16="http://schemas.microsoft.com/office/drawing/2014/main" id="{70F9F60E-72DC-4364-94E0-68945CBB54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34C483-9C2B-4E09-8C9F-D4E37264CC43}" type="slidenum">
              <a:rPr lang="id-ID" smtClean="0"/>
              <a:t>‹#›</a:t>
            </a:fld>
            <a:endParaRPr lang="id-ID"/>
          </a:p>
        </p:txBody>
      </p:sp>
    </p:spTree>
    <p:extLst>
      <p:ext uri="{BB962C8B-B14F-4D97-AF65-F5344CB8AC3E}">
        <p14:creationId xmlns:p14="http://schemas.microsoft.com/office/powerpoint/2010/main" val="64514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8764D83-9033-4975-9F5F-0A686712DDC8}" type="datetimeFigureOut">
              <a:rPr lang="id-ID" smtClean="0"/>
              <a:t>14/11/2022</a:t>
            </a:fld>
            <a:endParaRPr lang="id-ID"/>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id-ID"/>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734C483-9C2B-4E09-8C9F-D4E37264CC43}" type="slidenum">
              <a:rPr lang="id-ID" smtClean="0"/>
              <a:t>‹#›</a:t>
            </a:fld>
            <a:endParaRPr lang="id-ID"/>
          </a:p>
        </p:txBody>
      </p:sp>
    </p:spTree>
    <p:extLst>
      <p:ext uri="{BB962C8B-B14F-4D97-AF65-F5344CB8AC3E}">
        <p14:creationId xmlns:p14="http://schemas.microsoft.com/office/powerpoint/2010/main" val="3398315247"/>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C8764D83-9033-4975-9F5F-0A686712DDC8}" type="datetimeFigureOut">
              <a:rPr lang="id-ID" smtClean="0"/>
              <a:t>14/11/2022</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734C483-9C2B-4E09-8C9F-D4E37264CC43}" type="slidenum">
              <a:rPr lang="id-ID" smtClean="0"/>
              <a:t>‹#›</a:t>
            </a:fld>
            <a:endParaRPr lang="id-ID"/>
          </a:p>
        </p:txBody>
      </p:sp>
    </p:spTree>
    <p:extLst>
      <p:ext uri="{BB962C8B-B14F-4D97-AF65-F5344CB8AC3E}">
        <p14:creationId xmlns:p14="http://schemas.microsoft.com/office/powerpoint/2010/main" val="521471314"/>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jpeg"/><Relationship Id="rId1" Type="http://schemas.openxmlformats.org/officeDocument/2006/relationships/slideLayout" Target="../slideLayouts/slideLayout2.xml"/><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jpeg"/><Relationship Id="rId1" Type="http://schemas.openxmlformats.org/officeDocument/2006/relationships/slideLayout" Target="../slideLayouts/slideLayout2.xml"/><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jpeg"/><Relationship Id="rId1" Type="http://schemas.openxmlformats.org/officeDocument/2006/relationships/slideLayout" Target="../slideLayouts/slideLayout2.xml"/><Relationship Id="rId4" Type="http://schemas.microsoft.com/office/2007/relationships/hdphoto" Target="../media/hdphoto3.wdp"/></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jpeg"/><Relationship Id="rId1" Type="http://schemas.openxmlformats.org/officeDocument/2006/relationships/slideLayout" Target="../slideLayouts/slideLayout2.xml"/><Relationship Id="rId4" Type="http://schemas.microsoft.com/office/2007/relationships/hdphoto" Target="../media/hdphoto3.wdp"/></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B39AB0F9-4BEE-41EC-971F-29BEB297A9A2}"/>
              </a:ext>
            </a:extLst>
          </p:cNvPr>
          <p:cNvSpPr>
            <a:spLocks noGrp="1"/>
          </p:cNvSpPr>
          <p:nvPr>
            <p:ph type="ctrTitle"/>
          </p:nvPr>
        </p:nvSpPr>
        <p:spPr>
          <a:xfrm>
            <a:off x="1904214" y="1630837"/>
            <a:ext cx="9255911" cy="2754894"/>
          </a:xfrm>
        </p:spPr>
        <p:txBody>
          <a:bodyPr>
            <a:normAutofit/>
          </a:bodyPr>
          <a:lstStyle/>
          <a:p>
            <a:r>
              <a:rPr lang="id-ID" b="1" dirty="0">
                <a:latin typeface="Roboto" pitchFamily="2" charset="0"/>
                <a:ea typeface="Roboto" pitchFamily="2" charset="0"/>
              </a:rPr>
              <a:t>PELAKSANAAN PEMBUKUAN, INVENTARISASI, DAN </a:t>
            </a:r>
            <a:br>
              <a:rPr lang="id-ID" b="1" dirty="0">
                <a:latin typeface="Roboto" pitchFamily="2" charset="0"/>
                <a:ea typeface="Roboto" pitchFamily="2" charset="0"/>
              </a:rPr>
            </a:br>
            <a:r>
              <a:rPr lang="id-ID" b="1" dirty="0">
                <a:latin typeface="Roboto" pitchFamily="2" charset="0"/>
                <a:ea typeface="Roboto" pitchFamily="2" charset="0"/>
              </a:rPr>
              <a:t>PELAPORAN BARANG MILIK DAERAH</a:t>
            </a:r>
          </a:p>
        </p:txBody>
      </p:sp>
      <p:sp>
        <p:nvSpPr>
          <p:cNvPr id="5" name="Subtitle 4">
            <a:extLst>
              <a:ext uri="{FF2B5EF4-FFF2-40B4-BE49-F238E27FC236}">
                <a16:creationId xmlns="" xmlns:a16="http://schemas.microsoft.com/office/drawing/2014/main" id="{B6D67901-92CD-48B4-AB08-A8DE5EDF772C}"/>
              </a:ext>
            </a:extLst>
          </p:cNvPr>
          <p:cNvSpPr>
            <a:spLocks noGrp="1"/>
          </p:cNvSpPr>
          <p:nvPr>
            <p:ph type="subTitle" idx="1"/>
          </p:nvPr>
        </p:nvSpPr>
        <p:spPr>
          <a:xfrm>
            <a:off x="2158738" y="4385732"/>
            <a:ext cx="9001387" cy="1405467"/>
          </a:xfrm>
        </p:spPr>
        <p:txBody>
          <a:bodyPr>
            <a:normAutofit/>
          </a:bodyPr>
          <a:lstStyle/>
          <a:p>
            <a:r>
              <a:rPr lang="en-US" sz="2000" i="1" dirty="0">
                <a:solidFill>
                  <a:srgbClr val="FFFF00"/>
                </a:solidFill>
                <a:latin typeface="Arial Narrow" panose="020B0606020202030204" pitchFamily="34" charset="0"/>
              </a:rPr>
              <a:t>(</a:t>
            </a:r>
            <a:r>
              <a:rPr lang="en-US" sz="2000" i="1" dirty="0" err="1">
                <a:solidFill>
                  <a:srgbClr val="FFFF00"/>
                </a:solidFill>
                <a:latin typeface="Arial Narrow" panose="020B0606020202030204" pitchFamily="34" charset="0"/>
              </a:rPr>
              <a:t>Berdasarkan</a:t>
            </a:r>
            <a:r>
              <a:rPr lang="en-US" sz="2000" i="1" dirty="0">
                <a:solidFill>
                  <a:srgbClr val="FFFF00"/>
                </a:solidFill>
                <a:latin typeface="Arial Narrow" panose="020B0606020202030204" pitchFamily="34" charset="0"/>
              </a:rPr>
              <a:t> </a:t>
            </a:r>
            <a:r>
              <a:rPr lang="en-US" sz="2000" i="1" dirty="0" err="1">
                <a:solidFill>
                  <a:srgbClr val="FFFF00"/>
                </a:solidFill>
                <a:latin typeface="Arial Narrow" panose="020B0606020202030204" pitchFamily="34" charset="0"/>
              </a:rPr>
              <a:t>Permendagri</a:t>
            </a:r>
            <a:r>
              <a:rPr lang="en-US" sz="2000" i="1" dirty="0">
                <a:solidFill>
                  <a:srgbClr val="FFFF00"/>
                </a:solidFill>
                <a:latin typeface="Arial Narrow" panose="020B0606020202030204" pitchFamily="34" charset="0"/>
              </a:rPr>
              <a:t> 47 </a:t>
            </a:r>
            <a:r>
              <a:rPr lang="en-US" sz="2000" i="1" dirty="0" err="1">
                <a:solidFill>
                  <a:srgbClr val="FFFF00"/>
                </a:solidFill>
                <a:latin typeface="Arial Narrow" panose="020B0606020202030204" pitchFamily="34" charset="0"/>
              </a:rPr>
              <a:t>Tahun</a:t>
            </a:r>
            <a:r>
              <a:rPr lang="en-US" sz="2000" i="1" dirty="0">
                <a:solidFill>
                  <a:srgbClr val="FFFF00"/>
                </a:solidFill>
                <a:latin typeface="Arial Narrow" panose="020B0606020202030204" pitchFamily="34" charset="0"/>
              </a:rPr>
              <a:t> 2021 </a:t>
            </a:r>
            <a:r>
              <a:rPr lang="en-US" sz="2000" i="1" dirty="0" err="1">
                <a:solidFill>
                  <a:srgbClr val="FFFF00"/>
                </a:solidFill>
                <a:latin typeface="Arial Narrow" panose="020B0606020202030204" pitchFamily="34" charset="0"/>
              </a:rPr>
              <a:t>Tentang</a:t>
            </a:r>
            <a:r>
              <a:rPr lang="en-US" sz="2000" i="1" dirty="0">
                <a:solidFill>
                  <a:srgbClr val="FFFF00"/>
                </a:solidFill>
                <a:latin typeface="Arial Narrow" panose="020B0606020202030204" pitchFamily="34" charset="0"/>
              </a:rPr>
              <a:t> Tata </a:t>
            </a:r>
            <a:r>
              <a:rPr lang="en-US" sz="2000" i="1" dirty="0" err="1">
                <a:solidFill>
                  <a:srgbClr val="FFFF00"/>
                </a:solidFill>
                <a:latin typeface="Arial Narrow" panose="020B0606020202030204" pitchFamily="34" charset="0"/>
              </a:rPr>
              <a:t>cara</a:t>
            </a:r>
            <a:r>
              <a:rPr lang="en-US" sz="2000" i="1" dirty="0">
                <a:solidFill>
                  <a:srgbClr val="FFFF00"/>
                </a:solidFill>
                <a:latin typeface="Arial Narrow" panose="020B0606020202030204" pitchFamily="34" charset="0"/>
              </a:rPr>
              <a:t> </a:t>
            </a:r>
            <a:r>
              <a:rPr lang="en-US" sz="2000" i="1" dirty="0" err="1">
                <a:solidFill>
                  <a:srgbClr val="FFFF00"/>
                </a:solidFill>
                <a:latin typeface="Arial Narrow" panose="020B0606020202030204" pitchFamily="34" charset="0"/>
              </a:rPr>
              <a:t>pelaksanaan</a:t>
            </a:r>
            <a:r>
              <a:rPr lang="en-US" sz="2000" i="1" dirty="0">
                <a:solidFill>
                  <a:srgbClr val="FFFF00"/>
                </a:solidFill>
                <a:latin typeface="Arial Narrow" panose="020B0606020202030204" pitchFamily="34" charset="0"/>
              </a:rPr>
              <a:t> </a:t>
            </a:r>
            <a:r>
              <a:rPr lang="en-US" sz="2000" i="1" dirty="0" err="1">
                <a:solidFill>
                  <a:srgbClr val="FFFF00"/>
                </a:solidFill>
                <a:latin typeface="Arial Narrow" panose="020B0606020202030204" pitchFamily="34" charset="0"/>
              </a:rPr>
              <a:t>pembukuan</a:t>
            </a:r>
            <a:r>
              <a:rPr lang="en-US" sz="2000" i="1" dirty="0">
                <a:solidFill>
                  <a:srgbClr val="FFFF00"/>
                </a:solidFill>
                <a:latin typeface="Arial Narrow" panose="020B0606020202030204" pitchFamily="34" charset="0"/>
              </a:rPr>
              <a:t>, </a:t>
            </a:r>
            <a:r>
              <a:rPr lang="en-US" sz="2000" i="1" dirty="0" err="1">
                <a:solidFill>
                  <a:srgbClr val="FFFF00"/>
                </a:solidFill>
                <a:latin typeface="Arial Narrow" panose="020B0606020202030204" pitchFamily="34" charset="0"/>
              </a:rPr>
              <a:t>inventarisasi</a:t>
            </a:r>
            <a:r>
              <a:rPr lang="en-US" sz="2000" i="1" dirty="0">
                <a:solidFill>
                  <a:srgbClr val="FFFF00"/>
                </a:solidFill>
                <a:latin typeface="Arial Narrow" panose="020B0606020202030204" pitchFamily="34" charset="0"/>
              </a:rPr>
              <a:t>, dan </a:t>
            </a:r>
            <a:r>
              <a:rPr lang="en-US" sz="2000" i="1" dirty="0" err="1">
                <a:solidFill>
                  <a:srgbClr val="FFFF00"/>
                </a:solidFill>
                <a:latin typeface="Arial Narrow" panose="020B0606020202030204" pitchFamily="34" charset="0"/>
              </a:rPr>
              <a:t>pelaporan</a:t>
            </a:r>
            <a:r>
              <a:rPr lang="en-US" sz="2000" i="1" dirty="0">
                <a:solidFill>
                  <a:srgbClr val="FFFF00"/>
                </a:solidFill>
                <a:latin typeface="Arial Narrow" panose="020B0606020202030204" pitchFamily="34" charset="0"/>
              </a:rPr>
              <a:t> </a:t>
            </a:r>
            <a:r>
              <a:rPr lang="en-US" sz="2000" i="1" dirty="0" err="1">
                <a:solidFill>
                  <a:srgbClr val="FFFF00"/>
                </a:solidFill>
                <a:latin typeface="Arial Narrow" panose="020B0606020202030204" pitchFamily="34" charset="0"/>
              </a:rPr>
              <a:t>barang</a:t>
            </a:r>
            <a:r>
              <a:rPr lang="en-US" sz="2000" i="1" dirty="0">
                <a:solidFill>
                  <a:srgbClr val="FFFF00"/>
                </a:solidFill>
                <a:latin typeface="Arial Narrow" panose="020B0606020202030204" pitchFamily="34" charset="0"/>
              </a:rPr>
              <a:t> </a:t>
            </a:r>
            <a:r>
              <a:rPr lang="en-US" sz="2000" i="1" dirty="0" err="1">
                <a:solidFill>
                  <a:srgbClr val="FFFF00"/>
                </a:solidFill>
                <a:latin typeface="Arial Narrow" panose="020B0606020202030204" pitchFamily="34" charset="0"/>
              </a:rPr>
              <a:t>milik</a:t>
            </a:r>
            <a:r>
              <a:rPr lang="en-US" sz="2000" i="1" dirty="0">
                <a:solidFill>
                  <a:srgbClr val="FFFF00"/>
                </a:solidFill>
                <a:latin typeface="Arial Narrow" panose="020B0606020202030204" pitchFamily="34" charset="0"/>
              </a:rPr>
              <a:t> </a:t>
            </a:r>
            <a:r>
              <a:rPr lang="en-US" sz="2000" i="1" dirty="0" err="1">
                <a:solidFill>
                  <a:srgbClr val="FFFF00"/>
                </a:solidFill>
                <a:latin typeface="Arial Narrow" panose="020B0606020202030204" pitchFamily="34" charset="0"/>
              </a:rPr>
              <a:t>daerah</a:t>
            </a:r>
            <a:r>
              <a:rPr lang="en-US" sz="2000" i="1" dirty="0">
                <a:solidFill>
                  <a:srgbClr val="FFFF00"/>
                </a:solidFill>
                <a:latin typeface="Arial Narrow" panose="020B0606020202030204" pitchFamily="34" charset="0"/>
              </a:rPr>
              <a:t>)</a:t>
            </a:r>
            <a:endParaRPr lang="id-ID" sz="2000" i="1" dirty="0">
              <a:solidFill>
                <a:srgbClr val="FFFF00"/>
              </a:solidFill>
              <a:latin typeface="Arial Narrow" panose="020B0606020202030204" pitchFamily="34" charset="0"/>
            </a:endParaRPr>
          </a:p>
        </p:txBody>
      </p:sp>
      <p:sp>
        <p:nvSpPr>
          <p:cNvPr id="6" name="Rectangle: Rounded Corners 5">
            <a:extLst>
              <a:ext uri="{FF2B5EF4-FFF2-40B4-BE49-F238E27FC236}">
                <a16:creationId xmlns="" xmlns:a16="http://schemas.microsoft.com/office/drawing/2014/main" id="{B2F45F3F-5E9D-41BF-9838-1B644FE03123}"/>
              </a:ext>
            </a:extLst>
          </p:cNvPr>
          <p:cNvSpPr/>
          <p:nvPr/>
        </p:nvSpPr>
        <p:spPr>
          <a:xfrm>
            <a:off x="193966" y="-1292685"/>
            <a:ext cx="1266826" cy="2271713"/>
          </a:xfrm>
          <a:prstGeom prst="roundRect">
            <a:avLst/>
          </a:prstGeom>
          <a:solidFill>
            <a:schemeClr val="tx1">
              <a:alpha val="62000"/>
            </a:schemeClr>
          </a:solidFill>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descr="logo bpkp ukuran sedang">
            <a:extLst>
              <a:ext uri="{FF2B5EF4-FFF2-40B4-BE49-F238E27FC236}">
                <a16:creationId xmlns="" xmlns:a16="http://schemas.microsoft.com/office/drawing/2014/main" id="{F53789E1-9403-43FF-B6F1-DB990EA63474}"/>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45673" y="92173"/>
            <a:ext cx="1215119" cy="622380"/>
          </a:xfrm>
          <a:prstGeom prst="rect">
            <a:avLst/>
          </a:prstGeom>
          <a:noFill/>
          <a:ln w="9525">
            <a:noFill/>
            <a:miter lim="800000"/>
            <a:headEnd/>
            <a:tailEnd/>
          </a:ln>
        </p:spPr>
      </p:pic>
    </p:spTree>
    <p:extLst>
      <p:ext uri="{BB962C8B-B14F-4D97-AF65-F5344CB8AC3E}">
        <p14:creationId xmlns:p14="http://schemas.microsoft.com/office/powerpoint/2010/main" val="2733297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sp>
        <p:nvSpPr>
          <p:cNvPr id="3" name="Text Placeholder 2"/>
          <p:cNvSpPr>
            <a:spLocks noGrp="1"/>
          </p:cNvSpPr>
          <p:nvPr>
            <p:ph type="body" idx="1"/>
          </p:nvPr>
        </p:nvSpPr>
        <p:spPr/>
        <p:txBody>
          <a:bodyPr/>
          <a:lstStyle/>
          <a:p>
            <a:endParaRPr lang="id-ID" dirty="0"/>
          </a:p>
        </p:txBody>
      </p:sp>
      <p:sp>
        <p:nvSpPr>
          <p:cNvPr id="5" name="Text Placeholder 4"/>
          <p:cNvSpPr>
            <a:spLocks noGrp="1"/>
          </p:cNvSpPr>
          <p:nvPr>
            <p:ph type="body" sz="quarter" idx="3"/>
          </p:nvPr>
        </p:nvSpPr>
        <p:spPr/>
        <p:txBody>
          <a:bodyPr/>
          <a:lstStyle/>
          <a:p>
            <a:endParaRPr lang="id-ID"/>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85197" y="1746915"/>
            <a:ext cx="5296294" cy="4735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172200" y="1801505"/>
            <a:ext cx="5346510" cy="4694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7394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Selisih Persediaan</a:t>
            </a:r>
          </a:p>
        </p:txBody>
      </p:sp>
      <p:sp>
        <p:nvSpPr>
          <p:cNvPr id="3" name="Content Placeholder 2"/>
          <p:cNvSpPr>
            <a:spLocks noGrp="1"/>
          </p:cNvSpPr>
          <p:nvPr>
            <p:ph idx="1"/>
          </p:nvPr>
        </p:nvSpPr>
        <p:spPr/>
        <p:txBody>
          <a:bodyPr>
            <a:normAutofit fontScale="92500" lnSpcReduction="10000"/>
          </a:bodyPr>
          <a:lstStyle/>
          <a:p>
            <a:r>
              <a:rPr lang="id-ID" dirty="0"/>
              <a:t>Sering kali terjadi selisih persediaan antara catatan persediaan menurut bendahara barang/pengurus barang dengan hasil stock </a:t>
            </a:r>
            <a:r>
              <a:rPr lang="id-ID" dirty="0" smtClean="0"/>
              <a:t>opname</a:t>
            </a:r>
          </a:p>
          <a:p>
            <a:r>
              <a:rPr lang="sv-SE" dirty="0"/>
              <a:t>Selisih persediaan dapat disebabkan karena persediaan hilang, usang, kadaluarsa, atau rusak</a:t>
            </a:r>
            <a:r>
              <a:rPr lang="sv-SE" dirty="0" smtClean="0"/>
              <a:t>.</a:t>
            </a:r>
            <a:endParaRPr lang="id-ID" dirty="0" smtClean="0"/>
          </a:p>
          <a:p>
            <a:r>
              <a:rPr lang="id-ID" dirty="0"/>
              <a:t>Jika selisih persediaan dipertimbangkan sebagai suatu jumlah yang normal, maka selisih persediaan ini diperlakukan sebagai beban</a:t>
            </a:r>
            <a:r>
              <a:rPr lang="id-ID" dirty="0" smtClean="0"/>
              <a:t>.</a:t>
            </a:r>
          </a:p>
          <a:p>
            <a:r>
              <a:rPr lang="id-ID" dirty="0"/>
              <a:t>Jika selisih persediaan dipertimbangkan sebagai suatu jumlah yang abnormal, maka selisih persediaan ini diperlakukan sebagai kerugian daerah</a:t>
            </a:r>
            <a:r>
              <a:rPr lang="id-ID" dirty="0" smtClean="0"/>
              <a:t>.</a:t>
            </a:r>
          </a:p>
          <a:p>
            <a:r>
              <a:rPr lang="id-ID" dirty="0"/>
              <a:t>Penetapan besaran selisih persediaan sebagai normal atau</a:t>
            </a:r>
          </a:p>
          <a:p>
            <a:r>
              <a:rPr lang="id-ID" dirty="0"/>
              <a:t>abnormal ditentukan oleh Pemda dalam kebijakan akuntansinya.</a:t>
            </a:r>
          </a:p>
        </p:txBody>
      </p:sp>
    </p:spTree>
    <p:extLst>
      <p:ext uri="{BB962C8B-B14F-4D97-AF65-F5344CB8AC3E}">
        <p14:creationId xmlns:p14="http://schemas.microsoft.com/office/powerpoint/2010/main" val="2169867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8AFF53FD-7052-4A32-80FD-354D41E8A662}"/>
              </a:ext>
            </a:extLst>
          </p:cNvPr>
          <p:cNvSpPr/>
          <p:nvPr/>
        </p:nvSpPr>
        <p:spPr>
          <a:xfrm>
            <a:off x="-79131" y="184638"/>
            <a:ext cx="12485077" cy="509739"/>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Rectangle: Rounded Corners 3">
            <a:extLst>
              <a:ext uri="{FF2B5EF4-FFF2-40B4-BE49-F238E27FC236}">
                <a16:creationId xmlns="" xmlns:a16="http://schemas.microsoft.com/office/drawing/2014/main" id="{1827D3BC-55E6-451A-BEFC-0CA4A4AEE137}"/>
              </a:ext>
            </a:extLst>
          </p:cNvPr>
          <p:cNvSpPr/>
          <p:nvPr/>
        </p:nvSpPr>
        <p:spPr>
          <a:xfrm>
            <a:off x="10723706" y="-1302111"/>
            <a:ext cx="1266826" cy="2271713"/>
          </a:xfrm>
          <a:prstGeom prst="roundRect">
            <a:avLst/>
          </a:prstGeom>
          <a:solidFill>
            <a:schemeClr val="bg1">
              <a:alpha val="62000"/>
            </a:schemeClr>
          </a:solidFill>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descr="logo bpkp ukuran sedang">
            <a:extLst>
              <a:ext uri="{FF2B5EF4-FFF2-40B4-BE49-F238E27FC236}">
                <a16:creationId xmlns="" xmlns:a16="http://schemas.microsoft.com/office/drawing/2014/main" id="{69D37944-EE53-45A6-9BEE-81460D24017A}"/>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0775413" y="82747"/>
            <a:ext cx="1215119" cy="622380"/>
          </a:xfrm>
          <a:prstGeom prst="rect">
            <a:avLst/>
          </a:prstGeom>
          <a:noFill/>
          <a:ln w="9525">
            <a:noFill/>
            <a:miter lim="800000"/>
            <a:headEnd/>
            <a:tailEnd/>
          </a:ln>
        </p:spPr>
      </p:pic>
      <p:sp>
        <p:nvSpPr>
          <p:cNvPr id="28" name="TextBox 27">
            <a:extLst>
              <a:ext uri="{FF2B5EF4-FFF2-40B4-BE49-F238E27FC236}">
                <a16:creationId xmlns="" xmlns:a16="http://schemas.microsoft.com/office/drawing/2014/main" id="{0262A03A-FA60-4DA6-9840-3DE9F888640E}"/>
              </a:ext>
            </a:extLst>
          </p:cNvPr>
          <p:cNvSpPr txBox="1"/>
          <p:nvPr/>
        </p:nvSpPr>
        <p:spPr>
          <a:xfrm>
            <a:off x="1575905" y="146397"/>
            <a:ext cx="8313567" cy="646331"/>
          </a:xfrm>
          <a:prstGeom prst="rect">
            <a:avLst/>
          </a:prstGeom>
          <a:noFill/>
        </p:spPr>
        <p:txBody>
          <a:bodyPr wrap="square">
            <a:spAutoFit/>
          </a:bodyPr>
          <a:lstStyle/>
          <a:p>
            <a:pPr algn="ctr"/>
            <a:r>
              <a:rPr lang="id-ID" sz="3600" dirty="0" smtClean="0">
                <a:solidFill>
                  <a:srgbClr val="FFFF00"/>
                </a:solidFill>
                <a:latin typeface="Bebas Neue" panose="020B0606020202050201" pitchFamily="34" charset="0"/>
                <a:ea typeface="+mj-ea"/>
                <a:cs typeface="+mj-cs"/>
              </a:rPr>
              <a:t>PENILAIAN PERSEDIAAN</a:t>
            </a:r>
            <a:endParaRPr kumimoji="0" lang="en-US" sz="3600" i="0" u="none" strike="noStrike" kern="1200" cap="none" spc="0" normalizeH="0" baseline="0" noProof="0" dirty="0">
              <a:ln>
                <a:noFill/>
              </a:ln>
              <a:solidFill>
                <a:srgbClr val="FFFF00"/>
              </a:solidFill>
              <a:effectLst/>
              <a:uLnTx/>
              <a:uFillTx/>
              <a:latin typeface="Bebas Neue" panose="020B0606020202050201" pitchFamily="34" charset="0"/>
              <a:ea typeface="+mj-ea"/>
              <a:cs typeface="+mj-cs"/>
            </a:endParaRPr>
          </a:p>
        </p:txBody>
      </p:sp>
      <p:grpSp>
        <p:nvGrpSpPr>
          <p:cNvPr id="21" name="Group 20">
            <a:extLst>
              <a:ext uri="{FF2B5EF4-FFF2-40B4-BE49-F238E27FC236}">
                <a16:creationId xmlns="" xmlns:a16="http://schemas.microsoft.com/office/drawing/2014/main" id="{D252289C-6A4C-5277-E933-CE73413F279D}"/>
              </a:ext>
            </a:extLst>
          </p:cNvPr>
          <p:cNvGrpSpPr/>
          <p:nvPr/>
        </p:nvGrpSpPr>
        <p:grpSpPr>
          <a:xfrm>
            <a:off x="569274" y="1334281"/>
            <a:ext cx="10200927" cy="1092518"/>
            <a:chOff x="6167695" y="1389016"/>
            <a:chExt cx="5681682" cy="1092518"/>
          </a:xfrm>
        </p:grpSpPr>
        <p:sp>
          <p:nvSpPr>
            <p:cNvPr id="25" name="TextBox 24">
              <a:extLst>
                <a:ext uri="{FF2B5EF4-FFF2-40B4-BE49-F238E27FC236}">
                  <a16:creationId xmlns="" xmlns:a16="http://schemas.microsoft.com/office/drawing/2014/main" id="{DB7FADBE-67E8-F633-6FAA-3BA4C3189411}"/>
                </a:ext>
              </a:extLst>
            </p:cNvPr>
            <p:cNvSpPr txBox="1"/>
            <p:nvPr/>
          </p:nvSpPr>
          <p:spPr>
            <a:xfrm>
              <a:off x="6167695" y="1389016"/>
              <a:ext cx="5345906" cy="1092518"/>
            </a:xfrm>
            <a:prstGeom prst="round2DiagRect">
              <a:avLst>
                <a:gd name="adj1" fmla="val 16667"/>
                <a:gd name="adj2" fmla="val 22028"/>
              </a:avLst>
            </a:prstGeom>
            <a:solidFill>
              <a:srgbClr val="002060">
                <a:alpha val="80000"/>
              </a:srgbClr>
            </a:solidFill>
          </p:spPr>
          <p:txBody>
            <a:bodyPr wrap="square">
              <a:spAutoFit/>
            </a:bodyPr>
            <a:lstStyle/>
            <a:p>
              <a:r>
                <a:rPr lang="id-ID" sz="2800" dirty="0">
                  <a:solidFill>
                    <a:schemeClr val="bg1"/>
                  </a:solidFill>
                </a:rPr>
                <a:t>Nilai persediaan meliputi seluruh biaya yang harus dikeluarkan sampai barang tersebut dapat digunakan</a:t>
              </a:r>
            </a:p>
          </p:txBody>
        </p:sp>
        <p:pic>
          <p:nvPicPr>
            <p:cNvPr id="16" name="Picture 15">
              <a:extLst>
                <a:ext uri="{FF2B5EF4-FFF2-40B4-BE49-F238E27FC236}">
                  <a16:creationId xmlns="" xmlns:a16="http://schemas.microsoft.com/office/drawing/2014/main" id="{16E126A3-AC71-827A-CA1C-3EEE00123525}"/>
                </a:ext>
              </a:extLst>
            </p:cNvPr>
            <p:cNvPicPr>
              <a:picLocks noChangeAspect="1"/>
            </p:cNvPicPr>
            <p:nvPr/>
          </p:nvPicPr>
          <p:blipFill>
            <a:blip r:embed="rId3" cstate="print">
              <a:duotone>
                <a:prstClr val="black"/>
                <a:srgbClr val="FF0000">
                  <a:tint val="45000"/>
                  <a:satMod val="400000"/>
                </a:srgbClr>
              </a:duotone>
              <a:extLst>
                <a:ext uri="{BEBA8EAE-BF5A-486C-A8C5-ECC9F3942E4B}">
                  <a14:imgProps xmlns:a14="http://schemas.microsoft.com/office/drawing/2010/main">
                    <a14:imgLayer r:embed="rId4">
                      <a14:imgEffect>
                        <a14:colorTemperature colorTemp="11500"/>
                      </a14:imgEffect>
                    </a14:imgLayer>
                  </a14:imgProps>
                </a:ext>
                <a:ext uri="{28A0092B-C50C-407E-A947-70E740481C1C}">
                  <a14:useLocalDpi xmlns:a14="http://schemas.microsoft.com/office/drawing/2010/main" val="0"/>
                </a:ext>
              </a:extLst>
            </a:blip>
            <a:stretch>
              <a:fillRect/>
            </a:stretch>
          </p:blipFill>
          <p:spPr>
            <a:xfrm>
              <a:off x="11177825" y="1554045"/>
              <a:ext cx="671552" cy="762460"/>
            </a:xfrm>
            <a:prstGeom prst="rect">
              <a:avLst/>
            </a:prstGeom>
          </p:spPr>
        </p:pic>
      </p:grpSp>
      <p:sp>
        <p:nvSpPr>
          <p:cNvPr id="17" name="TextBox 16">
            <a:extLst>
              <a:ext uri="{FF2B5EF4-FFF2-40B4-BE49-F238E27FC236}">
                <a16:creationId xmlns="" xmlns:a16="http://schemas.microsoft.com/office/drawing/2014/main" id="{DB7FADBE-67E8-F633-6FAA-3BA4C3189411}"/>
              </a:ext>
            </a:extLst>
          </p:cNvPr>
          <p:cNvSpPr txBox="1"/>
          <p:nvPr/>
        </p:nvSpPr>
        <p:spPr>
          <a:xfrm>
            <a:off x="688904" y="3042526"/>
            <a:ext cx="9598073" cy="2361248"/>
          </a:xfrm>
          <a:prstGeom prst="round2DiagRect">
            <a:avLst>
              <a:gd name="adj1" fmla="val 16667"/>
              <a:gd name="adj2" fmla="val 22028"/>
            </a:avLst>
          </a:prstGeom>
          <a:solidFill>
            <a:srgbClr val="002060">
              <a:alpha val="80000"/>
            </a:srgbClr>
          </a:solidFill>
        </p:spPr>
        <p:txBody>
          <a:bodyPr wrap="square">
            <a:spAutoFit/>
          </a:bodyPr>
          <a:lstStyle/>
          <a:p>
            <a:pPr marL="514350" indent="-514350">
              <a:buFont typeface="+mj-lt"/>
              <a:buAutoNum type="arabicPeriod"/>
            </a:pPr>
            <a:r>
              <a:rPr lang="id-ID" sz="3200" dirty="0">
                <a:solidFill>
                  <a:schemeClr val="bg1"/>
                </a:solidFill>
              </a:rPr>
              <a:t>masuk pertama keluar pertama atau yang dikenal dengan istilah first in first out;</a:t>
            </a:r>
          </a:p>
          <a:p>
            <a:pPr marL="514350" indent="-514350">
              <a:buFont typeface="+mj-lt"/>
              <a:buAutoNum type="arabicPeriod"/>
            </a:pPr>
            <a:r>
              <a:rPr lang="id-ID" sz="3200" dirty="0">
                <a:solidFill>
                  <a:schemeClr val="bg1"/>
                </a:solidFill>
              </a:rPr>
              <a:t>rata-rata atau yang dikenal dengan istilah average;</a:t>
            </a:r>
          </a:p>
          <a:p>
            <a:pPr marL="514350" indent="-514350">
              <a:buFont typeface="+mj-lt"/>
              <a:buAutoNum type="arabicPeriod"/>
            </a:pPr>
            <a:r>
              <a:rPr lang="id-ID" sz="3200" dirty="0">
                <a:solidFill>
                  <a:schemeClr val="bg1"/>
                </a:solidFill>
              </a:rPr>
              <a:t>harga perolehan terakhir.</a:t>
            </a:r>
          </a:p>
        </p:txBody>
      </p:sp>
    </p:spTree>
    <p:extLst>
      <p:ext uri="{BB962C8B-B14F-4D97-AF65-F5344CB8AC3E}">
        <p14:creationId xmlns:p14="http://schemas.microsoft.com/office/powerpoint/2010/main" val="1202434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576571"/>
          </a:xfrm>
        </p:spPr>
        <p:txBody>
          <a:bodyPr>
            <a:normAutofit fontScale="90000"/>
          </a:bodyPr>
          <a:lstStyle/>
          <a:p>
            <a:endParaRPr lang="id-ID" dirty="0"/>
          </a:p>
        </p:txBody>
      </p:sp>
      <p:sp>
        <p:nvSpPr>
          <p:cNvPr id="5" name="Text Placeholder 4"/>
          <p:cNvSpPr>
            <a:spLocks noGrp="1"/>
          </p:cNvSpPr>
          <p:nvPr>
            <p:ph type="body" idx="1"/>
          </p:nvPr>
        </p:nvSpPr>
        <p:spPr>
          <a:xfrm>
            <a:off x="1337282" y="1885950"/>
            <a:ext cx="3241882" cy="576262"/>
          </a:xfrm>
        </p:spPr>
        <p:txBody>
          <a:bodyPr/>
          <a:lstStyle/>
          <a:p>
            <a:r>
              <a:rPr lang="id-ID" sz="2800" b="1" dirty="0" smtClean="0"/>
              <a:t>FIFO</a:t>
            </a:r>
            <a:endParaRPr lang="id-ID" sz="2800" b="1" dirty="0"/>
          </a:p>
        </p:txBody>
      </p:sp>
      <p:sp>
        <p:nvSpPr>
          <p:cNvPr id="8" name="Text Placeholder 7"/>
          <p:cNvSpPr>
            <a:spLocks noGrp="1"/>
          </p:cNvSpPr>
          <p:nvPr>
            <p:ph type="body" sz="half" idx="15"/>
          </p:nvPr>
        </p:nvSpPr>
        <p:spPr/>
        <p:txBody>
          <a:bodyPr>
            <a:normAutofit/>
          </a:bodyPr>
          <a:lstStyle/>
          <a:p>
            <a:r>
              <a:rPr lang="id-ID" sz="2400" dirty="0"/>
              <a:t>Metode masuk pertama keluar pertama </a:t>
            </a:r>
            <a:r>
              <a:rPr lang="id-ID" sz="2400" dirty="0" smtClean="0"/>
              <a:t>merupakan metode penilaian </a:t>
            </a:r>
            <a:r>
              <a:rPr lang="id-ID" sz="2400" dirty="0"/>
              <a:t>persediaan barang yang dihitung </a:t>
            </a:r>
            <a:r>
              <a:rPr lang="id-ID" sz="2400" dirty="0" smtClean="0"/>
              <a:t>berdasarkan harga </a:t>
            </a:r>
            <a:r>
              <a:rPr lang="id-ID" sz="2400" dirty="0"/>
              <a:t>barang yang lebih awal masuk yang d</a:t>
            </a:r>
            <a:r>
              <a:rPr lang="id-ID" sz="2400" dirty="0" smtClean="0"/>
              <a:t>ikeluarkan pertama</a:t>
            </a:r>
            <a:r>
              <a:rPr lang="id-ID" sz="2400" dirty="0"/>
              <a:t>.</a:t>
            </a:r>
          </a:p>
        </p:txBody>
      </p:sp>
      <p:sp>
        <p:nvSpPr>
          <p:cNvPr id="6" name="Text Placeholder 5"/>
          <p:cNvSpPr>
            <a:spLocks noGrp="1"/>
          </p:cNvSpPr>
          <p:nvPr>
            <p:ph type="body" sz="quarter" idx="3"/>
          </p:nvPr>
        </p:nvSpPr>
        <p:spPr>
          <a:xfrm>
            <a:off x="4587994" y="1885950"/>
            <a:ext cx="3230193" cy="576262"/>
          </a:xfrm>
        </p:spPr>
        <p:txBody>
          <a:bodyPr/>
          <a:lstStyle/>
          <a:p>
            <a:r>
              <a:rPr lang="id-ID" sz="2800" b="1" dirty="0" smtClean="0"/>
              <a:t>Rata-rata</a:t>
            </a:r>
            <a:endParaRPr lang="id-ID" sz="2800" b="1" dirty="0"/>
          </a:p>
        </p:txBody>
      </p:sp>
      <p:sp>
        <p:nvSpPr>
          <p:cNvPr id="9" name="Text Placeholder 8"/>
          <p:cNvSpPr>
            <a:spLocks noGrp="1"/>
          </p:cNvSpPr>
          <p:nvPr>
            <p:ph type="body" sz="half" idx="16"/>
          </p:nvPr>
        </p:nvSpPr>
        <p:spPr/>
        <p:txBody>
          <a:bodyPr>
            <a:normAutofit/>
          </a:bodyPr>
          <a:lstStyle/>
          <a:p>
            <a:r>
              <a:rPr lang="fi-FI" sz="2800" dirty="0"/>
              <a:t>merupakan metode penilaian persediaan </a:t>
            </a:r>
            <a:r>
              <a:rPr lang="fi-FI" sz="2800" dirty="0" smtClean="0"/>
              <a:t>yang</a:t>
            </a:r>
            <a:r>
              <a:rPr lang="id-ID" sz="2800" dirty="0" smtClean="0"/>
              <a:t> </a:t>
            </a:r>
            <a:r>
              <a:rPr lang="sv-SE" sz="2800" dirty="0" smtClean="0"/>
              <a:t>dihitung </a:t>
            </a:r>
            <a:r>
              <a:rPr lang="sv-SE" sz="2800" dirty="0"/>
              <a:t>berdasarkan harga barang secara </a:t>
            </a:r>
            <a:r>
              <a:rPr lang="sv-SE" sz="2800" dirty="0" smtClean="0"/>
              <a:t>rata-rata</a:t>
            </a:r>
            <a:r>
              <a:rPr lang="id-ID" sz="2800" dirty="0" smtClean="0"/>
              <a:t> selama </a:t>
            </a:r>
            <a:r>
              <a:rPr lang="id-ID" sz="2800" dirty="0"/>
              <a:t>periode Pelaporan</a:t>
            </a:r>
          </a:p>
        </p:txBody>
      </p:sp>
      <p:sp>
        <p:nvSpPr>
          <p:cNvPr id="7" name="Text Placeholder 6"/>
          <p:cNvSpPr>
            <a:spLocks noGrp="1"/>
          </p:cNvSpPr>
          <p:nvPr>
            <p:ph type="body" sz="quarter" idx="13"/>
          </p:nvPr>
        </p:nvSpPr>
        <p:spPr>
          <a:xfrm>
            <a:off x="7829035" y="1885950"/>
            <a:ext cx="3225652" cy="576262"/>
          </a:xfrm>
        </p:spPr>
        <p:txBody>
          <a:bodyPr/>
          <a:lstStyle/>
          <a:p>
            <a:pPr algn="ctr"/>
            <a:r>
              <a:rPr lang="id-ID" sz="2800" b="1" dirty="0" smtClean="0"/>
              <a:t>Perolehan Terakhir</a:t>
            </a:r>
            <a:endParaRPr lang="id-ID" sz="2800" b="1" dirty="0"/>
          </a:p>
        </p:txBody>
      </p:sp>
      <p:sp>
        <p:nvSpPr>
          <p:cNvPr id="10" name="Text Placeholder 9"/>
          <p:cNvSpPr>
            <a:spLocks noGrp="1"/>
          </p:cNvSpPr>
          <p:nvPr>
            <p:ph type="body" sz="half" idx="17"/>
          </p:nvPr>
        </p:nvSpPr>
        <p:spPr/>
        <p:txBody>
          <a:bodyPr>
            <a:noAutofit/>
          </a:bodyPr>
          <a:lstStyle/>
          <a:p>
            <a:r>
              <a:rPr lang="id-ID" sz="3200" dirty="0"/>
              <a:t>merupakan metode </a:t>
            </a:r>
            <a:r>
              <a:rPr lang="id-ID" sz="3200" dirty="0" smtClean="0"/>
              <a:t>penilaian persediaan </a:t>
            </a:r>
            <a:r>
              <a:rPr lang="id-ID" sz="3200" dirty="0"/>
              <a:t>yang dihitung berdasarkan harga </a:t>
            </a:r>
            <a:r>
              <a:rPr lang="id-ID" sz="3200" dirty="0" smtClean="0"/>
              <a:t>perolehan terakhir</a:t>
            </a:r>
            <a:r>
              <a:rPr lang="id-ID" sz="3200" dirty="0"/>
              <a:t>.</a:t>
            </a:r>
          </a:p>
        </p:txBody>
      </p:sp>
    </p:spTree>
    <p:extLst>
      <p:ext uri="{BB962C8B-B14F-4D97-AF65-F5344CB8AC3E}">
        <p14:creationId xmlns:p14="http://schemas.microsoft.com/office/powerpoint/2010/main" val="3652127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id-ID" dirty="0" smtClean="0"/>
              <a:t>Contoh case</a:t>
            </a:r>
            <a:endParaRPr lang="id-ID" dirty="0"/>
          </a:p>
        </p:txBody>
      </p:sp>
      <p:pic>
        <p:nvPicPr>
          <p:cNvPr id="409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85800" y="2292824"/>
            <a:ext cx="4995863" cy="3275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807714" y="1392071"/>
            <a:ext cx="4995862" cy="4189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782471" y="5852782"/>
            <a:ext cx="9535236" cy="646331"/>
          </a:xfrm>
          <a:prstGeom prst="rect">
            <a:avLst/>
          </a:prstGeom>
        </p:spPr>
        <p:txBody>
          <a:bodyPr wrap="square">
            <a:spAutoFit/>
          </a:bodyPr>
          <a:lstStyle/>
          <a:p>
            <a:r>
              <a:rPr lang="id-ID" dirty="0"/>
              <a:t>jadi, nilai persediaan akhir obat-obatan adalah Rp67.500.000,00 dan beban persediaannya adalah Rp32.500.000,00 (Rp17.500.000,00 + Rp 15.000.000,00)</a:t>
            </a:r>
          </a:p>
        </p:txBody>
      </p:sp>
    </p:spTree>
    <p:extLst>
      <p:ext uri="{BB962C8B-B14F-4D97-AF65-F5344CB8AC3E}">
        <p14:creationId xmlns:p14="http://schemas.microsoft.com/office/powerpoint/2010/main" val="182533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512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85800" y="1965278"/>
            <a:ext cx="4995863" cy="4585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821362" y="1951630"/>
            <a:ext cx="5274267" cy="4599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9646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id-ID" dirty="0"/>
              <a:t>Pembukuan BMD atas </a:t>
            </a:r>
            <a:r>
              <a:rPr lang="id-ID" dirty="0" smtClean="0"/>
              <a:t>persediaan</a:t>
            </a:r>
            <a:endParaRPr lang="id-ID" dirty="0"/>
          </a:p>
        </p:txBody>
      </p:sp>
      <p:sp>
        <p:nvSpPr>
          <p:cNvPr id="6" name="Content Placeholder 5"/>
          <p:cNvSpPr>
            <a:spLocks noGrp="1"/>
          </p:cNvSpPr>
          <p:nvPr>
            <p:ph idx="1"/>
          </p:nvPr>
        </p:nvSpPr>
        <p:spPr/>
        <p:txBody>
          <a:bodyPr>
            <a:normAutofit/>
          </a:bodyPr>
          <a:lstStyle/>
          <a:p>
            <a:r>
              <a:rPr lang="id-ID" sz="3600" dirty="0"/>
              <a:t>buku penerimaan persediaan</a:t>
            </a:r>
            <a:r>
              <a:rPr lang="id-ID" sz="3600" dirty="0" smtClean="0"/>
              <a:t>;(penerimaan all)</a:t>
            </a:r>
            <a:endParaRPr lang="id-ID" sz="3600" dirty="0"/>
          </a:p>
          <a:p>
            <a:r>
              <a:rPr lang="id-ID" sz="3600" dirty="0"/>
              <a:t>buku pengeluaran persediaan</a:t>
            </a:r>
            <a:r>
              <a:rPr lang="id-ID" sz="3600" dirty="0" smtClean="0"/>
              <a:t>;(pengeluaran all)</a:t>
            </a:r>
            <a:endParaRPr lang="id-ID" sz="3600" dirty="0"/>
          </a:p>
          <a:p>
            <a:r>
              <a:rPr lang="id-ID" sz="3600" dirty="0"/>
              <a:t>buku penyaluran persediaan</a:t>
            </a:r>
            <a:r>
              <a:rPr lang="id-ID" sz="3600" dirty="0" smtClean="0"/>
              <a:t>;(Digunakan/disalurkan)</a:t>
            </a:r>
            <a:endParaRPr lang="id-ID" sz="3600" dirty="0"/>
          </a:p>
          <a:p>
            <a:r>
              <a:rPr lang="id-ID" sz="3600" dirty="0"/>
              <a:t>kartu barang persediaan; </a:t>
            </a:r>
            <a:r>
              <a:rPr lang="id-ID" sz="3600" dirty="0" smtClean="0"/>
              <a:t>(in/out setiap persediaan)</a:t>
            </a:r>
            <a:endParaRPr lang="id-ID" sz="3600" dirty="0"/>
          </a:p>
          <a:p>
            <a:r>
              <a:rPr lang="id-ID" sz="3600" dirty="0"/>
              <a:t>Daftar BMD persediaan rusak atau usang</a:t>
            </a:r>
            <a:r>
              <a:rPr lang="id-ID" sz="3600" dirty="0" smtClean="0"/>
              <a:t>.(rekap rusak atau usang)</a:t>
            </a:r>
            <a:endParaRPr lang="id-ID" sz="3600" dirty="0"/>
          </a:p>
        </p:txBody>
      </p:sp>
    </p:spTree>
    <p:extLst>
      <p:ext uri="{BB962C8B-B14F-4D97-AF65-F5344CB8AC3E}">
        <p14:creationId xmlns:p14="http://schemas.microsoft.com/office/powerpoint/2010/main" val="1151152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Permintaan persediaan</a:t>
            </a:r>
            <a:endParaRPr lang="id-ID" dirty="0"/>
          </a:p>
        </p:txBody>
      </p:sp>
      <p:sp>
        <p:nvSpPr>
          <p:cNvPr id="3" name="Content Placeholder 2"/>
          <p:cNvSpPr>
            <a:spLocks noGrp="1"/>
          </p:cNvSpPr>
          <p:nvPr>
            <p:ph idx="1"/>
          </p:nvPr>
        </p:nvSpPr>
        <p:spPr>
          <a:xfrm>
            <a:off x="1120000" y="1501254"/>
            <a:ext cx="10233800" cy="5356745"/>
          </a:xfrm>
        </p:spPr>
        <p:txBody>
          <a:bodyPr>
            <a:normAutofit fontScale="85000" lnSpcReduction="20000"/>
          </a:bodyPr>
          <a:lstStyle/>
          <a:p>
            <a:r>
              <a:rPr lang="id-ID" dirty="0"/>
              <a:t>didasarkan atas nota permintaan dari pihak yang membutuhkan.</a:t>
            </a:r>
          </a:p>
          <a:p>
            <a:r>
              <a:rPr lang="id-ID" dirty="0"/>
              <a:t>diajukan kepada Pengurus Barang Pengguna atau Pengurus Barang Pembantu sesuai batas kewenangannya</a:t>
            </a:r>
          </a:p>
          <a:p>
            <a:r>
              <a:rPr lang="id-ID" dirty="0"/>
              <a:t>Pengurus </a:t>
            </a:r>
            <a:r>
              <a:rPr lang="id-ID" dirty="0" smtClean="0"/>
              <a:t>Barang </a:t>
            </a:r>
            <a:r>
              <a:rPr lang="id-ID" dirty="0"/>
              <a:t>Pengguna mengajukan surat permintaan barang kepada Pejabat Penatausahaan Pengguna Barang berdasarkan nota permintaan</a:t>
            </a:r>
          </a:p>
          <a:p>
            <a:r>
              <a:rPr lang="id-ID" dirty="0"/>
              <a:t>Pengurus Barang Pembantu mengajukan surat permintaan barang kepada Kuasa Pengguna </a:t>
            </a:r>
            <a:r>
              <a:rPr lang="id-ID" dirty="0" smtClean="0"/>
              <a:t>Barang berdasarkan </a:t>
            </a:r>
            <a:r>
              <a:rPr lang="id-ID" dirty="0"/>
              <a:t>nota </a:t>
            </a:r>
            <a:r>
              <a:rPr lang="id-ID" dirty="0" smtClean="0"/>
              <a:t>permintaan</a:t>
            </a:r>
          </a:p>
          <a:p>
            <a:r>
              <a:rPr lang="id-ID" dirty="0"/>
              <a:t>Berdasarkan pengajuan surat permintaan barang Pejabat Penatausahaan Pengguna Barang atau Kuasa Pengguna Barang memberikan persetujuan</a:t>
            </a:r>
          </a:p>
          <a:p>
            <a:r>
              <a:rPr lang="id-ID" dirty="0"/>
              <a:t>Kuasa Pengguna Barang dapat menunjuk pejabat atau pegawai negeri sipil dalam memberikan persetujuan dalam bentuk surat perintah penyaluran barang</a:t>
            </a:r>
          </a:p>
          <a:p>
            <a:r>
              <a:rPr lang="id-ID" dirty="0"/>
              <a:t>Pengurus Barang Pengguna atau Pengurus Barang Pembantu mengeluarkan dan menyalurkan barang</a:t>
            </a:r>
          </a:p>
          <a:p>
            <a:r>
              <a:rPr lang="id-ID" dirty="0"/>
              <a:t>persediaan berdasarkan surat perintah penyaluran barang yang dituangkan dalam berita acara serah </a:t>
            </a:r>
            <a:r>
              <a:rPr lang="id-ID" dirty="0" smtClean="0"/>
              <a:t>terima</a:t>
            </a:r>
            <a:endParaRPr lang="id-ID" dirty="0"/>
          </a:p>
        </p:txBody>
      </p:sp>
    </p:spTree>
    <p:extLst>
      <p:ext uri="{BB962C8B-B14F-4D97-AF65-F5344CB8AC3E}">
        <p14:creationId xmlns:p14="http://schemas.microsoft.com/office/powerpoint/2010/main" val="2084272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Persediaan rusak</a:t>
            </a:r>
          </a:p>
        </p:txBody>
      </p:sp>
      <p:sp>
        <p:nvSpPr>
          <p:cNvPr id="3" name="Content Placeholder 2"/>
          <p:cNvSpPr>
            <a:spLocks noGrp="1"/>
          </p:cNvSpPr>
          <p:nvPr>
            <p:ph idx="1"/>
          </p:nvPr>
        </p:nvSpPr>
        <p:spPr/>
        <p:txBody>
          <a:bodyPr/>
          <a:lstStyle/>
          <a:p>
            <a:r>
              <a:rPr lang="id-ID" dirty="0"/>
              <a:t>Persediaan rusak atau usang direklasifikasi ke dalam Daftar BMD persediaan rusak atau usang</a:t>
            </a:r>
          </a:p>
          <a:p>
            <a:r>
              <a:rPr lang="id-ID" dirty="0"/>
              <a:t>Daftar BMD persediaan rusak atau usang </a:t>
            </a:r>
            <a:r>
              <a:rPr lang="id-ID" dirty="0" smtClean="0"/>
              <a:t>sebagaimana dimaksud  </a:t>
            </a:r>
            <a:r>
              <a:rPr lang="id-ID" dirty="0"/>
              <a:t>dikeluarkan dari pencatatan persediaan</a:t>
            </a:r>
          </a:p>
          <a:p>
            <a:r>
              <a:rPr lang="id-ID" dirty="0"/>
              <a:t>Mekanisme pemindahtanganan, pemusnahan dan penghapusan persediaan rusak atau usang dilakukan sesuai dengan ketentuan peraturan perundangundangan</a:t>
            </a:r>
          </a:p>
        </p:txBody>
      </p:sp>
    </p:spTree>
    <p:extLst>
      <p:ext uri="{BB962C8B-B14F-4D97-AF65-F5344CB8AC3E}">
        <p14:creationId xmlns:p14="http://schemas.microsoft.com/office/powerpoint/2010/main" val="2334982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i="1" dirty="0"/>
              <a:t>stock opname</a:t>
            </a:r>
            <a:endParaRPr lang="id-ID" dirty="0"/>
          </a:p>
        </p:txBody>
      </p:sp>
      <p:sp>
        <p:nvSpPr>
          <p:cNvPr id="3" name="Content Placeholder 2"/>
          <p:cNvSpPr>
            <a:spLocks noGrp="1"/>
          </p:cNvSpPr>
          <p:nvPr>
            <p:ph idx="1"/>
          </p:nvPr>
        </p:nvSpPr>
        <p:spPr/>
        <p:txBody>
          <a:bodyPr>
            <a:normAutofit/>
          </a:bodyPr>
          <a:lstStyle/>
          <a:p>
            <a:r>
              <a:rPr lang="id-ID" dirty="0"/>
              <a:t>Pengurus Barang Pengguna atau Pengurus Barang Pembantu sesuai kewenangannya melakukan Inventarisasi fisik persediaan atau yang dikenal dengan istilah stock opname yang dilakukan setiap semester</a:t>
            </a:r>
          </a:p>
          <a:p>
            <a:r>
              <a:rPr lang="id-ID" dirty="0"/>
              <a:t>Inventarisasi fisik persediaan dilakukan atas barang </a:t>
            </a:r>
            <a:r>
              <a:rPr lang="id-ID" dirty="0" smtClean="0"/>
              <a:t>yang belum </a:t>
            </a:r>
            <a:r>
              <a:rPr lang="id-ID" dirty="0"/>
              <a:t>dipakai yang berada di gudang/tempat penyimpanan yang berada di unit penguna</a:t>
            </a:r>
          </a:p>
          <a:p>
            <a:r>
              <a:rPr lang="id-ID" dirty="0"/>
              <a:t>Hasil Inventarisasi fisik persediaan dituangkan dalam berita acara.</a:t>
            </a:r>
          </a:p>
          <a:p>
            <a:r>
              <a:rPr lang="id-ID" dirty="0"/>
              <a:t>Pada akhir periode Pelaporan pencatatan  persediaan dilakukan penyesuaian dengan hasil Inventarisasi </a:t>
            </a:r>
            <a:r>
              <a:rPr lang="id-ID" dirty="0" smtClean="0"/>
              <a:t>fisikpersediaan</a:t>
            </a:r>
            <a:endParaRPr lang="id-ID" dirty="0"/>
          </a:p>
        </p:txBody>
      </p:sp>
    </p:spTree>
    <p:extLst>
      <p:ext uri="{BB962C8B-B14F-4D97-AF65-F5344CB8AC3E}">
        <p14:creationId xmlns:p14="http://schemas.microsoft.com/office/powerpoint/2010/main" val="3732420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8AFF53FD-7052-4A32-80FD-354D41E8A662}"/>
              </a:ext>
            </a:extLst>
          </p:cNvPr>
          <p:cNvSpPr/>
          <p:nvPr/>
        </p:nvSpPr>
        <p:spPr>
          <a:xfrm>
            <a:off x="-79131" y="184638"/>
            <a:ext cx="12485077" cy="509739"/>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Rectangle: Rounded Corners 3">
            <a:extLst>
              <a:ext uri="{FF2B5EF4-FFF2-40B4-BE49-F238E27FC236}">
                <a16:creationId xmlns="" xmlns:a16="http://schemas.microsoft.com/office/drawing/2014/main" id="{1827D3BC-55E6-451A-BEFC-0CA4A4AEE137}"/>
              </a:ext>
            </a:extLst>
          </p:cNvPr>
          <p:cNvSpPr/>
          <p:nvPr/>
        </p:nvSpPr>
        <p:spPr>
          <a:xfrm>
            <a:off x="10723706" y="-1302111"/>
            <a:ext cx="1266826" cy="2271713"/>
          </a:xfrm>
          <a:prstGeom prst="roundRect">
            <a:avLst/>
          </a:prstGeom>
          <a:solidFill>
            <a:schemeClr val="tx1">
              <a:alpha val="62000"/>
            </a:schemeClr>
          </a:solidFill>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descr="logo bpkp ukuran sedang">
            <a:extLst>
              <a:ext uri="{FF2B5EF4-FFF2-40B4-BE49-F238E27FC236}">
                <a16:creationId xmlns="" xmlns:a16="http://schemas.microsoft.com/office/drawing/2014/main" id="{69D37944-EE53-45A6-9BEE-81460D24017A}"/>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0775413" y="82747"/>
            <a:ext cx="1215119" cy="622380"/>
          </a:xfrm>
          <a:prstGeom prst="rect">
            <a:avLst/>
          </a:prstGeom>
          <a:noFill/>
          <a:ln w="9525">
            <a:noFill/>
            <a:miter lim="800000"/>
            <a:headEnd/>
            <a:tailEnd/>
          </a:ln>
        </p:spPr>
      </p:pic>
      <p:sp>
        <p:nvSpPr>
          <p:cNvPr id="28" name="TextBox 27">
            <a:extLst>
              <a:ext uri="{FF2B5EF4-FFF2-40B4-BE49-F238E27FC236}">
                <a16:creationId xmlns="" xmlns:a16="http://schemas.microsoft.com/office/drawing/2014/main" id="{0262A03A-FA60-4DA6-9840-3DE9F888640E}"/>
              </a:ext>
            </a:extLst>
          </p:cNvPr>
          <p:cNvSpPr txBox="1"/>
          <p:nvPr/>
        </p:nvSpPr>
        <p:spPr>
          <a:xfrm>
            <a:off x="1575905" y="146397"/>
            <a:ext cx="8313567" cy="646331"/>
          </a:xfrm>
          <a:prstGeom prst="rect">
            <a:avLst/>
          </a:prstGeom>
          <a:noFill/>
        </p:spPr>
        <p:txBody>
          <a:bodyPr wrap="square">
            <a:spAutoFit/>
          </a:bodyPr>
          <a:lstStyle/>
          <a:p>
            <a:pPr algn="ctr"/>
            <a:r>
              <a:rPr lang="en-US" sz="3600" dirty="0">
                <a:latin typeface="Bebas Neue" panose="020B0606020202050201" pitchFamily="34" charset="0"/>
                <a:ea typeface="+mj-ea"/>
                <a:cs typeface="+mj-cs"/>
              </a:rPr>
              <a:t>PENDAHULUAN</a:t>
            </a:r>
            <a:endParaRPr kumimoji="0" lang="en-US" sz="3600" i="0" u="none" strike="noStrike" kern="1200" cap="none" spc="0" normalizeH="0" baseline="0" noProof="0" dirty="0">
              <a:ln>
                <a:noFill/>
              </a:ln>
              <a:effectLst/>
              <a:uLnTx/>
              <a:uFillTx/>
              <a:latin typeface="Bebas Neue" panose="020B0606020202050201" pitchFamily="34" charset="0"/>
              <a:ea typeface="+mj-ea"/>
              <a:cs typeface="+mj-cs"/>
            </a:endParaRPr>
          </a:p>
        </p:txBody>
      </p:sp>
      <p:sp>
        <p:nvSpPr>
          <p:cNvPr id="2" name="Rectangle 1">
            <a:extLst>
              <a:ext uri="{FF2B5EF4-FFF2-40B4-BE49-F238E27FC236}">
                <a16:creationId xmlns="" xmlns:a16="http://schemas.microsoft.com/office/drawing/2014/main" id="{BBA53313-23EF-4611-A572-9CCA3E5F99AD}"/>
              </a:ext>
            </a:extLst>
          </p:cNvPr>
          <p:cNvSpPr/>
          <p:nvPr/>
        </p:nvSpPr>
        <p:spPr>
          <a:xfrm>
            <a:off x="248601" y="835063"/>
            <a:ext cx="5369773" cy="925186"/>
          </a:xfrm>
          <a:prstGeom prst="rect">
            <a:avLst/>
          </a:prstGeom>
          <a:solidFill>
            <a:schemeClr val="bg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Dasar Hukum:</a:t>
            </a:r>
          </a:p>
          <a:p>
            <a:r>
              <a:rPr lang="en-US" b="1" dirty="0" err="1"/>
              <a:t>Pasal</a:t>
            </a:r>
            <a:r>
              <a:rPr lang="en-US" b="1" dirty="0"/>
              <a:t> 89 </a:t>
            </a:r>
            <a:r>
              <a:rPr lang="en-US" b="1" dirty="0" err="1"/>
              <a:t>ayat</a:t>
            </a:r>
            <a:r>
              <a:rPr lang="en-US" b="1" dirty="0"/>
              <a:t> (2) PP </a:t>
            </a:r>
            <a:r>
              <a:rPr lang="en-US" b="1" dirty="0" err="1"/>
              <a:t>Nomor</a:t>
            </a:r>
            <a:r>
              <a:rPr lang="en-US" b="1" dirty="0"/>
              <a:t> 27 </a:t>
            </a:r>
            <a:r>
              <a:rPr lang="en-US" b="1" dirty="0" err="1"/>
              <a:t>Tahun</a:t>
            </a:r>
            <a:r>
              <a:rPr lang="en-US" b="1" dirty="0"/>
              <a:t> 2014 </a:t>
            </a:r>
            <a:r>
              <a:rPr lang="en-US" b="1" dirty="0" err="1"/>
              <a:t>tentang</a:t>
            </a:r>
            <a:r>
              <a:rPr lang="en-US" b="1" dirty="0"/>
              <a:t> </a:t>
            </a:r>
            <a:r>
              <a:rPr lang="en-US" b="1" dirty="0" err="1"/>
              <a:t>Pengelolaan</a:t>
            </a:r>
            <a:r>
              <a:rPr lang="en-US" b="1" dirty="0"/>
              <a:t> </a:t>
            </a:r>
            <a:r>
              <a:rPr lang="en-US" b="1" dirty="0" err="1"/>
              <a:t>Barang</a:t>
            </a:r>
            <a:r>
              <a:rPr lang="en-US" b="1" dirty="0"/>
              <a:t> Milik Negara/Daerah</a:t>
            </a:r>
            <a:endParaRPr lang="id-ID" b="1" dirty="0"/>
          </a:p>
        </p:txBody>
      </p:sp>
      <p:grpSp>
        <p:nvGrpSpPr>
          <p:cNvPr id="6" name="Group 5">
            <a:extLst>
              <a:ext uri="{FF2B5EF4-FFF2-40B4-BE49-F238E27FC236}">
                <a16:creationId xmlns="" xmlns:a16="http://schemas.microsoft.com/office/drawing/2014/main" id="{A01AF26E-4B08-4FC2-8117-B17D7185118B}"/>
              </a:ext>
            </a:extLst>
          </p:cNvPr>
          <p:cNvGrpSpPr/>
          <p:nvPr/>
        </p:nvGrpSpPr>
        <p:grpSpPr>
          <a:xfrm>
            <a:off x="2538323" y="1888353"/>
            <a:ext cx="8866707" cy="1357767"/>
            <a:chOff x="1446727" y="2579130"/>
            <a:chExt cx="8866707" cy="1357767"/>
          </a:xfrm>
        </p:grpSpPr>
        <p:sp>
          <p:nvSpPr>
            <p:cNvPr id="9" name="Rectangle 8">
              <a:extLst>
                <a:ext uri="{FF2B5EF4-FFF2-40B4-BE49-F238E27FC236}">
                  <a16:creationId xmlns="" xmlns:a16="http://schemas.microsoft.com/office/drawing/2014/main" id="{260E75B0-119B-4BC1-899F-A08C1832D35B}"/>
                </a:ext>
              </a:extLst>
            </p:cNvPr>
            <p:cNvSpPr/>
            <p:nvPr/>
          </p:nvSpPr>
          <p:spPr>
            <a:xfrm>
              <a:off x="1723535" y="2635276"/>
              <a:ext cx="8438560" cy="10766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a:solidFill>
                    <a:srgbClr val="FFFF00"/>
                  </a:solidFill>
                </a:rPr>
                <a:t>Ketentuan</a:t>
              </a:r>
              <a:r>
                <a:rPr lang="en-US" sz="2400" b="1" i="1" dirty="0">
                  <a:solidFill>
                    <a:srgbClr val="FFFF00"/>
                  </a:solidFill>
                </a:rPr>
                <a:t> </a:t>
              </a:r>
              <a:r>
                <a:rPr lang="en-US" sz="2400" b="1" i="1" dirty="0" err="1">
                  <a:solidFill>
                    <a:srgbClr val="FFFF00"/>
                  </a:solidFill>
                </a:rPr>
                <a:t>lebih</a:t>
              </a:r>
              <a:r>
                <a:rPr lang="en-US" sz="2400" b="1" i="1" dirty="0">
                  <a:solidFill>
                    <a:srgbClr val="FFFF00"/>
                  </a:solidFill>
                </a:rPr>
                <a:t> </a:t>
              </a:r>
              <a:r>
                <a:rPr lang="en-US" sz="2400" b="1" i="1" dirty="0" err="1">
                  <a:solidFill>
                    <a:srgbClr val="FFFF00"/>
                  </a:solidFill>
                </a:rPr>
                <a:t>lanjut</a:t>
              </a:r>
              <a:r>
                <a:rPr lang="en-US" sz="2400" b="1" i="1" dirty="0">
                  <a:solidFill>
                    <a:srgbClr val="FFFF00"/>
                  </a:solidFill>
                </a:rPr>
                <a:t> </a:t>
              </a:r>
              <a:r>
                <a:rPr lang="en-US" sz="2400" b="1" i="1" dirty="0" err="1">
                  <a:solidFill>
                    <a:srgbClr val="FFFF00"/>
                  </a:solidFill>
                </a:rPr>
                <a:t>mengenai</a:t>
              </a:r>
              <a:r>
                <a:rPr lang="en-US" sz="2400" b="1" i="1" dirty="0">
                  <a:solidFill>
                    <a:srgbClr val="FFFF00"/>
                  </a:solidFill>
                </a:rPr>
                <a:t> tata </a:t>
              </a:r>
              <a:r>
                <a:rPr lang="en-US" sz="2400" b="1" i="1" dirty="0" err="1">
                  <a:solidFill>
                    <a:srgbClr val="FFFF00"/>
                  </a:solidFill>
                </a:rPr>
                <a:t>cara</a:t>
              </a:r>
              <a:r>
                <a:rPr lang="en-US" sz="2400" b="1" i="1" dirty="0">
                  <a:solidFill>
                    <a:srgbClr val="FFFF00"/>
                  </a:solidFill>
                </a:rPr>
                <a:t> </a:t>
              </a:r>
              <a:r>
                <a:rPr lang="en-US" sz="2400" b="1" i="1" dirty="0" err="1">
                  <a:solidFill>
                    <a:srgbClr val="FFFF00"/>
                  </a:solidFill>
                </a:rPr>
                <a:t>pelaksanaan</a:t>
              </a:r>
              <a:r>
                <a:rPr lang="en-US" sz="2400" b="1" i="1" dirty="0">
                  <a:solidFill>
                    <a:srgbClr val="FFFF00"/>
                  </a:solidFill>
                </a:rPr>
                <a:t> </a:t>
              </a:r>
              <a:r>
                <a:rPr lang="en-US" sz="2400" b="1" i="1" dirty="0" err="1">
                  <a:solidFill>
                    <a:srgbClr val="FFFF00"/>
                  </a:solidFill>
                </a:rPr>
                <a:t>pembukuan</a:t>
              </a:r>
              <a:r>
                <a:rPr lang="en-US" sz="2400" b="1" i="1" dirty="0">
                  <a:solidFill>
                    <a:srgbClr val="FFFF00"/>
                  </a:solidFill>
                </a:rPr>
                <a:t>, </a:t>
              </a:r>
              <a:r>
                <a:rPr lang="en-US" sz="2400" b="1" i="1" dirty="0" err="1">
                  <a:solidFill>
                    <a:srgbClr val="FFFF00"/>
                  </a:solidFill>
                </a:rPr>
                <a:t>Inventarisasi</a:t>
              </a:r>
              <a:r>
                <a:rPr lang="en-US" sz="2400" b="1" i="1" dirty="0">
                  <a:solidFill>
                    <a:srgbClr val="FFFF00"/>
                  </a:solidFill>
                </a:rPr>
                <a:t>, dan </a:t>
              </a:r>
              <a:r>
                <a:rPr lang="en-US" sz="2400" b="1" i="1" dirty="0" err="1">
                  <a:solidFill>
                    <a:srgbClr val="FFFF00"/>
                  </a:solidFill>
                </a:rPr>
                <a:t>pelaporan</a:t>
              </a:r>
              <a:r>
                <a:rPr lang="en-US" sz="2400" b="1" i="1" dirty="0">
                  <a:solidFill>
                    <a:srgbClr val="FFFF00"/>
                  </a:solidFill>
                </a:rPr>
                <a:t> </a:t>
              </a:r>
              <a:r>
                <a:rPr lang="en-US" sz="2400" b="1" i="1" dirty="0" err="1">
                  <a:solidFill>
                    <a:srgbClr val="FFFF00"/>
                  </a:solidFill>
                </a:rPr>
                <a:t>Barang</a:t>
              </a:r>
              <a:r>
                <a:rPr lang="en-US" sz="2400" b="1" i="1" dirty="0">
                  <a:solidFill>
                    <a:srgbClr val="FFFF00"/>
                  </a:solidFill>
                </a:rPr>
                <a:t> Milik Daerah </a:t>
              </a:r>
              <a:r>
                <a:rPr lang="en-US" sz="2400" b="1" i="1" dirty="0" err="1">
                  <a:solidFill>
                    <a:srgbClr val="FFFF00"/>
                  </a:solidFill>
                </a:rPr>
                <a:t>diatur</a:t>
              </a:r>
              <a:r>
                <a:rPr lang="en-US" sz="2400" b="1" i="1" dirty="0">
                  <a:solidFill>
                    <a:srgbClr val="FFFF00"/>
                  </a:solidFill>
                </a:rPr>
                <a:t> </a:t>
              </a:r>
              <a:r>
                <a:rPr lang="en-US" sz="2400" b="1" i="1" dirty="0" err="1">
                  <a:solidFill>
                    <a:srgbClr val="FFFF00"/>
                  </a:solidFill>
                </a:rPr>
                <a:t>dengan</a:t>
              </a:r>
              <a:r>
                <a:rPr lang="en-US" sz="2400" b="1" i="1" dirty="0">
                  <a:solidFill>
                    <a:srgbClr val="FFFF00"/>
                  </a:solidFill>
                </a:rPr>
                <a:t> </a:t>
              </a:r>
              <a:r>
                <a:rPr lang="en-US" sz="2400" b="1" i="1" dirty="0" err="1">
                  <a:solidFill>
                    <a:srgbClr val="FFFF00"/>
                  </a:solidFill>
                </a:rPr>
                <a:t>Peraturan</a:t>
              </a:r>
              <a:r>
                <a:rPr lang="en-US" sz="2400" b="1" i="1" dirty="0">
                  <a:solidFill>
                    <a:srgbClr val="FFFF00"/>
                  </a:solidFill>
                </a:rPr>
                <a:t> Menteri </a:t>
              </a:r>
              <a:r>
                <a:rPr lang="en-US" sz="2400" b="1" i="1" dirty="0" err="1">
                  <a:solidFill>
                    <a:srgbClr val="FFFF00"/>
                  </a:solidFill>
                </a:rPr>
                <a:t>Dalam</a:t>
              </a:r>
              <a:r>
                <a:rPr lang="en-US" sz="2400" b="1" i="1" dirty="0">
                  <a:solidFill>
                    <a:srgbClr val="FFFF00"/>
                  </a:solidFill>
                </a:rPr>
                <a:t> Negeri.</a:t>
              </a:r>
              <a:endParaRPr lang="id-ID" sz="2400" b="1" i="1" dirty="0">
                <a:solidFill>
                  <a:srgbClr val="FFFF00"/>
                </a:solidFill>
              </a:endParaRPr>
            </a:p>
          </p:txBody>
        </p:sp>
        <p:sp>
          <p:nvSpPr>
            <p:cNvPr id="12" name="Freeform 399">
              <a:extLst>
                <a:ext uri="{FF2B5EF4-FFF2-40B4-BE49-F238E27FC236}">
                  <a16:creationId xmlns="" xmlns:a16="http://schemas.microsoft.com/office/drawing/2014/main" id="{90BD6C51-B915-47C7-A955-8D2ED210A884}"/>
                </a:ext>
              </a:extLst>
            </p:cNvPr>
            <p:cNvSpPr>
              <a:spLocks/>
            </p:cNvSpPr>
            <p:nvPr/>
          </p:nvSpPr>
          <p:spPr bwMode="auto">
            <a:xfrm rot="2702104" flipH="1">
              <a:off x="1589602" y="2436255"/>
              <a:ext cx="476250" cy="762000"/>
            </a:xfrm>
            <a:custGeom>
              <a:avLst/>
              <a:gdLst>
                <a:gd name="T0" fmla="*/ 56 w 300"/>
                <a:gd name="T1" fmla="*/ 0 h 480"/>
                <a:gd name="T2" fmla="*/ 0 w 300"/>
                <a:gd name="T3" fmla="*/ 55 h 480"/>
                <a:gd name="T4" fmla="*/ 183 w 300"/>
                <a:gd name="T5" fmla="*/ 240 h 480"/>
                <a:gd name="T6" fmla="*/ 0 w 300"/>
                <a:gd name="T7" fmla="*/ 425 h 480"/>
                <a:gd name="T8" fmla="*/ 56 w 300"/>
                <a:gd name="T9" fmla="*/ 480 h 480"/>
                <a:gd name="T10" fmla="*/ 300 w 300"/>
                <a:gd name="T11" fmla="*/ 240 h 480"/>
                <a:gd name="T12" fmla="*/ 56 w 300"/>
                <a:gd name="T13" fmla="*/ 0 h 480"/>
              </a:gdLst>
              <a:ahLst/>
              <a:cxnLst>
                <a:cxn ang="0">
                  <a:pos x="T0" y="T1"/>
                </a:cxn>
                <a:cxn ang="0">
                  <a:pos x="T2" y="T3"/>
                </a:cxn>
                <a:cxn ang="0">
                  <a:pos x="T4" y="T5"/>
                </a:cxn>
                <a:cxn ang="0">
                  <a:pos x="T6" y="T7"/>
                </a:cxn>
                <a:cxn ang="0">
                  <a:pos x="T8" y="T9"/>
                </a:cxn>
                <a:cxn ang="0">
                  <a:pos x="T10" y="T11"/>
                </a:cxn>
                <a:cxn ang="0">
                  <a:pos x="T12" y="T13"/>
                </a:cxn>
              </a:cxnLst>
              <a:rect l="0" t="0" r="r" b="b"/>
              <a:pathLst>
                <a:path w="300" h="480">
                  <a:moveTo>
                    <a:pt x="56" y="0"/>
                  </a:moveTo>
                  <a:lnTo>
                    <a:pt x="0" y="55"/>
                  </a:lnTo>
                  <a:lnTo>
                    <a:pt x="183" y="240"/>
                  </a:lnTo>
                  <a:lnTo>
                    <a:pt x="0" y="425"/>
                  </a:lnTo>
                  <a:lnTo>
                    <a:pt x="56" y="480"/>
                  </a:lnTo>
                  <a:lnTo>
                    <a:pt x="300" y="240"/>
                  </a:lnTo>
                  <a:lnTo>
                    <a:pt x="56" y="0"/>
                  </a:lnTo>
                  <a:close/>
                </a:path>
              </a:pathLst>
            </a:custGeom>
            <a:solidFill>
              <a:schemeClr val="tx1">
                <a:alpha val="64000"/>
              </a:schemeClr>
            </a:solidFill>
            <a:ln>
              <a:noFill/>
            </a:ln>
          </p:spPr>
          <p:txBody>
            <a:bodyPr vert="horz" wrap="square" lIns="91440" tIns="45720" rIns="91440" bIns="45720" numCol="1" anchor="t" anchorCtr="0" compatLnSpc="1">
              <a:prstTxWarp prst="textNoShape">
                <a:avLst/>
              </a:prstTxWarp>
            </a:bodyPr>
            <a:lstStyle/>
            <a:p>
              <a:pPr defTabSz="1828800"/>
              <a:endParaRPr kumimoji="1" lang="ja-JP" altLang="en-US" sz="3600" b="1" dirty="0">
                <a:solidFill>
                  <a:srgbClr val="3B3B3B"/>
                </a:solidFill>
                <a:latin typeface="Gidole"/>
                <a:ea typeface="Spica Neue P"/>
              </a:endParaRPr>
            </a:p>
          </p:txBody>
        </p:sp>
        <p:sp>
          <p:nvSpPr>
            <p:cNvPr id="15" name="Freeform 399">
              <a:extLst>
                <a:ext uri="{FF2B5EF4-FFF2-40B4-BE49-F238E27FC236}">
                  <a16:creationId xmlns="" xmlns:a16="http://schemas.microsoft.com/office/drawing/2014/main" id="{67813DA4-7B40-4F9D-9163-7C23D8AA3482}"/>
                </a:ext>
              </a:extLst>
            </p:cNvPr>
            <p:cNvSpPr>
              <a:spLocks/>
            </p:cNvSpPr>
            <p:nvPr/>
          </p:nvSpPr>
          <p:spPr bwMode="auto">
            <a:xfrm rot="2697896">
              <a:off x="9837184" y="3174897"/>
              <a:ext cx="476250" cy="762000"/>
            </a:xfrm>
            <a:custGeom>
              <a:avLst/>
              <a:gdLst>
                <a:gd name="T0" fmla="*/ 56 w 300"/>
                <a:gd name="T1" fmla="*/ 0 h 480"/>
                <a:gd name="T2" fmla="*/ 0 w 300"/>
                <a:gd name="T3" fmla="*/ 55 h 480"/>
                <a:gd name="T4" fmla="*/ 183 w 300"/>
                <a:gd name="T5" fmla="*/ 240 h 480"/>
                <a:gd name="T6" fmla="*/ 0 w 300"/>
                <a:gd name="T7" fmla="*/ 425 h 480"/>
                <a:gd name="T8" fmla="*/ 56 w 300"/>
                <a:gd name="T9" fmla="*/ 480 h 480"/>
                <a:gd name="T10" fmla="*/ 300 w 300"/>
                <a:gd name="T11" fmla="*/ 240 h 480"/>
                <a:gd name="T12" fmla="*/ 56 w 300"/>
                <a:gd name="T13" fmla="*/ 0 h 480"/>
              </a:gdLst>
              <a:ahLst/>
              <a:cxnLst>
                <a:cxn ang="0">
                  <a:pos x="T0" y="T1"/>
                </a:cxn>
                <a:cxn ang="0">
                  <a:pos x="T2" y="T3"/>
                </a:cxn>
                <a:cxn ang="0">
                  <a:pos x="T4" y="T5"/>
                </a:cxn>
                <a:cxn ang="0">
                  <a:pos x="T6" y="T7"/>
                </a:cxn>
                <a:cxn ang="0">
                  <a:pos x="T8" y="T9"/>
                </a:cxn>
                <a:cxn ang="0">
                  <a:pos x="T10" y="T11"/>
                </a:cxn>
                <a:cxn ang="0">
                  <a:pos x="T12" y="T13"/>
                </a:cxn>
              </a:cxnLst>
              <a:rect l="0" t="0" r="r" b="b"/>
              <a:pathLst>
                <a:path w="300" h="480">
                  <a:moveTo>
                    <a:pt x="56" y="0"/>
                  </a:moveTo>
                  <a:lnTo>
                    <a:pt x="0" y="55"/>
                  </a:lnTo>
                  <a:lnTo>
                    <a:pt x="183" y="240"/>
                  </a:lnTo>
                  <a:lnTo>
                    <a:pt x="0" y="425"/>
                  </a:lnTo>
                  <a:lnTo>
                    <a:pt x="56" y="480"/>
                  </a:lnTo>
                  <a:lnTo>
                    <a:pt x="300" y="240"/>
                  </a:lnTo>
                  <a:lnTo>
                    <a:pt x="56" y="0"/>
                  </a:lnTo>
                  <a:close/>
                </a:path>
              </a:pathLst>
            </a:custGeom>
            <a:solidFill>
              <a:schemeClr val="tx1">
                <a:alpha val="64000"/>
              </a:schemeClr>
            </a:solidFill>
            <a:ln>
              <a:noFill/>
            </a:ln>
          </p:spPr>
          <p:txBody>
            <a:bodyPr vert="horz" wrap="square" lIns="91440" tIns="45720" rIns="91440" bIns="45720" numCol="1" anchor="t" anchorCtr="0" compatLnSpc="1">
              <a:prstTxWarp prst="textNoShape">
                <a:avLst/>
              </a:prstTxWarp>
            </a:bodyPr>
            <a:lstStyle/>
            <a:p>
              <a:pPr defTabSz="1828800"/>
              <a:endParaRPr kumimoji="1" lang="ja-JP" altLang="en-US" sz="3600" b="1" dirty="0">
                <a:solidFill>
                  <a:srgbClr val="3B3B3B"/>
                </a:solidFill>
                <a:latin typeface="Gidole"/>
                <a:ea typeface="Spica Neue P"/>
              </a:endParaRPr>
            </a:p>
          </p:txBody>
        </p:sp>
      </p:grpSp>
      <p:sp>
        <p:nvSpPr>
          <p:cNvPr id="29" name="Rectangle 28">
            <a:extLst>
              <a:ext uri="{FF2B5EF4-FFF2-40B4-BE49-F238E27FC236}">
                <a16:creationId xmlns="" xmlns:a16="http://schemas.microsoft.com/office/drawing/2014/main" id="{80CC9094-D0A1-41C3-9C4C-CA19C3FD0858}"/>
              </a:ext>
            </a:extLst>
          </p:cNvPr>
          <p:cNvSpPr/>
          <p:nvPr/>
        </p:nvSpPr>
        <p:spPr>
          <a:xfrm>
            <a:off x="310368" y="3234109"/>
            <a:ext cx="5578368" cy="381915"/>
          </a:xfrm>
          <a:prstGeom prst="rect">
            <a:avLst/>
          </a:prstGeom>
          <a:solidFill>
            <a:schemeClr val="bg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a:t>Objek</a:t>
            </a:r>
            <a:r>
              <a:rPr lang="en-US" b="1" dirty="0"/>
              <a:t> </a:t>
            </a:r>
            <a:r>
              <a:rPr lang="en-US" b="1" dirty="0" err="1"/>
              <a:t>Pembukuan</a:t>
            </a:r>
            <a:r>
              <a:rPr lang="en-US" b="1" dirty="0"/>
              <a:t>, </a:t>
            </a:r>
            <a:r>
              <a:rPr lang="en-US" b="1" dirty="0" err="1"/>
              <a:t>Inventarisasi</a:t>
            </a:r>
            <a:r>
              <a:rPr lang="en-US" b="1" dirty="0"/>
              <a:t>, dan </a:t>
            </a:r>
            <a:r>
              <a:rPr lang="en-US" b="1" dirty="0" err="1"/>
              <a:t>Pelaporan</a:t>
            </a:r>
            <a:r>
              <a:rPr lang="en-US" b="1" dirty="0"/>
              <a:t> BMD</a:t>
            </a:r>
            <a:endParaRPr lang="id-ID" b="1" dirty="0"/>
          </a:p>
        </p:txBody>
      </p:sp>
      <p:sp>
        <p:nvSpPr>
          <p:cNvPr id="32" name="Subtitle 2">
            <a:extLst>
              <a:ext uri="{FF2B5EF4-FFF2-40B4-BE49-F238E27FC236}">
                <a16:creationId xmlns="" xmlns:a16="http://schemas.microsoft.com/office/drawing/2014/main" id="{0EE5A728-0CEE-4693-B10C-0E3D34E2B8E4}"/>
              </a:ext>
            </a:extLst>
          </p:cNvPr>
          <p:cNvSpPr txBox="1">
            <a:spLocks/>
          </p:cNvSpPr>
          <p:nvPr/>
        </p:nvSpPr>
        <p:spPr>
          <a:xfrm>
            <a:off x="554289" y="3786225"/>
            <a:ext cx="10005974" cy="8517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Wingdings" pitchFamily="2" charset="2"/>
              <a:buChar char="q"/>
            </a:pPr>
            <a:r>
              <a:rPr lang="id-ID" sz="1800" dirty="0"/>
              <a:t>Barang milik daerah yang dibeli atau diperoleh atas beban APBD</a:t>
            </a:r>
            <a:endParaRPr lang="en-US" sz="1800" dirty="0"/>
          </a:p>
          <a:p>
            <a:pPr marL="514350" indent="-514350">
              <a:buFont typeface="Wingdings" pitchFamily="2" charset="2"/>
              <a:buChar char="q"/>
            </a:pPr>
            <a:r>
              <a:rPr lang="id-ID" sz="1800" dirty="0"/>
              <a:t>Barang milik daerah yang berasal dari </a:t>
            </a:r>
            <a:r>
              <a:rPr lang="id-ID" sz="1800" b="1" dirty="0"/>
              <a:t>perolehan lainnya yang</a:t>
            </a:r>
            <a:r>
              <a:rPr lang="en-US" sz="1800" b="1" dirty="0"/>
              <a:t> </a:t>
            </a:r>
            <a:r>
              <a:rPr lang="id-ID" sz="1800" b="1" dirty="0"/>
              <a:t>sah</a:t>
            </a:r>
            <a:r>
              <a:rPr lang="en-US" sz="1800" dirty="0"/>
              <a:t>, </a:t>
            </a:r>
            <a:r>
              <a:rPr lang="en-US" sz="1800" dirty="0" err="1"/>
              <a:t>meliputi</a:t>
            </a:r>
            <a:r>
              <a:rPr lang="en-US" sz="1800" dirty="0"/>
              <a:t>:</a:t>
            </a:r>
            <a:endParaRPr lang="id-ID" sz="1800" dirty="0"/>
          </a:p>
        </p:txBody>
      </p:sp>
      <p:sp>
        <p:nvSpPr>
          <p:cNvPr id="33" name="Subtitle 2">
            <a:extLst>
              <a:ext uri="{FF2B5EF4-FFF2-40B4-BE49-F238E27FC236}">
                <a16:creationId xmlns="" xmlns:a16="http://schemas.microsoft.com/office/drawing/2014/main" id="{F87F7B29-EF9A-41A0-8DEF-F07AC295631D}"/>
              </a:ext>
            </a:extLst>
          </p:cNvPr>
          <p:cNvSpPr txBox="1">
            <a:spLocks/>
          </p:cNvSpPr>
          <p:nvPr/>
        </p:nvSpPr>
        <p:spPr>
          <a:xfrm>
            <a:off x="1121665" y="4495037"/>
            <a:ext cx="10623622" cy="30198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lphaLcPeriod"/>
            </a:pPr>
            <a:r>
              <a:rPr lang="id-ID" sz="2000" dirty="0"/>
              <a:t>Barang yang diperoleh dari hibah/sumbangan atau yang sejenis;</a:t>
            </a:r>
          </a:p>
          <a:p>
            <a:pPr marL="514350" indent="-514350">
              <a:buFont typeface="+mj-lt"/>
              <a:buAutoNum type="alphaLcPeriod"/>
            </a:pPr>
            <a:r>
              <a:rPr lang="id-ID" sz="2000" dirty="0"/>
              <a:t>Barang yang diperoleh sebagai pelaksanaan dari perjanjian/kontrak;</a:t>
            </a:r>
          </a:p>
          <a:p>
            <a:pPr marL="514350" indent="-514350">
              <a:buFont typeface="+mj-lt"/>
              <a:buAutoNum type="alphaLcPeriod"/>
            </a:pPr>
            <a:r>
              <a:rPr lang="id-ID" sz="2000" dirty="0"/>
              <a:t>Barang yang diperoleh berdasarkan ketentuan peraturan perundang-undangan;</a:t>
            </a:r>
          </a:p>
          <a:p>
            <a:pPr marL="514350" indent="-514350">
              <a:buFont typeface="+mj-lt"/>
              <a:buAutoNum type="alphaLcPeriod"/>
            </a:pPr>
            <a:r>
              <a:rPr lang="id-ID" sz="2000" dirty="0"/>
              <a:t>Barang yang diperoleh berdasarkan putusan pengadilan yang telah mempunyai kekuatan hukum tetap; atau</a:t>
            </a:r>
          </a:p>
          <a:p>
            <a:pPr marL="514350" indent="-514350">
              <a:buFont typeface="+mj-lt"/>
              <a:buAutoNum type="alphaLcPeriod"/>
            </a:pPr>
            <a:r>
              <a:rPr lang="id-ID" sz="2000" dirty="0"/>
              <a:t>Barang yang diperoleh kembali dari hasil divestasi atas penyertaan modal </a:t>
            </a:r>
            <a:r>
              <a:rPr lang="id-ID" sz="2000" dirty="0" err="1"/>
              <a:t>pemer</a:t>
            </a:r>
            <a:r>
              <a:rPr lang="en-US" sz="2000" dirty="0" err="1"/>
              <a:t>i</a:t>
            </a:r>
            <a:r>
              <a:rPr lang="id-ID" sz="2000" dirty="0" err="1"/>
              <a:t>ntah</a:t>
            </a:r>
            <a:r>
              <a:rPr lang="id-ID" sz="2000" dirty="0"/>
              <a:t> daerah.</a:t>
            </a:r>
          </a:p>
        </p:txBody>
      </p:sp>
    </p:spTree>
    <p:extLst>
      <p:ext uri="{BB962C8B-B14F-4D97-AF65-F5344CB8AC3E}">
        <p14:creationId xmlns:p14="http://schemas.microsoft.com/office/powerpoint/2010/main" val="3917292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d-ID" dirty="0" smtClean="0"/>
              <a:t>Terima kasih</a:t>
            </a:r>
            <a:endParaRPr lang="id-ID" dirty="0"/>
          </a:p>
        </p:txBody>
      </p:sp>
      <p:sp>
        <p:nvSpPr>
          <p:cNvPr id="5" name="Text Placeholder 4"/>
          <p:cNvSpPr>
            <a:spLocks noGrp="1"/>
          </p:cNvSpPr>
          <p:nvPr>
            <p:ph type="body" sz="half" idx="2"/>
          </p:nvPr>
        </p:nvSpPr>
        <p:spPr/>
        <p:txBody>
          <a:bodyPr/>
          <a:lstStyle/>
          <a:p>
            <a:endParaRPr lang="id-ID"/>
          </a:p>
        </p:txBody>
      </p:sp>
    </p:spTree>
    <p:extLst>
      <p:ext uri="{BB962C8B-B14F-4D97-AF65-F5344CB8AC3E}">
        <p14:creationId xmlns:p14="http://schemas.microsoft.com/office/powerpoint/2010/main" val="3148240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8AFF53FD-7052-4A32-80FD-354D41E8A662}"/>
              </a:ext>
            </a:extLst>
          </p:cNvPr>
          <p:cNvSpPr/>
          <p:nvPr/>
        </p:nvSpPr>
        <p:spPr>
          <a:xfrm>
            <a:off x="-79131" y="184638"/>
            <a:ext cx="12485077" cy="509739"/>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Rectangle: Rounded Corners 3">
            <a:extLst>
              <a:ext uri="{FF2B5EF4-FFF2-40B4-BE49-F238E27FC236}">
                <a16:creationId xmlns="" xmlns:a16="http://schemas.microsoft.com/office/drawing/2014/main" id="{1827D3BC-55E6-451A-BEFC-0CA4A4AEE137}"/>
              </a:ext>
            </a:extLst>
          </p:cNvPr>
          <p:cNvSpPr/>
          <p:nvPr/>
        </p:nvSpPr>
        <p:spPr>
          <a:xfrm>
            <a:off x="10723706" y="-1302111"/>
            <a:ext cx="1266826" cy="2271713"/>
          </a:xfrm>
          <a:prstGeom prst="roundRect">
            <a:avLst/>
          </a:prstGeom>
          <a:solidFill>
            <a:schemeClr val="bg1">
              <a:alpha val="62000"/>
            </a:schemeClr>
          </a:solidFill>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descr="logo bpkp ukuran sedang">
            <a:extLst>
              <a:ext uri="{FF2B5EF4-FFF2-40B4-BE49-F238E27FC236}">
                <a16:creationId xmlns="" xmlns:a16="http://schemas.microsoft.com/office/drawing/2014/main" id="{69D37944-EE53-45A6-9BEE-81460D24017A}"/>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0775413" y="82747"/>
            <a:ext cx="1215119" cy="622380"/>
          </a:xfrm>
          <a:prstGeom prst="rect">
            <a:avLst/>
          </a:prstGeom>
          <a:noFill/>
          <a:ln w="9525">
            <a:noFill/>
            <a:miter lim="800000"/>
            <a:headEnd/>
            <a:tailEnd/>
          </a:ln>
        </p:spPr>
      </p:pic>
      <p:sp>
        <p:nvSpPr>
          <p:cNvPr id="28" name="TextBox 27">
            <a:extLst>
              <a:ext uri="{FF2B5EF4-FFF2-40B4-BE49-F238E27FC236}">
                <a16:creationId xmlns="" xmlns:a16="http://schemas.microsoft.com/office/drawing/2014/main" id="{0262A03A-FA60-4DA6-9840-3DE9F888640E}"/>
              </a:ext>
            </a:extLst>
          </p:cNvPr>
          <p:cNvSpPr txBox="1"/>
          <p:nvPr/>
        </p:nvSpPr>
        <p:spPr>
          <a:xfrm>
            <a:off x="1575905" y="146397"/>
            <a:ext cx="8313567" cy="646331"/>
          </a:xfrm>
          <a:prstGeom prst="rect">
            <a:avLst/>
          </a:prstGeom>
          <a:noFill/>
        </p:spPr>
        <p:txBody>
          <a:bodyPr wrap="square">
            <a:spAutoFit/>
          </a:bodyPr>
          <a:lstStyle/>
          <a:p>
            <a:pPr algn="ctr"/>
            <a:r>
              <a:rPr lang="en-US" sz="3600" dirty="0">
                <a:solidFill>
                  <a:srgbClr val="FFFF00"/>
                </a:solidFill>
                <a:latin typeface="Bebas Neue" panose="020B0606020202050201" pitchFamily="34" charset="0"/>
                <a:ea typeface="+mj-ea"/>
                <a:cs typeface="+mj-cs"/>
              </a:rPr>
              <a:t>PEMBUKUAN</a:t>
            </a:r>
            <a:endParaRPr kumimoji="0" lang="en-US" sz="3600" i="0" u="none" strike="noStrike" kern="1200" cap="none" spc="0" normalizeH="0" baseline="0" noProof="0" dirty="0">
              <a:ln>
                <a:noFill/>
              </a:ln>
              <a:solidFill>
                <a:srgbClr val="FFFF00"/>
              </a:solidFill>
              <a:effectLst/>
              <a:uLnTx/>
              <a:uFillTx/>
              <a:latin typeface="Bebas Neue" panose="020B0606020202050201" pitchFamily="34" charset="0"/>
              <a:ea typeface="+mj-ea"/>
              <a:cs typeface="+mj-cs"/>
            </a:endParaRPr>
          </a:p>
        </p:txBody>
      </p:sp>
      <p:sp>
        <p:nvSpPr>
          <p:cNvPr id="124" name="Freeform 2819">
            <a:extLst>
              <a:ext uri="{FF2B5EF4-FFF2-40B4-BE49-F238E27FC236}">
                <a16:creationId xmlns="" xmlns:a16="http://schemas.microsoft.com/office/drawing/2014/main" id="{D892E7DF-E3AF-4C9F-BCA0-866997BF254B}"/>
              </a:ext>
            </a:extLst>
          </p:cNvPr>
          <p:cNvSpPr>
            <a:spLocks noEditPoints="1"/>
          </p:cNvSpPr>
          <p:nvPr/>
        </p:nvSpPr>
        <p:spPr bwMode="auto">
          <a:xfrm>
            <a:off x="528427" y="2126761"/>
            <a:ext cx="389641" cy="389641"/>
          </a:xfrm>
          <a:custGeom>
            <a:avLst/>
            <a:gdLst>
              <a:gd name="T0" fmla="*/ 80 w 160"/>
              <a:gd name="T1" fmla="*/ 0 h 160"/>
              <a:gd name="T2" fmla="*/ 0 w 160"/>
              <a:gd name="T3" fmla="*/ 80 h 160"/>
              <a:gd name="T4" fmla="*/ 80 w 160"/>
              <a:gd name="T5" fmla="*/ 160 h 160"/>
              <a:gd name="T6" fmla="*/ 160 w 160"/>
              <a:gd name="T7" fmla="*/ 80 h 160"/>
              <a:gd name="T8" fmla="*/ 80 w 160"/>
              <a:gd name="T9" fmla="*/ 0 h 160"/>
              <a:gd name="T10" fmla="*/ 64 w 160"/>
              <a:gd name="T11" fmla="*/ 120 h 160"/>
              <a:gd name="T12" fmla="*/ 24 w 160"/>
              <a:gd name="T13" fmla="*/ 80 h 160"/>
              <a:gd name="T14" fmla="*/ 35 w 160"/>
              <a:gd name="T15" fmla="*/ 69 h 160"/>
              <a:gd name="T16" fmla="*/ 64 w 160"/>
              <a:gd name="T17" fmla="*/ 97 h 160"/>
              <a:gd name="T18" fmla="*/ 125 w 160"/>
              <a:gd name="T19" fmla="*/ 37 h 160"/>
              <a:gd name="T20" fmla="*/ 136 w 160"/>
              <a:gd name="T21" fmla="*/ 48 h 160"/>
              <a:gd name="T22" fmla="*/ 64 w 160"/>
              <a:gd name="T23" fmla="*/ 12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 h="160">
                <a:moveTo>
                  <a:pt x="80" y="0"/>
                </a:moveTo>
                <a:cubicBezTo>
                  <a:pt x="36" y="0"/>
                  <a:pt x="0" y="36"/>
                  <a:pt x="0" y="80"/>
                </a:cubicBezTo>
                <a:cubicBezTo>
                  <a:pt x="0" y="124"/>
                  <a:pt x="36" y="160"/>
                  <a:pt x="80" y="160"/>
                </a:cubicBezTo>
                <a:cubicBezTo>
                  <a:pt x="124" y="160"/>
                  <a:pt x="160" y="124"/>
                  <a:pt x="160" y="80"/>
                </a:cubicBezTo>
                <a:cubicBezTo>
                  <a:pt x="160" y="36"/>
                  <a:pt x="124" y="0"/>
                  <a:pt x="80" y="0"/>
                </a:cubicBezTo>
                <a:close/>
                <a:moveTo>
                  <a:pt x="64" y="120"/>
                </a:moveTo>
                <a:cubicBezTo>
                  <a:pt x="24" y="80"/>
                  <a:pt x="24" y="80"/>
                  <a:pt x="24" y="80"/>
                </a:cubicBezTo>
                <a:cubicBezTo>
                  <a:pt x="35" y="69"/>
                  <a:pt x="35" y="69"/>
                  <a:pt x="35" y="69"/>
                </a:cubicBezTo>
                <a:cubicBezTo>
                  <a:pt x="64" y="97"/>
                  <a:pt x="64" y="97"/>
                  <a:pt x="64" y="97"/>
                </a:cubicBezTo>
                <a:cubicBezTo>
                  <a:pt x="125" y="37"/>
                  <a:pt x="125" y="37"/>
                  <a:pt x="125" y="37"/>
                </a:cubicBezTo>
                <a:cubicBezTo>
                  <a:pt x="136" y="48"/>
                  <a:pt x="136" y="48"/>
                  <a:pt x="136" y="48"/>
                </a:cubicBezTo>
                <a:lnTo>
                  <a:pt x="64" y="120"/>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 name="TextBox 124">
            <a:extLst>
              <a:ext uri="{FF2B5EF4-FFF2-40B4-BE49-F238E27FC236}">
                <a16:creationId xmlns="" xmlns:a16="http://schemas.microsoft.com/office/drawing/2014/main" id="{ACAB5842-C55A-412F-8831-69E1641A5539}"/>
              </a:ext>
            </a:extLst>
          </p:cNvPr>
          <p:cNvSpPr txBox="1"/>
          <p:nvPr/>
        </p:nvSpPr>
        <p:spPr>
          <a:xfrm>
            <a:off x="918068" y="2029195"/>
            <a:ext cx="3968496" cy="584775"/>
          </a:xfrm>
          <a:prstGeom prst="rect">
            <a:avLst/>
          </a:prstGeom>
          <a:noFill/>
        </p:spPr>
        <p:txBody>
          <a:bodyPr wrap="square">
            <a:spAutoFit/>
          </a:bodyPr>
          <a:lstStyle/>
          <a:p>
            <a:r>
              <a:rPr lang="en-US" sz="3200" b="1" dirty="0" err="1">
                <a:latin typeface="Arial Narrow" panose="020B0606020202030204" pitchFamily="34" charset="0"/>
                <a:sym typeface="Wingdings" panose="05000000000000000000" pitchFamily="2" charset="2"/>
              </a:rPr>
              <a:t>Penggunaan</a:t>
            </a:r>
            <a:endParaRPr lang="id-ID" sz="3200" b="1" dirty="0">
              <a:latin typeface="Arial Narrow" panose="020B0606020202030204" pitchFamily="34" charset="0"/>
            </a:endParaRPr>
          </a:p>
        </p:txBody>
      </p:sp>
      <p:sp>
        <p:nvSpPr>
          <p:cNvPr id="7" name="TextBox 6">
            <a:extLst>
              <a:ext uri="{FF2B5EF4-FFF2-40B4-BE49-F238E27FC236}">
                <a16:creationId xmlns="" xmlns:a16="http://schemas.microsoft.com/office/drawing/2014/main" id="{C2B3E8C7-80E4-4B46-BCAD-8BAF7A245375}"/>
              </a:ext>
            </a:extLst>
          </p:cNvPr>
          <p:cNvSpPr txBox="1"/>
          <p:nvPr/>
        </p:nvSpPr>
        <p:spPr>
          <a:xfrm>
            <a:off x="323586" y="860838"/>
            <a:ext cx="3968496" cy="461665"/>
          </a:xfrm>
          <a:prstGeom prst="rect">
            <a:avLst/>
          </a:prstGeom>
          <a:solidFill>
            <a:srgbClr val="C00000">
              <a:alpha val="82000"/>
            </a:srgbClr>
          </a:solidFill>
        </p:spPr>
        <p:txBody>
          <a:bodyPr vert="horz" wrap="square" rtlCol="0">
            <a:spAutoFit/>
          </a:bodyPr>
          <a:lstStyle/>
          <a:p>
            <a:pPr algn="ctr"/>
            <a:r>
              <a:rPr lang="en-US" sz="2400" b="1" dirty="0">
                <a:solidFill>
                  <a:schemeClr val="bg1"/>
                </a:solidFill>
              </a:rPr>
              <a:t>TAHAPAN PEMBUKUAN BMD</a:t>
            </a:r>
            <a:endParaRPr lang="id-ID" sz="2400" b="1" dirty="0">
              <a:solidFill>
                <a:schemeClr val="bg1"/>
              </a:solidFill>
            </a:endParaRPr>
          </a:p>
        </p:txBody>
      </p:sp>
      <p:sp>
        <p:nvSpPr>
          <p:cNvPr id="45" name="TextBox 44">
            <a:extLst>
              <a:ext uri="{FF2B5EF4-FFF2-40B4-BE49-F238E27FC236}">
                <a16:creationId xmlns="" xmlns:a16="http://schemas.microsoft.com/office/drawing/2014/main" id="{89D01F02-7222-4CED-8B83-935476FD4A60}"/>
              </a:ext>
            </a:extLst>
          </p:cNvPr>
          <p:cNvSpPr txBox="1"/>
          <p:nvPr/>
        </p:nvSpPr>
        <p:spPr>
          <a:xfrm>
            <a:off x="1138130" y="2529699"/>
            <a:ext cx="7764091" cy="1015663"/>
          </a:xfrm>
          <a:prstGeom prst="rect">
            <a:avLst/>
          </a:prstGeom>
          <a:solidFill>
            <a:schemeClr val="bg1">
              <a:alpha val="52000"/>
            </a:schemeClr>
          </a:solidFill>
        </p:spPr>
        <p:txBody>
          <a:bodyPr wrap="square">
            <a:spAutoFit/>
          </a:bodyPr>
          <a:lstStyle/>
          <a:p>
            <a:pPr marL="457200" indent="-457200">
              <a:buFont typeface="+mj-lt"/>
              <a:buAutoNum type="alphaLcPeriod"/>
            </a:pPr>
            <a:r>
              <a:rPr lang="id-ID" sz="2000" b="1" dirty="0">
                <a:latin typeface="Segoe UI" panose="020B0502040204020203" pitchFamily="34" charset="0"/>
                <a:cs typeface="Segoe UI" panose="020B0502040204020203" pitchFamily="34" charset="0"/>
              </a:rPr>
              <a:t>Pengalihan</a:t>
            </a:r>
            <a:r>
              <a:rPr lang="id-ID" sz="2000" dirty="0">
                <a:latin typeface="Segoe UI" panose="020B0502040204020203" pitchFamily="34" charset="0"/>
                <a:cs typeface="Segoe UI" panose="020B0502040204020203" pitchFamily="34" charset="0"/>
              </a:rPr>
              <a:t> atau penyerahan BMD; </a:t>
            </a:r>
          </a:p>
          <a:p>
            <a:pPr marL="457200" indent="-457200">
              <a:buFont typeface="+mj-lt"/>
              <a:buAutoNum type="alphaLcPeriod"/>
            </a:pPr>
            <a:r>
              <a:rPr lang="id-ID" sz="2000" b="1" dirty="0">
                <a:latin typeface="Segoe UI" panose="020B0502040204020203" pitchFamily="34" charset="0"/>
                <a:cs typeface="Segoe UI" panose="020B0502040204020203" pitchFamily="34" charset="0"/>
              </a:rPr>
              <a:t>Penggunaan sementara </a:t>
            </a:r>
            <a:r>
              <a:rPr lang="id-ID" sz="2000" dirty="0">
                <a:latin typeface="Segoe UI" panose="020B0502040204020203" pitchFamily="34" charset="0"/>
                <a:cs typeface="Segoe UI" panose="020B0502040204020203" pitchFamily="34" charset="0"/>
              </a:rPr>
              <a:t>BMD; dan </a:t>
            </a:r>
          </a:p>
          <a:p>
            <a:pPr marL="457200" indent="-457200">
              <a:buFont typeface="+mj-lt"/>
              <a:buAutoNum type="alphaLcPeriod"/>
            </a:pPr>
            <a:r>
              <a:rPr lang="id-ID" sz="2000" dirty="0">
                <a:latin typeface="Segoe UI" panose="020B0502040204020203" pitchFamily="34" charset="0"/>
                <a:cs typeface="Segoe UI" panose="020B0502040204020203" pitchFamily="34" charset="0"/>
              </a:rPr>
              <a:t>Penggunaan BMD untuk </a:t>
            </a:r>
            <a:r>
              <a:rPr lang="id-ID" sz="2000" b="1" dirty="0">
                <a:latin typeface="Segoe UI" panose="020B0502040204020203" pitchFamily="34" charset="0"/>
                <a:cs typeface="Segoe UI" panose="020B0502040204020203" pitchFamily="34" charset="0"/>
              </a:rPr>
              <a:t>dioperasikan oleh pihak lain</a:t>
            </a:r>
          </a:p>
        </p:txBody>
      </p:sp>
      <p:grpSp>
        <p:nvGrpSpPr>
          <p:cNvPr id="2" name="Group 1">
            <a:extLst>
              <a:ext uri="{FF2B5EF4-FFF2-40B4-BE49-F238E27FC236}">
                <a16:creationId xmlns="" xmlns:a16="http://schemas.microsoft.com/office/drawing/2014/main" id="{4DA4281A-B6E6-8988-C5BA-461D3074D22F}"/>
              </a:ext>
            </a:extLst>
          </p:cNvPr>
          <p:cNvGrpSpPr/>
          <p:nvPr/>
        </p:nvGrpSpPr>
        <p:grpSpPr>
          <a:xfrm>
            <a:off x="528427" y="1325184"/>
            <a:ext cx="5395300" cy="740093"/>
            <a:chOff x="536916" y="5933269"/>
            <a:chExt cx="5395300" cy="740093"/>
          </a:xfrm>
        </p:grpSpPr>
        <p:sp>
          <p:nvSpPr>
            <p:cNvPr id="25" name="TextBox 24">
              <a:extLst>
                <a:ext uri="{FF2B5EF4-FFF2-40B4-BE49-F238E27FC236}">
                  <a16:creationId xmlns="" xmlns:a16="http://schemas.microsoft.com/office/drawing/2014/main" id="{DB7FADBE-67E8-F633-6FAA-3BA4C3189411}"/>
                </a:ext>
              </a:extLst>
            </p:cNvPr>
            <p:cNvSpPr txBox="1"/>
            <p:nvPr/>
          </p:nvSpPr>
          <p:spPr>
            <a:xfrm>
              <a:off x="536916" y="5933269"/>
              <a:ext cx="5345906" cy="740093"/>
            </a:xfrm>
            <a:prstGeom prst="round2DiagRect">
              <a:avLst>
                <a:gd name="adj1" fmla="val 16667"/>
                <a:gd name="adj2" fmla="val 22028"/>
              </a:avLst>
            </a:prstGeom>
            <a:solidFill>
              <a:srgbClr val="002060">
                <a:alpha val="80000"/>
              </a:srgbClr>
            </a:solidFill>
          </p:spPr>
          <p:txBody>
            <a:bodyPr wrap="square">
              <a:spAutoFit/>
            </a:bodyPr>
            <a:lstStyle/>
            <a:p>
              <a:r>
                <a:rPr lang="id-ID" dirty="0">
                  <a:solidFill>
                    <a:schemeClr val="bg1"/>
                  </a:solidFill>
                </a:rPr>
                <a:t>Pembukuan BMD dilakukan </a:t>
              </a:r>
              <a:r>
                <a:rPr lang="id-ID" b="1" dirty="0">
                  <a:solidFill>
                    <a:srgbClr val="FFFF00"/>
                  </a:solidFill>
                </a:rPr>
                <a:t>setiap terjadi transaksi </a:t>
              </a:r>
            </a:p>
            <a:p>
              <a:r>
                <a:rPr lang="id-ID" dirty="0">
                  <a:solidFill>
                    <a:schemeClr val="bg1"/>
                  </a:solidFill>
                </a:rPr>
                <a:t>perolehan/penerimaan</a:t>
              </a:r>
            </a:p>
          </p:txBody>
        </p:sp>
        <p:pic>
          <p:nvPicPr>
            <p:cNvPr id="16" name="Picture 15">
              <a:extLst>
                <a:ext uri="{FF2B5EF4-FFF2-40B4-BE49-F238E27FC236}">
                  <a16:creationId xmlns="" xmlns:a16="http://schemas.microsoft.com/office/drawing/2014/main" id="{16E126A3-AC71-827A-CA1C-3EEE00123525}"/>
                </a:ext>
              </a:extLst>
            </p:cNvPr>
            <p:cNvPicPr>
              <a:picLocks noChangeAspect="1"/>
            </p:cNvPicPr>
            <p:nvPr/>
          </p:nvPicPr>
          <p:blipFill>
            <a:blip r:embed="rId3" cstate="print">
              <a:duotone>
                <a:prstClr val="black"/>
                <a:srgbClr val="FF0000">
                  <a:tint val="45000"/>
                  <a:satMod val="400000"/>
                </a:srgbClr>
              </a:duotone>
              <a:extLst>
                <a:ext uri="{BEBA8EAE-BF5A-486C-A8C5-ECC9F3942E4B}">
                  <a14:imgProps xmlns:a14="http://schemas.microsoft.com/office/drawing/2010/main">
                    <a14:imgLayer r:embed="rId4">
                      <a14:imgEffect>
                        <a14:colorTemperature colorTemp="11500"/>
                      </a14:imgEffect>
                    </a14:imgLayer>
                  </a14:imgProps>
                </a:ext>
                <a:ext uri="{28A0092B-C50C-407E-A947-70E740481C1C}">
                  <a14:useLocalDpi xmlns:a14="http://schemas.microsoft.com/office/drawing/2010/main" val="0"/>
                </a:ext>
              </a:extLst>
            </a:blip>
            <a:stretch>
              <a:fillRect/>
            </a:stretch>
          </p:blipFill>
          <p:spPr>
            <a:xfrm>
              <a:off x="5260664" y="6076404"/>
              <a:ext cx="671552" cy="453822"/>
            </a:xfrm>
            <a:prstGeom prst="rect">
              <a:avLst/>
            </a:prstGeom>
          </p:spPr>
        </p:pic>
      </p:grpSp>
      <p:sp>
        <p:nvSpPr>
          <p:cNvPr id="24" name="TextBox 23">
            <a:extLst>
              <a:ext uri="{FF2B5EF4-FFF2-40B4-BE49-F238E27FC236}">
                <a16:creationId xmlns="" xmlns:a16="http://schemas.microsoft.com/office/drawing/2014/main" id="{3A649F30-ACFA-BDD7-22A4-ABE4C509BF40}"/>
              </a:ext>
            </a:extLst>
          </p:cNvPr>
          <p:cNvSpPr txBox="1"/>
          <p:nvPr/>
        </p:nvSpPr>
        <p:spPr>
          <a:xfrm>
            <a:off x="918068" y="3627725"/>
            <a:ext cx="6454994" cy="584775"/>
          </a:xfrm>
          <a:prstGeom prst="rect">
            <a:avLst/>
          </a:prstGeom>
          <a:noFill/>
        </p:spPr>
        <p:txBody>
          <a:bodyPr wrap="square">
            <a:spAutoFit/>
          </a:bodyPr>
          <a:lstStyle/>
          <a:p>
            <a:r>
              <a:rPr lang="en-US" sz="3200" b="1" dirty="0" err="1">
                <a:latin typeface="Arial Narrow" panose="020B0606020202030204" pitchFamily="34" charset="0"/>
                <a:sym typeface="Wingdings" panose="05000000000000000000" pitchFamily="2" charset="2"/>
              </a:rPr>
              <a:t>Penerimaan</a:t>
            </a:r>
            <a:r>
              <a:rPr lang="en-US" sz="3200" b="1" dirty="0">
                <a:latin typeface="Arial Narrow" panose="020B0606020202030204" pitchFamily="34" charset="0"/>
                <a:sym typeface="Wingdings" panose="05000000000000000000" pitchFamily="2" charset="2"/>
              </a:rPr>
              <a:t> Internal </a:t>
            </a:r>
            <a:r>
              <a:rPr lang="en-US" sz="3200" b="1" dirty="0" err="1">
                <a:latin typeface="Arial Narrow" panose="020B0606020202030204" pitchFamily="34" charset="0"/>
                <a:sym typeface="Wingdings" panose="05000000000000000000" pitchFamily="2" charset="2"/>
              </a:rPr>
              <a:t>Pengguna</a:t>
            </a:r>
            <a:r>
              <a:rPr lang="en-US" sz="3200" b="1" dirty="0">
                <a:latin typeface="Arial Narrow" panose="020B0606020202030204" pitchFamily="34" charset="0"/>
                <a:sym typeface="Wingdings" panose="05000000000000000000" pitchFamily="2" charset="2"/>
              </a:rPr>
              <a:t> </a:t>
            </a:r>
            <a:r>
              <a:rPr lang="en-US" sz="3200" b="1" dirty="0" err="1">
                <a:latin typeface="Arial Narrow" panose="020B0606020202030204" pitchFamily="34" charset="0"/>
                <a:sym typeface="Wingdings" panose="05000000000000000000" pitchFamily="2" charset="2"/>
              </a:rPr>
              <a:t>Barang</a:t>
            </a:r>
            <a:endParaRPr lang="id-ID" sz="3200" b="1" dirty="0">
              <a:latin typeface="Arial Narrow" panose="020B0606020202030204" pitchFamily="34" charset="0"/>
            </a:endParaRPr>
          </a:p>
        </p:txBody>
      </p:sp>
      <p:sp>
        <p:nvSpPr>
          <p:cNvPr id="26" name="TextBox 25">
            <a:extLst>
              <a:ext uri="{FF2B5EF4-FFF2-40B4-BE49-F238E27FC236}">
                <a16:creationId xmlns="" xmlns:a16="http://schemas.microsoft.com/office/drawing/2014/main" id="{D8FB6A92-A97E-B580-A2DA-D55B0C5A208F}"/>
              </a:ext>
            </a:extLst>
          </p:cNvPr>
          <p:cNvSpPr txBox="1"/>
          <p:nvPr/>
        </p:nvSpPr>
        <p:spPr>
          <a:xfrm>
            <a:off x="1138130" y="4151079"/>
            <a:ext cx="10063270" cy="923330"/>
          </a:xfrm>
          <a:prstGeom prst="rect">
            <a:avLst/>
          </a:prstGeom>
          <a:solidFill>
            <a:schemeClr val="bg1">
              <a:alpha val="52000"/>
            </a:schemeClr>
          </a:solidFill>
        </p:spPr>
        <p:txBody>
          <a:bodyPr wrap="square">
            <a:spAutoFit/>
          </a:bodyPr>
          <a:lstStyle/>
          <a:p>
            <a:pPr marL="457200" indent="-457200">
              <a:buFont typeface="+mj-lt"/>
              <a:buAutoNum type="alphaLcPeriod"/>
            </a:pPr>
            <a:r>
              <a:rPr lang="en-US" dirty="0">
                <a:latin typeface="Segoe UI" panose="020B0502040204020203" pitchFamily="34" charset="0"/>
                <a:cs typeface="Segoe UI" panose="020B0502040204020203" pitchFamily="34" charset="0"/>
              </a:rPr>
              <a:t>P</a:t>
            </a:r>
            <a:r>
              <a:rPr lang="id-ID" dirty="0" err="1">
                <a:latin typeface="Segoe UI" panose="020B0502040204020203" pitchFamily="34" charset="0"/>
                <a:cs typeface="Segoe UI" panose="020B0502040204020203" pitchFamily="34" charset="0"/>
              </a:rPr>
              <a:t>enerimaan</a:t>
            </a:r>
            <a:r>
              <a:rPr lang="id-ID" dirty="0">
                <a:latin typeface="Segoe UI" panose="020B0502040204020203" pitchFamily="34" charset="0"/>
                <a:cs typeface="Segoe UI" panose="020B0502040204020203" pitchFamily="34" charset="0"/>
              </a:rPr>
              <a:t> BMD dari </a:t>
            </a:r>
            <a:r>
              <a:rPr lang="id-ID" b="1" dirty="0">
                <a:latin typeface="Segoe UI" panose="020B0502040204020203" pitchFamily="34" charset="0"/>
                <a:cs typeface="Segoe UI" panose="020B0502040204020203" pitchFamily="34" charset="0"/>
              </a:rPr>
              <a:t>Kuasa Pengguna Barang </a:t>
            </a:r>
            <a:r>
              <a:rPr lang="id-ID" dirty="0">
                <a:latin typeface="Segoe UI" panose="020B0502040204020203" pitchFamily="34" charset="0"/>
                <a:cs typeface="Segoe UI" panose="020B0502040204020203" pitchFamily="34" charset="0"/>
              </a:rPr>
              <a:t>kepada </a:t>
            </a:r>
            <a:r>
              <a:rPr lang="id-ID" b="1" dirty="0">
                <a:latin typeface="Segoe UI" panose="020B0502040204020203" pitchFamily="34" charset="0"/>
                <a:cs typeface="Segoe UI" panose="020B0502040204020203" pitchFamily="34" charset="0"/>
              </a:rPr>
              <a:t>Pengguna Barang</a:t>
            </a:r>
            <a:r>
              <a:rPr lang="id-ID" dirty="0">
                <a:latin typeface="Segoe UI" panose="020B0502040204020203" pitchFamily="34" charset="0"/>
                <a:cs typeface="Segoe UI" panose="020B0502040204020203" pitchFamily="34" charset="0"/>
              </a:rPr>
              <a:t>; </a:t>
            </a:r>
          </a:p>
          <a:p>
            <a:pPr marL="457200" indent="-457200">
              <a:buFont typeface="+mj-lt"/>
              <a:buAutoNum type="alphaLcPeriod"/>
            </a:pPr>
            <a:r>
              <a:rPr lang="en-US" dirty="0">
                <a:latin typeface="Segoe UI" panose="020B0502040204020203" pitchFamily="34" charset="0"/>
                <a:cs typeface="Segoe UI" panose="020B0502040204020203" pitchFamily="34" charset="0"/>
              </a:rPr>
              <a:t>P</a:t>
            </a:r>
            <a:r>
              <a:rPr lang="id-ID" dirty="0" err="1">
                <a:latin typeface="Segoe UI" panose="020B0502040204020203" pitchFamily="34" charset="0"/>
                <a:cs typeface="Segoe UI" panose="020B0502040204020203" pitchFamily="34" charset="0"/>
              </a:rPr>
              <a:t>enerimaan</a:t>
            </a:r>
            <a:r>
              <a:rPr lang="id-ID" dirty="0">
                <a:latin typeface="Segoe UI" panose="020B0502040204020203" pitchFamily="34" charset="0"/>
                <a:cs typeface="Segoe UI" panose="020B0502040204020203" pitchFamily="34" charset="0"/>
              </a:rPr>
              <a:t> BMD dari </a:t>
            </a:r>
            <a:r>
              <a:rPr lang="id-ID" b="1" dirty="0">
                <a:latin typeface="Segoe UI" panose="020B0502040204020203" pitchFamily="34" charset="0"/>
                <a:cs typeface="Segoe UI" panose="020B0502040204020203" pitchFamily="34" charset="0"/>
              </a:rPr>
              <a:t>Pengguna Barang </a:t>
            </a:r>
            <a:r>
              <a:rPr lang="id-ID" dirty="0">
                <a:latin typeface="Segoe UI" panose="020B0502040204020203" pitchFamily="34" charset="0"/>
                <a:cs typeface="Segoe UI" panose="020B0502040204020203" pitchFamily="34" charset="0"/>
              </a:rPr>
              <a:t>kepada </a:t>
            </a:r>
            <a:r>
              <a:rPr lang="id-ID" b="1" dirty="0">
                <a:latin typeface="Segoe UI" panose="020B0502040204020203" pitchFamily="34" charset="0"/>
                <a:cs typeface="Segoe UI" panose="020B0502040204020203" pitchFamily="34" charset="0"/>
              </a:rPr>
              <a:t>Kuasa Pengguna Barang</a:t>
            </a:r>
            <a:r>
              <a:rPr lang="id-ID" dirty="0">
                <a:latin typeface="Segoe UI" panose="020B0502040204020203" pitchFamily="34" charset="0"/>
                <a:cs typeface="Segoe UI" panose="020B0502040204020203" pitchFamily="34" charset="0"/>
              </a:rPr>
              <a:t>; dan </a:t>
            </a:r>
          </a:p>
          <a:p>
            <a:pPr marL="457200" indent="-457200">
              <a:buFont typeface="+mj-lt"/>
              <a:buAutoNum type="alphaLcPeriod"/>
            </a:pPr>
            <a:r>
              <a:rPr lang="en-US" dirty="0">
                <a:latin typeface="Segoe UI" panose="020B0502040204020203" pitchFamily="34" charset="0"/>
                <a:cs typeface="Segoe UI" panose="020B0502040204020203" pitchFamily="34" charset="0"/>
              </a:rPr>
              <a:t>P</a:t>
            </a:r>
            <a:r>
              <a:rPr lang="id-ID" dirty="0" err="1">
                <a:latin typeface="Segoe UI" panose="020B0502040204020203" pitchFamily="34" charset="0"/>
                <a:cs typeface="Segoe UI" panose="020B0502040204020203" pitchFamily="34" charset="0"/>
              </a:rPr>
              <a:t>enerimaan</a:t>
            </a:r>
            <a:r>
              <a:rPr lang="id-ID" dirty="0">
                <a:latin typeface="Segoe UI" panose="020B0502040204020203" pitchFamily="34" charset="0"/>
                <a:cs typeface="Segoe UI" panose="020B0502040204020203" pitchFamily="34" charset="0"/>
              </a:rPr>
              <a:t> BMD dari </a:t>
            </a:r>
            <a:r>
              <a:rPr lang="id-ID" b="1" dirty="0">
                <a:latin typeface="Segoe UI" panose="020B0502040204020203" pitchFamily="34" charset="0"/>
                <a:cs typeface="Segoe UI" panose="020B0502040204020203" pitchFamily="34" charset="0"/>
              </a:rPr>
              <a:t>Kuasa Pengguna Barang </a:t>
            </a:r>
            <a:r>
              <a:rPr lang="id-ID" dirty="0">
                <a:latin typeface="Segoe UI" panose="020B0502040204020203" pitchFamily="34" charset="0"/>
                <a:cs typeface="Segoe UI" panose="020B0502040204020203" pitchFamily="34" charset="0"/>
              </a:rPr>
              <a:t>kepada </a:t>
            </a:r>
            <a:r>
              <a:rPr lang="id-ID" b="1" dirty="0">
                <a:latin typeface="Segoe UI" panose="020B0502040204020203" pitchFamily="34" charset="0"/>
                <a:cs typeface="Segoe UI" panose="020B0502040204020203" pitchFamily="34" charset="0"/>
              </a:rPr>
              <a:t>Kuasa Pengguna Barang lainnya</a:t>
            </a:r>
            <a:r>
              <a:rPr lang="id-ID" dirty="0">
                <a:latin typeface="Segoe UI" panose="020B0502040204020203" pitchFamily="34" charset="0"/>
                <a:cs typeface="Segoe UI" panose="020B0502040204020203" pitchFamily="34" charset="0"/>
              </a:rPr>
              <a:t>.</a:t>
            </a:r>
          </a:p>
        </p:txBody>
      </p:sp>
      <p:sp>
        <p:nvSpPr>
          <p:cNvPr id="33" name="TextBox 32">
            <a:extLst>
              <a:ext uri="{FF2B5EF4-FFF2-40B4-BE49-F238E27FC236}">
                <a16:creationId xmlns="" xmlns:a16="http://schemas.microsoft.com/office/drawing/2014/main" id="{AAFDAF5A-9BDE-E930-7A42-3ABF510D3ED1}"/>
              </a:ext>
            </a:extLst>
          </p:cNvPr>
          <p:cNvSpPr txBox="1"/>
          <p:nvPr/>
        </p:nvSpPr>
        <p:spPr>
          <a:xfrm>
            <a:off x="7211772" y="3825268"/>
            <a:ext cx="1179753" cy="307777"/>
          </a:xfrm>
          <a:prstGeom prst="rect">
            <a:avLst/>
          </a:prstGeom>
          <a:solidFill>
            <a:srgbClr val="FF0000"/>
          </a:solidFill>
        </p:spPr>
        <p:txBody>
          <a:bodyPr wrap="square">
            <a:spAutoFit/>
          </a:bodyPr>
          <a:lstStyle/>
          <a:p>
            <a:pPr algn="ctr"/>
            <a:r>
              <a:rPr lang="en-US" sz="1400" b="1" dirty="0" err="1">
                <a:solidFill>
                  <a:srgbClr val="FFFF00"/>
                </a:solidFill>
                <a:latin typeface="Arial Narrow" panose="020B0606020202030204" pitchFamily="34" charset="0"/>
                <a:sym typeface="Wingdings" panose="05000000000000000000" pitchFamily="2" charset="2"/>
              </a:rPr>
              <a:t>Disertai</a:t>
            </a:r>
            <a:r>
              <a:rPr lang="en-US" sz="1400" b="1" dirty="0">
                <a:solidFill>
                  <a:srgbClr val="FFFF00"/>
                </a:solidFill>
                <a:latin typeface="Arial Narrow" panose="020B0606020202030204" pitchFamily="34" charset="0"/>
                <a:sym typeface="Wingdings" panose="05000000000000000000" pitchFamily="2" charset="2"/>
              </a:rPr>
              <a:t> BAST</a:t>
            </a:r>
            <a:endParaRPr lang="id-ID" sz="1400" b="1" dirty="0">
              <a:solidFill>
                <a:srgbClr val="FFFF00"/>
              </a:solidFill>
              <a:latin typeface="Arial Narrow" panose="020B0606020202030204" pitchFamily="34" charset="0"/>
            </a:endParaRPr>
          </a:p>
        </p:txBody>
      </p:sp>
      <p:sp>
        <p:nvSpPr>
          <p:cNvPr id="36" name="TextBox 35">
            <a:extLst>
              <a:ext uri="{FF2B5EF4-FFF2-40B4-BE49-F238E27FC236}">
                <a16:creationId xmlns="" xmlns:a16="http://schemas.microsoft.com/office/drawing/2014/main" id="{5E72221C-9687-FB3C-2E0D-E76B7AE9EF21}"/>
              </a:ext>
            </a:extLst>
          </p:cNvPr>
          <p:cNvSpPr txBox="1"/>
          <p:nvPr/>
        </p:nvSpPr>
        <p:spPr>
          <a:xfrm>
            <a:off x="918068" y="5129001"/>
            <a:ext cx="6454994" cy="584775"/>
          </a:xfrm>
          <a:prstGeom prst="rect">
            <a:avLst/>
          </a:prstGeom>
          <a:noFill/>
        </p:spPr>
        <p:txBody>
          <a:bodyPr wrap="square">
            <a:spAutoFit/>
          </a:bodyPr>
          <a:lstStyle/>
          <a:p>
            <a:r>
              <a:rPr lang="en-US" sz="3200" b="1" dirty="0" err="1">
                <a:latin typeface="Arial Narrow" panose="020B0606020202030204" pitchFamily="34" charset="0"/>
                <a:sym typeface="Wingdings" panose="05000000000000000000" pitchFamily="2" charset="2"/>
              </a:rPr>
              <a:t>Pengeluaran</a:t>
            </a:r>
            <a:r>
              <a:rPr lang="en-US" sz="3200" b="1" dirty="0">
                <a:latin typeface="Arial Narrow" panose="020B0606020202030204" pitchFamily="34" charset="0"/>
                <a:sym typeface="Wingdings" panose="05000000000000000000" pitchFamily="2" charset="2"/>
              </a:rPr>
              <a:t> Internal </a:t>
            </a:r>
            <a:r>
              <a:rPr lang="en-US" sz="3200" b="1" dirty="0" err="1">
                <a:latin typeface="Arial Narrow" panose="020B0606020202030204" pitchFamily="34" charset="0"/>
                <a:sym typeface="Wingdings" panose="05000000000000000000" pitchFamily="2" charset="2"/>
              </a:rPr>
              <a:t>Pengguna</a:t>
            </a:r>
            <a:r>
              <a:rPr lang="en-US" sz="3200" b="1" dirty="0">
                <a:latin typeface="Arial Narrow" panose="020B0606020202030204" pitchFamily="34" charset="0"/>
                <a:sym typeface="Wingdings" panose="05000000000000000000" pitchFamily="2" charset="2"/>
              </a:rPr>
              <a:t> </a:t>
            </a:r>
            <a:r>
              <a:rPr lang="en-US" sz="3200" b="1" dirty="0" err="1">
                <a:latin typeface="Arial Narrow" panose="020B0606020202030204" pitchFamily="34" charset="0"/>
                <a:sym typeface="Wingdings" panose="05000000000000000000" pitchFamily="2" charset="2"/>
              </a:rPr>
              <a:t>Barang</a:t>
            </a:r>
            <a:endParaRPr lang="id-ID" sz="3200" b="1" dirty="0">
              <a:latin typeface="Arial Narrow" panose="020B0606020202030204" pitchFamily="34" charset="0"/>
            </a:endParaRPr>
          </a:p>
        </p:txBody>
      </p:sp>
      <p:sp>
        <p:nvSpPr>
          <p:cNvPr id="38" name="TextBox 37">
            <a:extLst>
              <a:ext uri="{FF2B5EF4-FFF2-40B4-BE49-F238E27FC236}">
                <a16:creationId xmlns="" xmlns:a16="http://schemas.microsoft.com/office/drawing/2014/main" id="{E23E7B7D-1E31-9CAF-7452-D24D05FF8F85}"/>
              </a:ext>
            </a:extLst>
          </p:cNvPr>
          <p:cNvSpPr txBox="1"/>
          <p:nvPr/>
        </p:nvSpPr>
        <p:spPr>
          <a:xfrm>
            <a:off x="999813" y="5658776"/>
            <a:ext cx="9876853" cy="923330"/>
          </a:xfrm>
          <a:prstGeom prst="rect">
            <a:avLst/>
          </a:prstGeom>
          <a:solidFill>
            <a:schemeClr val="bg1">
              <a:alpha val="52000"/>
            </a:schemeClr>
          </a:solidFill>
        </p:spPr>
        <p:txBody>
          <a:bodyPr wrap="square">
            <a:spAutoFit/>
          </a:bodyPr>
          <a:lstStyle/>
          <a:p>
            <a:pPr marL="457200" indent="-457200">
              <a:buFont typeface="+mj-lt"/>
              <a:buAutoNum type="alphaLcPeriod"/>
            </a:pPr>
            <a:r>
              <a:rPr lang="en-US" dirty="0">
                <a:latin typeface="Segoe UI" panose="020B0502040204020203" pitchFamily="34" charset="0"/>
                <a:cs typeface="Segoe UI" panose="020B0502040204020203" pitchFamily="34" charset="0"/>
              </a:rPr>
              <a:t>P</a:t>
            </a:r>
            <a:r>
              <a:rPr lang="id-ID" dirty="0" err="1">
                <a:latin typeface="Segoe UI" panose="020B0502040204020203" pitchFamily="34" charset="0"/>
                <a:cs typeface="Segoe UI" panose="020B0502040204020203" pitchFamily="34" charset="0"/>
              </a:rPr>
              <a:t>enerimaan</a:t>
            </a:r>
            <a:r>
              <a:rPr lang="id-ID" dirty="0">
                <a:latin typeface="Segoe UI" panose="020B0502040204020203" pitchFamily="34" charset="0"/>
                <a:cs typeface="Segoe UI" panose="020B0502040204020203" pitchFamily="34" charset="0"/>
              </a:rPr>
              <a:t> BMD dari </a:t>
            </a:r>
            <a:r>
              <a:rPr lang="id-ID" b="1" dirty="0">
                <a:latin typeface="Segoe UI" panose="020B0502040204020203" pitchFamily="34" charset="0"/>
                <a:cs typeface="Segoe UI" panose="020B0502040204020203" pitchFamily="34" charset="0"/>
              </a:rPr>
              <a:t>Kuasa Pengguna Barang </a:t>
            </a:r>
            <a:r>
              <a:rPr lang="id-ID" dirty="0">
                <a:latin typeface="Segoe UI" panose="020B0502040204020203" pitchFamily="34" charset="0"/>
                <a:cs typeface="Segoe UI" panose="020B0502040204020203" pitchFamily="34" charset="0"/>
              </a:rPr>
              <a:t>kepada </a:t>
            </a:r>
            <a:r>
              <a:rPr lang="id-ID" b="1" dirty="0">
                <a:latin typeface="Segoe UI" panose="020B0502040204020203" pitchFamily="34" charset="0"/>
                <a:cs typeface="Segoe UI" panose="020B0502040204020203" pitchFamily="34" charset="0"/>
              </a:rPr>
              <a:t>Pengguna Barang</a:t>
            </a:r>
            <a:r>
              <a:rPr lang="id-ID" dirty="0">
                <a:latin typeface="Segoe UI" panose="020B0502040204020203" pitchFamily="34" charset="0"/>
                <a:cs typeface="Segoe UI" panose="020B0502040204020203" pitchFamily="34" charset="0"/>
              </a:rPr>
              <a:t>; </a:t>
            </a:r>
          </a:p>
          <a:p>
            <a:pPr marL="457200" indent="-457200">
              <a:buFont typeface="+mj-lt"/>
              <a:buAutoNum type="alphaLcPeriod"/>
            </a:pPr>
            <a:r>
              <a:rPr lang="en-US" dirty="0">
                <a:latin typeface="Segoe UI" panose="020B0502040204020203" pitchFamily="34" charset="0"/>
                <a:cs typeface="Segoe UI" panose="020B0502040204020203" pitchFamily="34" charset="0"/>
              </a:rPr>
              <a:t>P</a:t>
            </a:r>
            <a:r>
              <a:rPr lang="id-ID" dirty="0" err="1">
                <a:latin typeface="Segoe UI" panose="020B0502040204020203" pitchFamily="34" charset="0"/>
                <a:cs typeface="Segoe UI" panose="020B0502040204020203" pitchFamily="34" charset="0"/>
              </a:rPr>
              <a:t>enerimaan</a:t>
            </a:r>
            <a:r>
              <a:rPr lang="id-ID" dirty="0">
                <a:latin typeface="Segoe UI" panose="020B0502040204020203" pitchFamily="34" charset="0"/>
                <a:cs typeface="Segoe UI" panose="020B0502040204020203" pitchFamily="34" charset="0"/>
              </a:rPr>
              <a:t> BMD dari </a:t>
            </a:r>
            <a:r>
              <a:rPr lang="id-ID" b="1" dirty="0">
                <a:latin typeface="Segoe UI" panose="020B0502040204020203" pitchFamily="34" charset="0"/>
                <a:cs typeface="Segoe UI" panose="020B0502040204020203" pitchFamily="34" charset="0"/>
              </a:rPr>
              <a:t>Pengguna Barang </a:t>
            </a:r>
            <a:r>
              <a:rPr lang="id-ID" dirty="0">
                <a:latin typeface="Segoe UI" panose="020B0502040204020203" pitchFamily="34" charset="0"/>
                <a:cs typeface="Segoe UI" panose="020B0502040204020203" pitchFamily="34" charset="0"/>
              </a:rPr>
              <a:t>kepada </a:t>
            </a:r>
            <a:r>
              <a:rPr lang="id-ID" b="1" dirty="0">
                <a:latin typeface="Segoe UI" panose="020B0502040204020203" pitchFamily="34" charset="0"/>
                <a:cs typeface="Segoe UI" panose="020B0502040204020203" pitchFamily="34" charset="0"/>
              </a:rPr>
              <a:t>Kuasa Pengguna Barang</a:t>
            </a:r>
            <a:r>
              <a:rPr lang="id-ID" dirty="0">
                <a:latin typeface="Segoe UI" panose="020B0502040204020203" pitchFamily="34" charset="0"/>
                <a:cs typeface="Segoe UI" panose="020B0502040204020203" pitchFamily="34" charset="0"/>
              </a:rPr>
              <a:t>; dan </a:t>
            </a:r>
          </a:p>
          <a:p>
            <a:pPr marL="457200" indent="-457200">
              <a:buFont typeface="+mj-lt"/>
              <a:buAutoNum type="alphaLcPeriod"/>
            </a:pPr>
            <a:r>
              <a:rPr lang="en-US" dirty="0">
                <a:latin typeface="Segoe UI" panose="020B0502040204020203" pitchFamily="34" charset="0"/>
                <a:cs typeface="Segoe UI" panose="020B0502040204020203" pitchFamily="34" charset="0"/>
              </a:rPr>
              <a:t>P</a:t>
            </a:r>
            <a:r>
              <a:rPr lang="id-ID" dirty="0" err="1">
                <a:latin typeface="Segoe UI" panose="020B0502040204020203" pitchFamily="34" charset="0"/>
                <a:cs typeface="Segoe UI" panose="020B0502040204020203" pitchFamily="34" charset="0"/>
              </a:rPr>
              <a:t>enerimaan</a:t>
            </a:r>
            <a:r>
              <a:rPr lang="id-ID" dirty="0">
                <a:latin typeface="Segoe UI" panose="020B0502040204020203" pitchFamily="34" charset="0"/>
                <a:cs typeface="Segoe UI" panose="020B0502040204020203" pitchFamily="34" charset="0"/>
              </a:rPr>
              <a:t> BMD dari </a:t>
            </a:r>
            <a:r>
              <a:rPr lang="id-ID" b="1" dirty="0">
                <a:latin typeface="Segoe UI" panose="020B0502040204020203" pitchFamily="34" charset="0"/>
                <a:cs typeface="Segoe UI" panose="020B0502040204020203" pitchFamily="34" charset="0"/>
              </a:rPr>
              <a:t>Kuasa Pengguna Barang </a:t>
            </a:r>
            <a:r>
              <a:rPr lang="id-ID" dirty="0">
                <a:latin typeface="Segoe UI" panose="020B0502040204020203" pitchFamily="34" charset="0"/>
                <a:cs typeface="Segoe UI" panose="020B0502040204020203" pitchFamily="34" charset="0"/>
              </a:rPr>
              <a:t>kepada </a:t>
            </a:r>
            <a:r>
              <a:rPr lang="id-ID" b="1" dirty="0">
                <a:latin typeface="Segoe UI" panose="020B0502040204020203" pitchFamily="34" charset="0"/>
                <a:cs typeface="Segoe UI" panose="020B0502040204020203" pitchFamily="34" charset="0"/>
              </a:rPr>
              <a:t>Kuasa Pengguna Barang lainnya</a:t>
            </a:r>
            <a:r>
              <a:rPr lang="id-ID" dirty="0">
                <a:latin typeface="Segoe UI" panose="020B0502040204020203" pitchFamily="34" charset="0"/>
                <a:cs typeface="Segoe UI" panose="020B0502040204020203" pitchFamily="34" charset="0"/>
              </a:rPr>
              <a:t>.</a:t>
            </a:r>
          </a:p>
        </p:txBody>
      </p:sp>
      <p:sp>
        <p:nvSpPr>
          <p:cNvPr id="40" name="TextBox 39">
            <a:extLst>
              <a:ext uri="{FF2B5EF4-FFF2-40B4-BE49-F238E27FC236}">
                <a16:creationId xmlns="" xmlns:a16="http://schemas.microsoft.com/office/drawing/2014/main" id="{24657A7E-1A52-52A7-5F88-97858890B6AE}"/>
              </a:ext>
            </a:extLst>
          </p:cNvPr>
          <p:cNvSpPr txBox="1"/>
          <p:nvPr/>
        </p:nvSpPr>
        <p:spPr>
          <a:xfrm>
            <a:off x="7355234" y="5350999"/>
            <a:ext cx="1179753" cy="307777"/>
          </a:xfrm>
          <a:prstGeom prst="rect">
            <a:avLst/>
          </a:prstGeom>
          <a:solidFill>
            <a:srgbClr val="FF0000"/>
          </a:solidFill>
        </p:spPr>
        <p:txBody>
          <a:bodyPr wrap="square">
            <a:spAutoFit/>
          </a:bodyPr>
          <a:lstStyle/>
          <a:p>
            <a:pPr algn="ctr"/>
            <a:r>
              <a:rPr lang="en-US" sz="1400" b="1" dirty="0" err="1">
                <a:solidFill>
                  <a:srgbClr val="FFFF00"/>
                </a:solidFill>
                <a:latin typeface="Arial Narrow" panose="020B0606020202030204" pitchFamily="34" charset="0"/>
                <a:sym typeface="Wingdings" panose="05000000000000000000" pitchFamily="2" charset="2"/>
              </a:rPr>
              <a:t>Disertai</a:t>
            </a:r>
            <a:r>
              <a:rPr lang="en-US" sz="1400" b="1" dirty="0">
                <a:solidFill>
                  <a:srgbClr val="FFFF00"/>
                </a:solidFill>
                <a:latin typeface="Arial Narrow" panose="020B0606020202030204" pitchFamily="34" charset="0"/>
                <a:sym typeface="Wingdings" panose="05000000000000000000" pitchFamily="2" charset="2"/>
              </a:rPr>
              <a:t> BAST</a:t>
            </a:r>
            <a:endParaRPr lang="id-ID" sz="1400" b="1" dirty="0">
              <a:solidFill>
                <a:srgbClr val="FFFF00"/>
              </a:solidFill>
              <a:latin typeface="Arial Narrow" panose="020B0606020202030204" pitchFamily="34" charset="0"/>
            </a:endParaRPr>
          </a:p>
        </p:txBody>
      </p:sp>
      <p:sp>
        <p:nvSpPr>
          <p:cNvPr id="41" name="Freeform 2819">
            <a:extLst>
              <a:ext uri="{FF2B5EF4-FFF2-40B4-BE49-F238E27FC236}">
                <a16:creationId xmlns="" xmlns:a16="http://schemas.microsoft.com/office/drawing/2014/main" id="{7413B6B0-FFA3-41BA-9446-3A58DD13AC54}"/>
              </a:ext>
            </a:extLst>
          </p:cNvPr>
          <p:cNvSpPr>
            <a:spLocks noEditPoints="1"/>
          </p:cNvSpPr>
          <p:nvPr/>
        </p:nvSpPr>
        <p:spPr bwMode="auto">
          <a:xfrm>
            <a:off x="528426" y="3765351"/>
            <a:ext cx="389641" cy="389641"/>
          </a:xfrm>
          <a:custGeom>
            <a:avLst/>
            <a:gdLst>
              <a:gd name="T0" fmla="*/ 80 w 160"/>
              <a:gd name="T1" fmla="*/ 0 h 160"/>
              <a:gd name="T2" fmla="*/ 0 w 160"/>
              <a:gd name="T3" fmla="*/ 80 h 160"/>
              <a:gd name="T4" fmla="*/ 80 w 160"/>
              <a:gd name="T5" fmla="*/ 160 h 160"/>
              <a:gd name="T6" fmla="*/ 160 w 160"/>
              <a:gd name="T7" fmla="*/ 80 h 160"/>
              <a:gd name="T8" fmla="*/ 80 w 160"/>
              <a:gd name="T9" fmla="*/ 0 h 160"/>
              <a:gd name="T10" fmla="*/ 64 w 160"/>
              <a:gd name="T11" fmla="*/ 120 h 160"/>
              <a:gd name="T12" fmla="*/ 24 w 160"/>
              <a:gd name="T13" fmla="*/ 80 h 160"/>
              <a:gd name="T14" fmla="*/ 35 w 160"/>
              <a:gd name="T15" fmla="*/ 69 h 160"/>
              <a:gd name="T16" fmla="*/ 64 w 160"/>
              <a:gd name="T17" fmla="*/ 97 h 160"/>
              <a:gd name="T18" fmla="*/ 125 w 160"/>
              <a:gd name="T19" fmla="*/ 37 h 160"/>
              <a:gd name="T20" fmla="*/ 136 w 160"/>
              <a:gd name="T21" fmla="*/ 48 h 160"/>
              <a:gd name="T22" fmla="*/ 64 w 160"/>
              <a:gd name="T23" fmla="*/ 12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 h="160">
                <a:moveTo>
                  <a:pt x="80" y="0"/>
                </a:moveTo>
                <a:cubicBezTo>
                  <a:pt x="36" y="0"/>
                  <a:pt x="0" y="36"/>
                  <a:pt x="0" y="80"/>
                </a:cubicBezTo>
                <a:cubicBezTo>
                  <a:pt x="0" y="124"/>
                  <a:pt x="36" y="160"/>
                  <a:pt x="80" y="160"/>
                </a:cubicBezTo>
                <a:cubicBezTo>
                  <a:pt x="124" y="160"/>
                  <a:pt x="160" y="124"/>
                  <a:pt x="160" y="80"/>
                </a:cubicBezTo>
                <a:cubicBezTo>
                  <a:pt x="160" y="36"/>
                  <a:pt x="124" y="0"/>
                  <a:pt x="80" y="0"/>
                </a:cubicBezTo>
                <a:close/>
                <a:moveTo>
                  <a:pt x="64" y="120"/>
                </a:moveTo>
                <a:cubicBezTo>
                  <a:pt x="24" y="80"/>
                  <a:pt x="24" y="80"/>
                  <a:pt x="24" y="80"/>
                </a:cubicBezTo>
                <a:cubicBezTo>
                  <a:pt x="35" y="69"/>
                  <a:pt x="35" y="69"/>
                  <a:pt x="35" y="69"/>
                </a:cubicBezTo>
                <a:cubicBezTo>
                  <a:pt x="64" y="97"/>
                  <a:pt x="64" y="97"/>
                  <a:pt x="64" y="97"/>
                </a:cubicBezTo>
                <a:cubicBezTo>
                  <a:pt x="125" y="37"/>
                  <a:pt x="125" y="37"/>
                  <a:pt x="125" y="37"/>
                </a:cubicBezTo>
                <a:cubicBezTo>
                  <a:pt x="136" y="48"/>
                  <a:pt x="136" y="48"/>
                  <a:pt x="136" y="48"/>
                </a:cubicBezTo>
                <a:lnTo>
                  <a:pt x="64" y="120"/>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 name="Freeform 2819">
            <a:extLst>
              <a:ext uri="{FF2B5EF4-FFF2-40B4-BE49-F238E27FC236}">
                <a16:creationId xmlns="" xmlns:a16="http://schemas.microsoft.com/office/drawing/2014/main" id="{6C6BB5D8-5499-CBAC-F256-9CF308C85DB2}"/>
              </a:ext>
            </a:extLst>
          </p:cNvPr>
          <p:cNvSpPr>
            <a:spLocks noEditPoints="1"/>
          </p:cNvSpPr>
          <p:nvPr/>
        </p:nvSpPr>
        <p:spPr bwMode="auto">
          <a:xfrm>
            <a:off x="528425" y="5236706"/>
            <a:ext cx="389641" cy="389641"/>
          </a:xfrm>
          <a:custGeom>
            <a:avLst/>
            <a:gdLst>
              <a:gd name="T0" fmla="*/ 80 w 160"/>
              <a:gd name="T1" fmla="*/ 0 h 160"/>
              <a:gd name="T2" fmla="*/ 0 w 160"/>
              <a:gd name="T3" fmla="*/ 80 h 160"/>
              <a:gd name="T4" fmla="*/ 80 w 160"/>
              <a:gd name="T5" fmla="*/ 160 h 160"/>
              <a:gd name="T6" fmla="*/ 160 w 160"/>
              <a:gd name="T7" fmla="*/ 80 h 160"/>
              <a:gd name="T8" fmla="*/ 80 w 160"/>
              <a:gd name="T9" fmla="*/ 0 h 160"/>
              <a:gd name="T10" fmla="*/ 64 w 160"/>
              <a:gd name="T11" fmla="*/ 120 h 160"/>
              <a:gd name="T12" fmla="*/ 24 w 160"/>
              <a:gd name="T13" fmla="*/ 80 h 160"/>
              <a:gd name="T14" fmla="*/ 35 w 160"/>
              <a:gd name="T15" fmla="*/ 69 h 160"/>
              <a:gd name="T16" fmla="*/ 64 w 160"/>
              <a:gd name="T17" fmla="*/ 97 h 160"/>
              <a:gd name="T18" fmla="*/ 125 w 160"/>
              <a:gd name="T19" fmla="*/ 37 h 160"/>
              <a:gd name="T20" fmla="*/ 136 w 160"/>
              <a:gd name="T21" fmla="*/ 48 h 160"/>
              <a:gd name="T22" fmla="*/ 64 w 160"/>
              <a:gd name="T23" fmla="*/ 12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 h="160">
                <a:moveTo>
                  <a:pt x="80" y="0"/>
                </a:moveTo>
                <a:cubicBezTo>
                  <a:pt x="36" y="0"/>
                  <a:pt x="0" y="36"/>
                  <a:pt x="0" y="80"/>
                </a:cubicBezTo>
                <a:cubicBezTo>
                  <a:pt x="0" y="124"/>
                  <a:pt x="36" y="160"/>
                  <a:pt x="80" y="160"/>
                </a:cubicBezTo>
                <a:cubicBezTo>
                  <a:pt x="124" y="160"/>
                  <a:pt x="160" y="124"/>
                  <a:pt x="160" y="80"/>
                </a:cubicBezTo>
                <a:cubicBezTo>
                  <a:pt x="160" y="36"/>
                  <a:pt x="124" y="0"/>
                  <a:pt x="80" y="0"/>
                </a:cubicBezTo>
                <a:close/>
                <a:moveTo>
                  <a:pt x="64" y="120"/>
                </a:moveTo>
                <a:cubicBezTo>
                  <a:pt x="24" y="80"/>
                  <a:pt x="24" y="80"/>
                  <a:pt x="24" y="80"/>
                </a:cubicBezTo>
                <a:cubicBezTo>
                  <a:pt x="35" y="69"/>
                  <a:pt x="35" y="69"/>
                  <a:pt x="35" y="69"/>
                </a:cubicBezTo>
                <a:cubicBezTo>
                  <a:pt x="64" y="97"/>
                  <a:pt x="64" y="97"/>
                  <a:pt x="64" y="97"/>
                </a:cubicBezTo>
                <a:cubicBezTo>
                  <a:pt x="125" y="37"/>
                  <a:pt x="125" y="37"/>
                  <a:pt x="125" y="37"/>
                </a:cubicBezTo>
                <a:cubicBezTo>
                  <a:pt x="136" y="48"/>
                  <a:pt x="136" y="48"/>
                  <a:pt x="136" y="48"/>
                </a:cubicBezTo>
                <a:lnTo>
                  <a:pt x="64" y="120"/>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3471724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8AFF53FD-7052-4A32-80FD-354D41E8A662}"/>
              </a:ext>
            </a:extLst>
          </p:cNvPr>
          <p:cNvSpPr/>
          <p:nvPr/>
        </p:nvSpPr>
        <p:spPr>
          <a:xfrm>
            <a:off x="-79131" y="184638"/>
            <a:ext cx="12485077" cy="509739"/>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Rectangle: Rounded Corners 3">
            <a:extLst>
              <a:ext uri="{FF2B5EF4-FFF2-40B4-BE49-F238E27FC236}">
                <a16:creationId xmlns="" xmlns:a16="http://schemas.microsoft.com/office/drawing/2014/main" id="{1827D3BC-55E6-451A-BEFC-0CA4A4AEE137}"/>
              </a:ext>
            </a:extLst>
          </p:cNvPr>
          <p:cNvSpPr/>
          <p:nvPr/>
        </p:nvSpPr>
        <p:spPr>
          <a:xfrm>
            <a:off x="10723706" y="-1302111"/>
            <a:ext cx="1266826" cy="2271713"/>
          </a:xfrm>
          <a:prstGeom prst="roundRect">
            <a:avLst/>
          </a:prstGeom>
          <a:solidFill>
            <a:schemeClr val="bg1">
              <a:alpha val="62000"/>
            </a:schemeClr>
          </a:solidFill>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descr="logo bpkp ukuran sedang">
            <a:extLst>
              <a:ext uri="{FF2B5EF4-FFF2-40B4-BE49-F238E27FC236}">
                <a16:creationId xmlns="" xmlns:a16="http://schemas.microsoft.com/office/drawing/2014/main" id="{69D37944-EE53-45A6-9BEE-81460D24017A}"/>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0775413" y="82747"/>
            <a:ext cx="1215119" cy="622380"/>
          </a:xfrm>
          <a:prstGeom prst="rect">
            <a:avLst/>
          </a:prstGeom>
          <a:noFill/>
          <a:ln w="9525">
            <a:noFill/>
            <a:miter lim="800000"/>
            <a:headEnd/>
            <a:tailEnd/>
          </a:ln>
        </p:spPr>
      </p:pic>
      <p:sp>
        <p:nvSpPr>
          <p:cNvPr id="28" name="TextBox 27">
            <a:extLst>
              <a:ext uri="{FF2B5EF4-FFF2-40B4-BE49-F238E27FC236}">
                <a16:creationId xmlns="" xmlns:a16="http://schemas.microsoft.com/office/drawing/2014/main" id="{0262A03A-FA60-4DA6-9840-3DE9F888640E}"/>
              </a:ext>
            </a:extLst>
          </p:cNvPr>
          <p:cNvSpPr txBox="1"/>
          <p:nvPr/>
        </p:nvSpPr>
        <p:spPr>
          <a:xfrm>
            <a:off x="1575905" y="146397"/>
            <a:ext cx="8313567" cy="646331"/>
          </a:xfrm>
          <a:prstGeom prst="rect">
            <a:avLst/>
          </a:prstGeom>
          <a:noFill/>
        </p:spPr>
        <p:txBody>
          <a:bodyPr wrap="square">
            <a:spAutoFit/>
          </a:bodyPr>
          <a:lstStyle/>
          <a:p>
            <a:pPr algn="ctr"/>
            <a:r>
              <a:rPr lang="en-US" sz="3600" dirty="0">
                <a:solidFill>
                  <a:srgbClr val="FFFF00"/>
                </a:solidFill>
                <a:latin typeface="Bebas Neue" panose="020B0606020202050201" pitchFamily="34" charset="0"/>
                <a:ea typeface="+mj-ea"/>
                <a:cs typeface="+mj-cs"/>
              </a:rPr>
              <a:t>PEMBUKUAN</a:t>
            </a:r>
            <a:endParaRPr kumimoji="0" lang="en-US" sz="3600" i="0" u="none" strike="noStrike" kern="1200" cap="none" spc="0" normalizeH="0" baseline="0" noProof="0" dirty="0">
              <a:ln>
                <a:noFill/>
              </a:ln>
              <a:solidFill>
                <a:srgbClr val="FFFF00"/>
              </a:solidFill>
              <a:effectLst/>
              <a:uLnTx/>
              <a:uFillTx/>
              <a:latin typeface="Bebas Neue" panose="020B0606020202050201" pitchFamily="34" charset="0"/>
              <a:ea typeface="+mj-ea"/>
              <a:cs typeface="+mj-cs"/>
            </a:endParaRPr>
          </a:p>
        </p:txBody>
      </p:sp>
      <p:sp>
        <p:nvSpPr>
          <p:cNvPr id="7" name="TextBox 6">
            <a:extLst>
              <a:ext uri="{FF2B5EF4-FFF2-40B4-BE49-F238E27FC236}">
                <a16:creationId xmlns="" xmlns:a16="http://schemas.microsoft.com/office/drawing/2014/main" id="{C2B3E8C7-80E4-4B46-BCAD-8BAF7A245375}"/>
              </a:ext>
            </a:extLst>
          </p:cNvPr>
          <p:cNvSpPr txBox="1"/>
          <p:nvPr/>
        </p:nvSpPr>
        <p:spPr>
          <a:xfrm>
            <a:off x="323586" y="860838"/>
            <a:ext cx="3968496" cy="461665"/>
          </a:xfrm>
          <a:prstGeom prst="rect">
            <a:avLst/>
          </a:prstGeom>
          <a:solidFill>
            <a:srgbClr val="C00000">
              <a:alpha val="82000"/>
            </a:srgbClr>
          </a:solidFill>
        </p:spPr>
        <p:txBody>
          <a:bodyPr vert="horz" wrap="square" rtlCol="0">
            <a:spAutoFit/>
          </a:bodyPr>
          <a:lstStyle/>
          <a:p>
            <a:pPr algn="ctr"/>
            <a:r>
              <a:rPr lang="en-US" sz="2400" b="1" dirty="0">
                <a:solidFill>
                  <a:schemeClr val="bg1"/>
                </a:solidFill>
              </a:rPr>
              <a:t>TAHAPAN PEMBUKUAN BMD</a:t>
            </a:r>
            <a:endParaRPr lang="id-ID" sz="2400" b="1" dirty="0">
              <a:solidFill>
                <a:schemeClr val="bg1"/>
              </a:solidFill>
            </a:endParaRPr>
          </a:p>
        </p:txBody>
      </p:sp>
      <p:grpSp>
        <p:nvGrpSpPr>
          <p:cNvPr id="2" name="Group 1">
            <a:extLst>
              <a:ext uri="{FF2B5EF4-FFF2-40B4-BE49-F238E27FC236}">
                <a16:creationId xmlns="" xmlns:a16="http://schemas.microsoft.com/office/drawing/2014/main" id="{4DA4281A-B6E6-8988-C5BA-461D3074D22F}"/>
              </a:ext>
            </a:extLst>
          </p:cNvPr>
          <p:cNvGrpSpPr/>
          <p:nvPr/>
        </p:nvGrpSpPr>
        <p:grpSpPr>
          <a:xfrm>
            <a:off x="528427" y="1325184"/>
            <a:ext cx="5395300" cy="740093"/>
            <a:chOff x="536916" y="5933269"/>
            <a:chExt cx="5395300" cy="740093"/>
          </a:xfrm>
        </p:grpSpPr>
        <p:sp>
          <p:nvSpPr>
            <p:cNvPr id="25" name="TextBox 24">
              <a:extLst>
                <a:ext uri="{FF2B5EF4-FFF2-40B4-BE49-F238E27FC236}">
                  <a16:creationId xmlns="" xmlns:a16="http://schemas.microsoft.com/office/drawing/2014/main" id="{DB7FADBE-67E8-F633-6FAA-3BA4C3189411}"/>
                </a:ext>
              </a:extLst>
            </p:cNvPr>
            <p:cNvSpPr txBox="1"/>
            <p:nvPr/>
          </p:nvSpPr>
          <p:spPr>
            <a:xfrm>
              <a:off x="536916" y="5933269"/>
              <a:ext cx="5345906" cy="740093"/>
            </a:xfrm>
            <a:prstGeom prst="round2DiagRect">
              <a:avLst>
                <a:gd name="adj1" fmla="val 16667"/>
                <a:gd name="adj2" fmla="val 22028"/>
              </a:avLst>
            </a:prstGeom>
            <a:solidFill>
              <a:srgbClr val="002060">
                <a:alpha val="80000"/>
              </a:srgbClr>
            </a:solidFill>
          </p:spPr>
          <p:txBody>
            <a:bodyPr wrap="square">
              <a:spAutoFit/>
            </a:bodyPr>
            <a:lstStyle/>
            <a:p>
              <a:r>
                <a:rPr lang="id-ID" dirty="0">
                  <a:solidFill>
                    <a:schemeClr val="bg1"/>
                  </a:solidFill>
                </a:rPr>
                <a:t>Pembukuan BMD dilakukan </a:t>
              </a:r>
              <a:r>
                <a:rPr lang="id-ID" b="1" dirty="0">
                  <a:solidFill>
                    <a:srgbClr val="FFFF00"/>
                  </a:solidFill>
                </a:rPr>
                <a:t>setiap terjadi transaksi </a:t>
              </a:r>
            </a:p>
            <a:p>
              <a:r>
                <a:rPr lang="id-ID" dirty="0">
                  <a:solidFill>
                    <a:schemeClr val="bg1"/>
                  </a:solidFill>
                </a:rPr>
                <a:t>perolehan/penerimaan</a:t>
              </a:r>
            </a:p>
          </p:txBody>
        </p:sp>
        <p:pic>
          <p:nvPicPr>
            <p:cNvPr id="16" name="Picture 15">
              <a:extLst>
                <a:ext uri="{FF2B5EF4-FFF2-40B4-BE49-F238E27FC236}">
                  <a16:creationId xmlns="" xmlns:a16="http://schemas.microsoft.com/office/drawing/2014/main" id="{16E126A3-AC71-827A-CA1C-3EEE00123525}"/>
                </a:ext>
              </a:extLst>
            </p:cNvPr>
            <p:cNvPicPr>
              <a:picLocks noChangeAspect="1"/>
            </p:cNvPicPr>
            <p:nvPr/>
          </p:nvPicPr>
          <p:blipFill>
            <a:blip r:embed="rId3" cstate="print">
              <a:duotone>
                <a:prstClr val="black"/>
                <a:srgbClr val="FF0000">
                  <a:tint val="45000"/>
                  <a:satMod val="400000"/>
                </a:srgbClr>
              </a:duotone>
              <a:extLst>
                <a:ext uri="{BEBA8EAE-BF5A-486C-A8C5-ECC9F3942E4B}">
                  <a14:imgProps xmlns:a14="http://schemas.microsoft.com/office/drawing/2010/main">
                    <a14:imgLayer r:embed="rId4">
                      <a14:imgEffect>
                        <a14:colorTemperature colorTemp="11500"/>
                      </a14:imgEffect>
                    </a14:imgLayer>
                  </a14:imgProps>
                </a:ext>
                <a:ext uri="{28A0092B-C50C-407E-A947-70E740481C1C}">
                  <a14:useLocalDpi xmlns:a14="http://schemas.microsoft.com/office/drawing/2010/main" val="0"/>
                </a:ext>
              </a:extLst>
            </a:blip>
            <a:stretch>
              <a:fillRect/>
            </a:stretch>
          </p:blipFill>
          <p:spPr>
            <a:xfrm>
              <a:off x="5260664" y="6076404"/>
              <a:ext cx="671552" cy="453822"/>
            </a:xfrm>
            <a:prstGeom prst="rect">
              <a:avLst/>
            </a:prstGeom>
          </p:spPr>
        </p:pic>
      </p:grpSp>
      <p:sp>
        <p:nvSpPr>
          <p:cNvPr id="36" name="Freeform 2819">
            <a:extLst>
              <a:ext uri="{FF2B5EF4-FFF2-40B4-BE49-F238E27FC236}">
                <a16:creationId xmlns="" xmlns:a16="http://schemas.microsoft.com/office/drawing/2014/main" id="{CAF885CB-FADA-1F14-AAEC-28CB756138F7}"/>
              </a:ext>
            </a:extLst>
          </p:cNvPr>
          <p:cNvSpPr>
            <a:spLocks noEditPoints="1"/>
          </p:cNvSpPr>
          <p:nvPr/>
        </p:nvSpPr>
        <p:spPr bwMode="auto">
          <a:xfrm>
            <a:off x="471153" y="2377043"/>
            <a:ext cx="389641" cy="389641"/>
          </a:xfrm>
          <a:custGeom>
            <a:avLst/>
            <a:gdLst>
              <a:gd name="T0" fmla="*/ 80 w 160"/>
              <a:gd name="T1" fmla="*/ 0 h 160"/>
              <a:gd name="T2" fmla="*/ 0 w 160"/>
              <a:gd name="T3" fmla="*/ 80 h 160"/>
              <a:gd name="T4" fmla="*/ 80 w 160"/>
              <a:gd name="T5" fmla="*/ 160 h 160"/>
              <a:gd name="T6" fmla="*/ 160 w 160"/>
              <a:gd name="T7" fmla="*/ 80 h 160"/>
              <a:gd name="T8" fmla="*/ 80 w 160"/>
              <a:gd name="T9" fmla="*/ 0 h 160"/>
              <a:gd name="T10" fmla="*/ 64 w 160"/>
              <a:gd name="T11" fmla="*/ 120 h 160"/>
              <a:gd name="T12" fmla="*/ 24 w 160"/>
              <a:gd name="T13" fmla="*/ 80 h 160"/>
              <a:gd name="T14" fmla="*/ 35 w 160"/>
              <a:gd name="T15" fmla="*/ 69 h 160"/>
              <a:gd name="T16" fmla="*/ 64 w 160"/>
              <a:gd name="T17" fmla="*/ 97 h 160"/>
              <a:gd name="T18" fmla="*/ 125 w 160"/>
              <a:gd name="T19" fmla="*/ 37 h 160"/>
              <a:gd name="T20" fmla="*/ 136 w 160"/>
              <a:gd name="T21" fmla="*/ 48 h 160"/>
              <a:gd name="T22" fmla="*/ 64 w 160"/>
              <a:gd name="T23" fmla="*/ 12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 h="160">
                <a:moveTo>
                  <a:pt x="80" y="0"/>
                </a:moveTo>
                <a:cubicBezTo>
                  <a:pt x="36" y="0"/>
                  <a:pt x="0" y="36"/>
                  <a:pt x="0" y="80"/>
                </a:cubicBezTo>
                <a:cubicBezTo>
                  <a:pt x="0" y="124"/>
                  <a:pt x="36" y="160"/>
                  <a:pt x="80" y="160"/>
                </a:cubicBezTo>
                <a:cubicBezTo>
                  <a:pt x="124" y="160"/>
                  <a:pt x="160" y="124"/>
                  <a:pt x="160" y="80"/>
                </a:cubicBezTo>
                <a:cubicBezTo>
                  <a:pt x="160" y="36"/>
                  <a:pt x="124" y="0"/>
                  <a:pt x="80" y="0"/>
                </a:cubicBezTo>
                <a:close/>
                <a:moveTo>
                  <a:pt x="64" y="120"/>
                </a:moveTo>
                <a:cubicBezTo>
                  <a:pt x="24" y="80"/>
                  <a:pt x="24" y="80"/>
                  <a:pt x="24" y="80"/>
                </a:cubicBezTo>
                <a:cubicBezTo>
                  <a:pt x="35" y="69"/>
                  <a:pt x="35" y="69"/>
                  <a:pt x="35" y="69"/>
                </a:cubicBezTo>
                <a:cubicBezTo>
                  <a:pt x="64" y="97"/>
                  <a:pt x="64" y="97"/>
                  <a:pt x="64" y="97"/>
                </a:cubicBezTo>
                <a:cubicBezTo>
                  <a:pt x="125" y="37"/>
                  <a:pt x="125" y="37"/>
                  <a:pt x="125" y="37"/>
                </a:cubicBezTo>
                <a:cubicBezTo>
                  <a:pt x="136" y="48"/>
                  <a:pt x="136" y="48"/>
                  <a:pt x="136" y="48"/>
                </a:cubicBezTo>
                <a:lnTo>
                  <a:pt x="64" y="120"/>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 name="TextBox 36">
            <a:extLst>
              <a:ext uri="{FF2B5EF4-FFF2-40B4-BE49-F238E27FC236}">
                <a16:creationId xmlns="" xmlns:a16="http://schemas.microsoft.com/office/drawing/2014/main" id="{AEFA0142-FEFF-2F8B-8AD3-B31618E6CAF0}"/>
              </a:ext>
            </a:extLst>
          </p:cNvPr>
          <p:cNvSpPr txBox="1"/>
          <p:nvPr/>
        </p:nvSpPr>
        <p:spPr>
          <a:xfrm>
            <a:off x="860794" y="2279477"/>
            <a:ext cx="3968496" cy="584775"/>
          </a:xfrm>
          <a:prstGeom prst="rect">
            <a:avLst/>
          </a:prstGeom>
          <a:noFill/>
        </p:spPr>
        <p:txBody>
          <a:bodyPr wrap="square">
            <a:spAutoFit/>
          </a:bodyPr>
          <a:lstStyle/>
          <a:p>
            <a:r>
              <a:rPr lang="en-US" sz="3200" b="1" dirty="0" err="1">
                <a:latin typeface="Arial Narrow" panose="020B0606020202030204" pitchFamily="34" charset="0"/>
                <a:sym typeface="Wingdings" panose="05000000000000000000" pitchFamily="2" charset="2"/>
              </a:rPr>
              <a:t>Pemanfaatan</a:t>
            </a:r>
            <a:endParaRPr lang="id-ID" sz="3200" b="1" dirty="0">
              <a:latin typeface="Arial Narrow" panose="020B0606020202030204" pitchFamily="34" charset="0"/>
            </a:endParaRPr>
          </a:p>
        </p:txBody>
      </p:sp>
      <p:sp>
        <p:nvSpPr>
          <p:cNvPr id="38" name="TextBox 37">
            <a:extLst>
              <a:ext uri="{FF2B5EF4-FFF2-40B4-BE49-F238E27FC236}">
                <a16:creationId xmlns="" xmlns:a16="http://schemas.microsoft.com/office/drawing/2014/main" id="{0E181CD3-D5D7-4D11-1AD9-0CB71311565E}"/>
              </a:ext>
            </a:extLst>
          </p:cNvPr>
          <p:cNvSpPr txBox="1"/>
          <p:nvPr/>
        </p:nvSpPr>
        <p:spPr>
          <a:xfrm>
            <a:off x="962922" y="2778011"/>
            <a:ext cx="4567755" cy="1477328"/>
          </a:xfrm>
          <a:prstGeom prst="rect">
            <a:avLst/>
          </a:prstGeom>
          <a:noFill/>
        </p:spPr>
        <p:txBody>
          <a:bodyPr wrap="square">
            <a:spAutoFit/>
          </a:bodyPr>
          <a:lstStyle/>
          <a:p>
            <a:pPr marL="342900" indent="-342900">
              <a:buFont typeface="+mj-lt"/>
              <a:buAutoNum type="alphaLcPeriod"/>
            </a:pPr>
            <a:r>
              <a:rPr lang="en-US" dirty="0">
                <a:latin typeface="Segoe UI" panose="020B0502040204020203" pitchFamily="34" charset="0"/>
                <a:cs typeface="Segoe UI" panose="020B0502040204020203" pitchFamily="34" charset="0"/>
              </a:rPr>
              <a:t>S</a:t>
            </a:r>
            <a:r>
              <a:rPr lang="id-ID" dirty="0">
                <a:latin typeface="Segoe UI" panose="020B0502040204020203" pitchFamily="34" charset="0"/>
                <a:cs typeface="Segoe UI" panose="020B0502040204020203" pitchFamily="34" charset="0"/>
              </a:rPr>
              <a:t>ewa; </a:t>
            </a:r>
          </a:p>
          <a:p>
            <a:pPr marL="342900" indent="-342900">
              <a:buFont typeface="+mj-lt"/>
              <a:buAutoNum type="alphaLcPeriod"/>
            </a:pPr>
            <a:r>
              <a:rPr lang="en-US" dirty="0">
                <a:latin typeface="Segoe UI" panose="020B0502040204020203" pitchFamily="34" charset="0"/>
                <a:cs typeface="Segoe UI" panose="020B0502040204020203" pitchFamily="34" charset="0"/>
              </a:rPr>
              <a:t>P</a:t>
            </a:r>
            <a:r>
              <a:rPr lang="id-ID" dirty="0" err="1">
                <a:latin typeface="Segoe UI" panose="020B0502040204020203" pitchFamily="34" charset="0"/>
                <a:cs typeface="Segoe UI" panose="020B0502040204020203" pitchFamily="34" charset="0"/>
              </a:rPr>
              <a:t>injam</a:t>
            </a:r>
            <a:r>
              <a:rPr lang="id-ID" dirty="0">
                <a:latin typeface="Segoe UI" panose="020B0502040204020203" pitchFamily="34" charset="0"/>
                <a:cs typeface="Segoe UI" panose="020B0502040204020203" pitchFamily="34" charset="0"/>
              </a:rPr>
              <a:t> pakai; </a:t>
            </a:r>
          </a:p>
          <a:p>
            <a:pPr marL="342900" indent="-342900">
              <a:buFont typeface="+mj-lt"/>
              <a:buAutoNum type="alphaLcPeriod"/>
            </a:pPr>
            <a:r>
              <a:rPr lang="en-US" dirty="0">
                <a:latin typeface="Segoe UI" panose="020B0502040204020203" pitchFamily="34" charset="0"/>
                <a:cs typeface="Segoe UI" panose="020B0502040204020203" pitchFamily="34" charset="0"/>
              </a:rPr>
              <a:t>B</a:t>
            </a:r>
            <a:r>
              <a:rPr lang="id-ID" dirty="0" err="1">
                <a:latin typeface="Segoe UI" panose="020B0502040204020203" pitchFamily="34" charset="0"/>
                <a:cs typeface="Segoe UI" panose="020B0502040204020203" pitchFamily="34" charset="0"/>
              </a:rPr>
              <a:t>angun</a:t>
            </a:r>
            <a:r>
              <a:rPr lang="id-ID" dirty="0">
                <a:latin typeface="Segoe UI" panose="020B0502040204020203" pitchFamily="34" charset="0"/>
                <a:cs typeface="Segoe UI" panose="020B0502040204020203" pitchFamily="34" charset="0"/>
              </a:rPr>
              <a:t> guna serah/bangun serah guna; </a:t>
            </a:r>
          </a:p>
          <a:p>
            <a:pPr marL="342900" indent="-342900">
              <a:buFont typeface="+mj-lt"/>
              <a:buAutoNum type="alphaLcPeriod"/>
            </a:pPr>
            <a:r>
              <a:rPr lang="en-US" dirty="0">
                <a:latin typeface="Segoe UI" panose="020B0502040204020203" pitchFamily="34" charset="0"/>
                <a:cs typeface="Segoe UI" panose="020B0502040204020203" pitchFamily="34" charset="0"/>
              </a:rPr>
              <a:t>K</a:t>
            </a:r>
            <a:r>
              <a:rPr lang="id-ID" dirty="0" err="1">
                <a:latin typeface="Segoe UI" panose="020B0502040204020203" pitchFamily="34" charset="0"/>
                <a:cs typeface="Segoe UI" panose="020B0502040204020203" pitchFamily="34" charset="0"/>
              </a:rPr>
              <a:t>erja</a:t>
            </a:r>
            <a:r>
              <a:rPr lang="id-ID" dirty="0">
                <a:latin typeface="Segoe UI" panose="020B0502040204020203" pitchFamily="34" charset="0"/>
                <a:cs typeface="Segoe UI" panose="020B0502040204020203" pitchFamily="34" charset="0"/>
              </a:rPr>
              <a:t> sama pemanfaatan; dan </a:t>
            </a:r>
          </a:p>
          <a:p>
            <a:pPr marL="342900" indent="-342900">
              <a:buFont typeface="+mj-lt"/>
              <a:buAutoNum type="alphaLcPeriod"/>
            </a:pPr>
            <a:r>
              <a:rPr lang="en-US" dirty="0">
                <a:latin typeface="Segoe UI" panose="020B0502040204020203" pitchFamily="34" charset="0"/>
                <a:cs typeface="Segoe UI" panose="020B0502040204020203" pitchFamily="34" charset="0"/>
              </a:rPr>
              <a:t>K</a:t>
            </a:r>
            <a:r>
              <a:rPr lang="id-ID" dirty="0" err="1">
                <a:latin typeface="Segoe UI" panose="020B0502040204020203" pitchFamily="34" charset="0"/>
                <a:cs typeface="Segoe UI" panose="020B0502040204020203" pitchFamily="34" charset="0"/>
              </a:rPr>
              <a:t>erja</a:t>
            </a:r>
            <a:r>
              <a:rPr lang="id-ID" dirty="0">
                <a:latin typeface="Segoe UI" panose="020B0502040204020203" pitchFamily="34" charset="0"/>
                <a:cs typeface="Segoe UI" panose="020B0502040204020203" pitchFamily="34" charset="0"/>
              </a:rPr>
              <a:t> sama penyediaan infrastruktur. </a:t>
            </a:r>
          </a:p>
        </p:txBody>
      </p:sp>
      <p:sp>
        <p:nvSpPr>
          <p:cNvPr id="39" name="Freeform 2819">
            <a:extLst>
              <a:ext uri="{FF2B5EF4-FFF2-40B4-BE49-F238E27FC236}">
                <a16:creationId xmlns="" xmlns:a16="http://schemas.microsoft.com/office/drawing/2014/main" id="{E5A6F07B-0BE1-C7C3-966F-886D2D6DFE1F}"/>
              </a:ext>
            </a:extLst>
          </p:cNvPr>
          <p:cNvSpPr>
            <a:spLocks noEditPoints="1"/>
          </p:cNvSpPr>
          <p:nvPr/>
        </p:nvSpPr>
        <p:spPr bwMode="auto">
          <a:xfrm>
            <a:off x="6021512" y="1717855"/>
            <a:ext cx="389641" cy="389641"/>
          </a:xfrm>
          <a:custGeom>
            <a:avLst/>
            <a:gdLst>
              <a:gd name="T0" fmla="*/ 80 w 160"/>
              <a:gd name="T1" fmla="*/ 0 h 160"/>
              <a:gd name="T2" fmla="*/ 0 w 160"/>
              <a:gd name="T3" fmla="*/ 80 h 160"/>
              <a:gd name="T4" fmla="*/ 80 w 160"/>
              <a:gd name="T5" fmla="*/ 160 h 160"/>
              <a:gd name="T6" fmla="*/ 160 w 160"/>
              <a:gd name="T7" fmla="*/ 80 h 160"/>
              <a:gd name="T8" fmla="*/ 80 w 160"/>
              <a:gd name="T9" fmla="*/ 0 h 160"/>
              <a:gd name="T10" fmla="*/ 64 w 160"/>
              <a:gd name="T11" fmla="*/ 120 h 160"/>
              <a:gd name="T12" fmla="*/ 24 w 160"/>
              <a:gd name="T13" fmla="*/ 80 h 160"/>
              <a:gd name="T14" fmla="*/ 35 w 160"/>
              <a:gd name="T15" fmla="*/ 69 h 160"/>
              <a:gd name="T16" fmla="*/ 64 w 160"/>
              <a:gd name="T17" fmla="*/ 97 h 160"/>
              <a:gd name="T18" fmla="*/ 125 w 160"/>
              <a:gd name="T19" fmla="*/ 37 h 160"/>
              <a:gd name="T20" fmla="*/ 136 w 160"/>
              <a:gd name="T21" fmla="*/ 48 h 160"/>
              <a:gd name="T22" fmla="*/ 64 w 160"/>
              <a:gd name="T23" fmla="*/ 12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 h="160">
                <a:moveTo>
                  <a:pt x="80" y="0"/>
                </a:moveTo>
                <a:cubicBezTo>
                  <a:pt x="36" y="0"/>
                  <a:pt x="0" y="36"/>
                  <a:pt x="0" y="80"/>
                </a:cubicBezTo>
                <a:cubicBezTo>
                  <a:pt x="0" y="124"/>
                  <a:pt x="36" y="160"/>
                  <a:pt x="80" y="160"/>
                </a:cubicBezTo>
                <a:cubicBezTo>
                  <a:pt x="124" y="160"/>
                  <a:pt x="160" y="124"/>
                  <a:pt x="160" y="80"/>
                </a:cubicBezTo>
                <a:cubicBezTo>
                  <a:pt x="160" y="36"/>
                  <a:pt x="124" y="0"/>
                  <a:pt x="80" y="0"/>
                </a:cubicBezTo>
                <a:close/>
                <a:moveTo>
                  <a:pt x="64" y="120"/>
                </a:moveTo>
                <a:cubicBezTo>
                  <a:pt x="24" y="80"/>
                  <a:pt x="24" y="80"/>
                  <a:pt x="24" y="80"/>
                </a:cubicBezTo>
                <a:cubicBezTo>
                  <a:pt x="35" y="69"/>
                  <a:pt x="35" y="69"/>
                  <a:pt x="35" y="69"/>
                </a:cubicBezTo>
                <a:cubicBezTo>
                  <a:pt x="64" y="97"/>
                  <a:pt x="64" y="97"/>
                  <a:pt x="64" y="97"/>
                </a:cubicBezTo>
                <a:cubicBezTo>
                  <a:pt x="125" y="37"/>
                  <a:pt x="125" y="37"/>
                  <a:pt x="125" y="37"/>
                </a:cubicBezTo>
                <a:cubicBezTo>
                  <a:pt x="136" y="48"/>
                  <a:pt x="136" y="48"/>
                  <a:pt x="136" y="48"/>
                </a:cubicBezTo>
                <a:lnTo>
                  <a:pt x="64" y="120"/>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 name="TextBox 39">
            <a:extLst>
              <a:ext uri="{FF2B5EF4-FFF2-40B4-BE49-F238E27FC236}">
                <a16:creationId xmlns="" xmlns:a16="http://schemas.microsoft.com/office/drawing/2014/main" id="{62BF592B-293B-FAA3-7928-DB16AB38D087}"/>
              </a:ext>
            </a:extLst>
          </p:cNvPr>
          <p:cNvSpPr txBox="1"/>
          <p:nvPr/>
        </p:nvSpPr>
        <p:spPr>
          <a:xfrm>
            <a:off x="6414035" y="1590950"/>
            <a:ext cx="2410440" cy="584775"/>
          </a:xfrm>
          <a:prstGeom prst="rect">
            <a:avLst/>
          </a:prstGeom>
          <a:noFill/>
        </p:spPr>
        <p:txBody>
          <a:bodyPr wrap="square">
            <a:spAutoFit/>
          </a:bodyPr>
          <a:lstStyle/>
          <a:p>
            <a:r>
              <a:rPr lang="en-US" sz="3200" b="1" dirty="0" err="1">
                <a:latin typeface="Arial Narrow" panose="020B0606020202030204" pitchFamily="34" charset="0"/>
                <a:sym typeface="Wingdings" panose="05000000000000000000" pitchFamily="2" charset="2"/>
              </a:rPr>
              <a:t>Reklasifikasi</a:t>
            </a:r>
            <a:endParaRPr lang="id-ID" sz="3200" b="1" dirty="0">
              <a:latin typeface="Arial Narrow" panose="020B0606020202030204" pitchFamily="34" charset="0"/>
            </a:endParaRPr>
          </a:p>
        </p:txBody>
      </p:sp>
      <p:sp>
        <p:nvSpPr>
          <p:cNvPr id="41" name="TextBox 40">
            <a:extLst>
              <a:ext uri="{FF2B5EF4-FFF2-40B4-BE49-F238E27FC236}">
                <a16:creationId xmlns="" xmlns:a16="http://schemas.microsoft.com/office/drawing/2014/main" id="{1B3BFCE5-C909-10A3-6098-0FAAF124FFD6}"/>
              </a:ext>
            </a:extLst>
          </p:cNvPr>
          <p:cNvSpPr txBox="1"/>
          <p:nvPr/>
        </p:nvSpPr>
        <p:spPr>
          <a:xfrm>
            <a:off x="6391773" y="2107496"/>
            <a:ext cx="5800227" cy="2308324"/>
          </a:xfrm>
          <a:prstGeom prst="rect">
            <a:avLst/>
          </a:prstGeom>
          <a:noFill/>
        </p:spPr>
        <p:txBody>
          <a:bodyPr wrap="square">
            <a:spAutoFit/>
          </a:bodyPr>
          <a:lstStyle/>
          <a:p>
            <a:pPr marL="342900" indent="-342900">
              <a:buFont typeface="+mj-lt"/>
              <a:buAutoNum type="alphaLcPeriod"/>
            </a:pPr>
            <a:r>
              <a:rPr lang="id-ID" dirty="0">
                <a:latin typeface="Segoe UI" panose="020B0502040204020203" pitchFamily="34" charset="0"/>
                <a:cs typeface="Segoe UI" panose="020B0502040204020203" pitchFamily="34" charset="0"/>
              </a:rPr>
              <a:t>Kesalahan pencatatan dalam penggolongan dan </a:t>
            </a:r>
            <a:r>
              <a:rPr lang="id-ID" dirty="0" err="1">
                <a:latin typeface="Segoe UI" panose="020B0502040204020203" pitchFamily="34" charset="0"/>
                <a:cs typeface="Segoe UI" panose="020B0502040204020203" pitchFamily="34" charset="0"/>
              </a:rPr>
              <a:t>kodefikasi</a:t>
            </a:r>
            <a:r>
              <a:rPr lang="id-ID" dirty="0">
                <a:latin typeface="Segoe UI" panose="020B0502040204020203" pitchFamily="34" charset="0"/>
                <a:cs typeface="Segoe UI" panose="020B0502040204020203" pitchFamily="34" charset="0"/>
              </a:rPr>
              <a:t>. </a:t>
            </a:r>
          </a:p>
          <a:p>
            <a:pPr marL="342900" indent="-342900">
              <a:buFont typeface="+mj-lt"/>
              <a:buAutoNum type="alphaLcPeriod"/>
            </a:pPr>
            <a:r>
              <a:rPr lang="id-ID" dirty="0">
                <a:latin typeface="Segoe UI" panose="020B0502040204020203" pitchFamily="34" charset="0"/>
                <a:cs typeface="Segoe UI" panose="020B0502040204020203" pitchFamily="34" charset="0"/>
              </a:rPr>
              <a:t>Perubahan fungsi; </a:t>
            </a:r>
          </a:p>
          <a:p>
            <a:pPr marL="342900" indent="-342900">
              <a:buFont typeface="+mj-lt"/>
              <a:buAutoNum type="alphaLcPeriod"/>
            </a:pPr>
            <a:r>
              <a:rPr lang="id-ID" dirty="0">
                <a:latin typeface="Segoe UI" panose="020B0502040204020203" pitchFamily="34" charset="0"/>
                <a:cs typeface="Segoe UI" panose="020B0502040204020203" pitchFamily="34" charset="0"/>
              </a:rPr>
              <a:t>Rusak berat atau usang; </a:t>
            </a:r>
          </a:p>
          <a:p>
            <a:pPr marL="342900" indent="-342900">
              <a:buFont typeface="+mj-lt"/>
              <a:buAutoNum type="alphaLcPeriod"/>
            </a:pPr>
            <a:r>
              <a:rPr lang="en-US" dirty="0">
                <a:latin typeface="Segoe UI" panose="020B0502040204020203" pitchFamily="34" charset="0"/>
                <a:cs typeface="Segoe UI" panose="020B0502040204020203" pitchFamily="34" charset="0"/>
              </a:rPr>
              <a:t>H</a:t>
            </a:r>
            <a:r>
              <a:rPr lang="id-ID" dirty="0" err="1">
                <a:latin typeface="Segoe UI" panose="020B0502040204020203" pitchFamily="34" charset="0"/>
                <a:cs typeface="Segoe UI" panose="020B0502040204020203" pitchFamily="34" charset="0"/>
              </a:rPr>
              <a:t>ilang</a:t>
            </a:r>
            <a:r>
              <a:rPr lang="id-ID" dirty="0">
                <a:latin typeface="Segoe UI" panose="020B0502040204020203" pitchFamily="34" charset="0"/>
                <a:cs typeface="Segoe UI" panose="020B0502040204020203" pitchFamily="34" charset="0"/>
              </a:rPr>
              <a:t>; </a:t>
            </a:r>
          </a:p>
          <a:p>
            <a:pPr marL="342900" indent="-342900">
              <a:buFont typeface="+mj-lt"/>
              <a:buAutoNum type="alphaLcPeriod"/>
            </a:pPr>
            <a:r>
              <a:rPr lang="id-ID" dirty="0">
                <a:latin typeface="Segoe UI" panose="020B0502040204020203" pitchFamily="34" charset="0"/>
                <a:cs typeface="Segoe UI" panose="020B0502040204020203" pitchFamily="34" charset="0"/>
              </a:rPr>
              <a:t>Aset bersejarah; </a:t>
            </a:r>
          </a:p>
          <a:p>
            <a:pPr marL="342900" indent="-342900">
              <a:buFont typeface="+mj-lt"/>
              <a:buAutoNum type="alphaLcPeriod"/>
            </a:pPr>
            <a:r>
              <a:rPr lang="id-ID" dirty="0">
                <a:latin typeface="Segoe UI" panose="020B0502040204020203" pitchFamily="34" charset="0"/>
                <a:cs typeface="Segoe UI" panose="020B0502040204020203" pitchFamily="34" charset="0"/>
              </a:rPr>
              <a:t>Ketentuan peraturan perundang-undangan; atau </a:t>
            </a:r>
          </a:p>
          <a:p>
            <a:pPr marL="342900" indent="-342900">
              <a:buFont typeface="+mj-lt"/>
              <a:buAutoNum type="alphaLcPeriod"/>
            </a:pPr>
            <a:r>
              <a:rPr lang="id-ID" dirty="0">
                <a:latin typeface="Segoe UI" panose="020B0502040204020203" pitchFamily="34" charset="0"/>
                <a:cs typeface="Segoe UI" panose="020B0502040204020203" pitchFamily="34" charset="0"/>
              </a:rPr>
              <a:t>Sebab lainnya.</a:t>
            </a:r>
          </a:p>
        </p:txBody>
      </p:sp>
      <p:sp>
        <p:nvSpPr>
          <p:cNvPr id="42" name="TextBox 41">
            <a:extLst>
              <a:ext uri="{FF2B5EF4-FFF2-40B4-BE49-F238E27FC236}">
                <a16:creationId xmlns="" xmlns:a16="http://schemas.microsoft.com/office/drawing/2014/main" id="{61E9C704-D881-A4F4-F89B-EBB939F3926B}"/>
              </a:ext>
            </a:extLst>
          </p:cNvPr>
          <p:cNvSpPr txBox="1"/>
          <p:nvPr/>
        </p:nvSpPr>
        <p:spPr>
          <a:xfrm>
            <a:off x="8578720" y="1682673"/>
            <a:ext cx="3613280" cy="461665"/>
          </a:xfrm>
          <a:prstGeom prst="rect">
            <a:avLst/>
          </a:prstGeom>
          <a:noFill/>
        </p:spPr>
        <p:txBody>
          <a:bodyPr wrap="square">
            <a:spAutoFit/>
          </a:bodyPr>
          <a:lstStyle/>
          <a:p>
            <a:r>
              <a:rPr lang="id-ID" sz="1200" i="1" dirty="0"/>
              <a:t>pemindahan suatu akun dari suatu pos ke pos yang lain sesuai dengan penggolongan dan </a:t>
            </a:r>
            <a:r>
              <a:rPr lang="id-ID" sz="1200" i="1" dirty="0" err="1"/>
              <a:t>kodefikasi</a:t>
            </a:r>
            <a:r>
              <a:rPr lang="id-ID" sz="1200" i="1" dirty="0"/>
              <a:t> BMD</a:t>
            </a:r>
          </a:p>
        </p:txBody>
      </p:sp>
      <p:sp>
        <p:nvSpPr>
          <p:cNvPr id="43" name="Freeform 2819">
            <a:extLst>
              <a:ext uri="{FF2B5EF4-FFF2-40B4-BE49-F238E27FC236}">
                <a16:creationId xmlns="" xmlns:a16="http://schemas.microsoft.com/office/drawing/2014/main" id="{425392E1-B469-C42D-4EBD-754589E12FDD}"/>
              </a:ext>
            </a:extLst>
          </p:cNvPr>
          <p:cNvSpPr>
            <a:spLocks noEditPoints="1"/>
          </p:cNvSpPr>
          <p:nvPr/>
        </p:nvSpPr>
        <p:spPr bwMode="auto">
          <a:xfrm>
            <a:off x="528427" y="4698511"/>
            <a:ext cx="389641" cy="389641"/>
          </a:xfrm>
          <a:custGeom>
            <a:avLst/>
            <a:gdLst>
              <a:gd name="T0" fmla="*/ 80 w 160"/>
              <a:gd name="T1" fmla="*/ 0 h 160"/>
              <a:gd name="T2" fmla="*/ 0 w 160"/>
              <a:gd name="T3" fmla="*/ 80 h 160"/>
              <a:gd name="T4" fmla="*/ 80 w 160"/>
              <a:gd name="T5" fmla="*/ 160 h 160"/>
              <a:gd name="T6" fmla="*/ 160 w 160"/>
              <a:gd name="T7" fmla="*/ 80 h 160"/>
              <a:gd name="T8" fmla="*/ 80 w 160"/>
              <a:gd name="T9" fmla="*/ 0 h 160"/>
              <a:gd name="T10" fmla="*/ 64 w 160"/>
              <a:gd name="T11" fmla="*/ 120 h 160"/>
              <a:gd name="T12" fmla="*/ 24 w 160"/>
              <a:gd name="T13" fmla="*/ 80 h 160"/>
              <a:gd name="T14" fmla="*/ 35 w 160"/>
              <a:gd name="T15" fmla="*/ 69 h 160"/>
              <a:gd name="T16" fmla="*/ 64 w 160"/>
              <a:gd name="T17" fmla="*/ 97 h 160"/>
              <a:gd name="T18" fmla="*/ 125 w 160"/>
              <a:gd name="T19" fmla="*/ 37 h 160"/>
              <a:gd name="T20" fmla="*/ 136 w 160"/>
              <a:gd name="T21" fmla="*/ 48 h 160"/>
              <a:gd name="T22" fmla="*/ 64 w 160"/>
              <a:gd name="T23" fmla="*/ 12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 h="160">
                <a:moveTo>
                  <a:pt x="80" y="0"/>
                </a:moveTo>
                <a:cubicBezTo>
                  <a:pt x="36" y="0"/>
                  <a:pt x="0" y="36"/>
                  <a:pt x="0" y="80"/>
                </a:cubicBezTo>
                <a:cubicBezTo>
                  <a:pt x="0" y="124"/>
                  <a:pt x="36" y="160"/>
                  <a:pt x="80" y="160"/>
                </a:cubicBezTo>
                <a:cubicBezTo>
                  <a:pt x="124" y="160"/>
                  <a:pt x="160" y="124"/>
                  <a:pt x="160" y="80"/>
                </a:cubicBezTo>
                <a:cubicBezTo>
                  <a:pt x="160" y="36"/>
                  <a:pt x="124" y="0"/>
                  <a:pt x="80" y="0"/>
                </a:cubicBezTo>
                <a:close/>
                <a:moveTo>
                  <a:pt x="64" y="120"/>
                </a:moveTo>
                <a:cubicBezTo>
                  <a:pt x="24" y="80"/>
                  <a:pt x="24" y="80"/>
                  <a:pt x="24" y="80"/>
                </a:cubicBezTo>
                <a:cubicBezTo>
                  <a:pt x="35" y="69"/>
                  <a:pt x="35" y="69"/>
                  <a:pt x="35" y="69"/>
                </a:cubicBezTo>
                <a:cubicBezTo>
                  <a:pt x="64" y="97"/>
                  <a:pt x="64" y="97"/>
                  <a:pt x="64" y="97"/>
                </a:cubicBezTo>
                <a:cubicBezTo>
                  <a:pt x="125" y="37"/>
                  <a:pt x="125" y="37"/>
                  <a:pt x="125" y="37"/>
                </a:cubicBezTo>
                <a:cubicBezTo>
                  <a:pt x="136" y="48"/>
                  <a:pt x="136" y="48"/>
                  <a:pt x="136" y="48"/>
                </a:cubicBezTo>
                <a:lnTo>
                  <a:pt x="64" y="120"/>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 name="TextBox 43">
            <a:extLst>
              <a:ext uri="{FF2B5EF4-FFF2-40B4-BE49-F238E27FC236}">
                <a16:creationId xmlns="" xmlns:a16="http://schemas.microsoft.com/office/drawing/2014/main" id="{B09774E4-1688-A547-93CC-B97C74FDC991}"/>
              </a:ext>
            </a:extLst>
          </p:cNvPr>
          <p:cNvSpPr txBox="1"/>
          <p:nvPr/>
        </p:nvSpPr>
        <p:spPr>
          <a:xfrm>
            <a:off x="918068" y="4600945"/>
            <a:ext cx="3968496" cy="584775"/>
          </a:xfrm>
          <a:prstGeom prst="rect">
            <a:avLst/>
          </a:prstGeom>
          <a:noFill/>
        </p:spPr>
        <p:txBody>
          <a:bodyPr wrap="square">
            <a:spAutoFit/>
          </a:bodyPr>
          <a:lstStyle/>
          <a:p>
            <a:r>
              <a:rPr lang="en-US" sz="3200" b="1" dirty="0" err="1">
                <a:latin typeface="Arial Narrow" panose="020B0606020202030204" pitchFamily="34" charset="0"/>
                <a:sym typeface="Wingdings" panose="05000000000000000000" pitchFamily="2" charset="2"/>
              </a:rPr>
              <a:t>Koreksi</a:t>
            </a:r>
            <a:endParaRPr lang="id-ID" sz="3200" b="1" dirty="0">
              <a:latin typeface="Arial Narrow" panose="020B0606020202030204" pitchFamily="34" charset="0"/>
            </a:endParaRPr>
          </a:p>
        </p:txBody>
      </p:sp>
      <p:sp>
        <p:nvSpPr>
          <p:cNvPr id="46" name="TextBox 45">
            <a:extLst>
              <a:ext uri="{FF2B5EF4-FFF2-40B4-BE49-F238E27FC236}">
                <a16:creationId xmlns="" xmlns:a16="http://schemas.microsoft.com/office/drawing/2014/main" id="{946FB68E-7A71-9BD6-B782-0A8EAF86E15E}"/>
              </a:ext>
            </a:extLst>
          </p:cNvPr>
          <p:cNvSpPr txBox="1"/>
          <p:nvPr/>
        </p:nvSpPr>
        <p:spPr>
          <a:xfrm>
            <a:off x="1025363" y="5088152"/>
            <a:ext cx="4898364" cy="1200329"/>
          </a:xfrm>
          <a:prstGeom prst="rect">
            <a:avLst/>
          </a:prstGeom>
          <a:noFill/>
        </p:spPr>
        <p:txBody>
          <a:bodyPr wrap="square">
            <a:spAutoFit/>
          </a:bodyPr>
          <a:lstStyle/>
          <a:p>
            <a:pPr marL="342900" indent="-342900">
              <a:buFont typeface="+mj-lt"/>
              <a:buAutoNum type="alphaLcPeriod"/>
            </a:pPr>
            <a:r>
              <a:rPr lang="id-ID" dirty="0">
                <a:latin typeface="Segoe UI" panose="020B0502040204020203" pitchFamily="34" charset="0"/>
                <a:cs typeface="Segoe UI" panose="020B0502040204020203" pitchFamily="34" charset="0"/>
              </a:rPr>
              <a:t>Koreksi nilai; </a:t>
            </a:r>
          </a:p>
          <a:p>
            <a:pPr marL="342900" indent="-342900">
              <a:buFont typeface="+mj-lt"/>
              <a:buAutoNum type="alphaLcPeriod"/>
            </a:pPr>
            <a:r>
              <a:rPr lang="id-ID" dirty="0">
                <a:latin typeface="Segoe UI" panose="020B0502040204020203" pitchFamily="34" charset="0"/>
                <a:cs typeface="Segoe UI" panose="020B0502040204020203" pitchFamily="34" charset="0"/>
              </a:rPr>
              <a:t>Koreksi pencatatan ganda; </a:t>
            </a:r>
          </a:p>
          <a:p>
            <a:pPr marL="342900" indent="-342900">
              <a:buFont typeface="+mj-lt"/>
              <a:buAutoNum type="alphaLcPeriod"/>
            </a:pPr>
            <a:r>
              <a:rPr lang="id-ID" dirty="0">
                <a:latin typeface="Segoe UI" panose="020B0502040204020203" pitchFamily="34" charset="0"/>
                <a:cs typeface="Segoe UI" panose="020B0502040204020203" pitchFamily="34" charset="0"/>
              </a:rPr>
              <a:t>Koreksi data spesifikasi barang; dan/atau </a:t>
            </a:r>
          </a:p>
          <a:p>
            <a:pPr marL="342900" indent="-342900">
              <a:buFont typeface="+mj-lt"/>
              <a:buAutoNum type="alphaLcPeriod"/>
            </a:pPr>
            <a:r>
              <a:rPr lang="id-ID" dirty="0">
                <a:latin typeface="Segoe UI" panose="020B0502040204020203" pitchFamily="34" charset="0"/>
                <a:cs typeface="Segoe UI" panose="020B0502040204020203" pitchFamily="34" charset="0"/>
              </a:rPr>
              <a:t>Koreksi lainnya.</a:t>
            </a:r>
          </a:p>
        </p:txBody>
      </p:sp>
      <p:sp>
        <p:nvSpPr>
          <p:cNvPr id="47" name="Freeform 2819">
            <a:extLst>
              <a:ext uri="{FF2B5EF4-FFF2-40B4-BE49-F238E27FC236}">
                <a16:creationId xmlns="" xmlns:a16="http://schemas.microsoft.com/office/drawing/2014/main" id="{7628861F-FD0C-E2BC-10D7-9FD1A633B304}"/>
              </a:ext>
            </a:extLst>
          </p:cNvPr>
          <p:cNvSpPr>
            <a:spLocks noEditPoints="1"/>
          </p:cNvSpPr>
          <p:nvPr/>
        </p:nvSpPr>
        <p:spPr bwMode="auto">
          <a:xfrm>
            <a:off x="5800665" y="4708664"/>
            <a:ext cx="389641" cy="389641"/>
          </a:xfrm>
          <a:custGeom>
            <a:avLst/>
            <a:gdLst>
              <a:gd name="T0" fmla="*/ 80 w 160"/>
              <a:gd name="T1" fmla="*/ 0 h 160"/>
              <a:gd name="T2" fmla="*/ 0 w 160"/>
              <a:gd name="T3" fmla="*/ 80 h 160"/>
              <a:gd name="T4" fmla="*/ 80 w 160"/>
              <a:gd name="T5" fmla="*/ 160 h 160"/>
              <a:gd name="T6" fmla="*/ 160 w 160"/>
              <a:gd name="T7" fmla="*/ 80 h 160"/>
              <a:gd name="T8" fmla="*/ 80 w 160"/>
              <a:gd name="T9" fmla="*/ 0 h 160"/>
              <a:gd name="T10" fmla="*/ 64 w 160"/>
              <a:gd name="T11" fmla="*/ 120 h 160"/>
              <a:gd name="T12" fmla="*/ 24 w 160"/>
              <a:gd name="T13" fmla="*/ 80 h 160"/>
              <a:gd name="T14" fmla="*/ 35 w 160"/>
              <a:gd name="T15" fmla="*/ 69 h 160"/>
              <a:gd name="T16" fmla="*/ 64 w 160"/>
              <a:gd name="T17" fmla="*/ 97 h 160"/>
              <a:gd name="T18" fmla="*/ 125 w 160"/>
              <a:gd name="T19" fmla="*/ 37 h 160"/>
              <a:gd name="T20" fmla="*/ 136 w 160"/>
              <a:gd name="T21" fmla="*/ 48 h 160"/>
              <a:gd name="T22" fmla="*/ 64 w 160"/>
              <a:gd name="T23" fmla="*/ 12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 h="160">
                <a:moveTo>
                  <a:pt x="80" y="0"/>
                </a:moveTo>
                <a:cubicBezTo>
                  <a:pt x="36" y="0"/>
                  <a:pt x="0" y="36"/>
                  <a:pt x="0" y="80"/>
                </a:cubicBezTo>
                <a:cubicBezTo>
                  <a:pt x="0" y="124"/>
                  <a:pt x="36" y="160"/>
                  <a:pt x="80" y="160"/>
                </a:cubicBezTo>
                <a:cubicBezTo>
                  <a:pt x="124" y="160"/>
                  <a:pt x="160" y="124"/>
                  <a:pt x="160" y="80"/>
                </a:cubicBezTo>
                <a:cubicBezTo>
                  <a:pt x="160" y="36"/>
                  <a:pt x="124" y="0"/>
                  <a:pt x="80" y="0"/>
                </a:cubicBezTo>
                <a:close/>
                <a:moveTo>
                  <a:pt x="64" y="120"/>
                </a:moveTo>
                <a:cubicBezTo>
                  <a:pt x="24" y="80"/>
                  <a:pt x="24" y="80"/>
                  <a:pt x="24" y="80"/>
                </a:cubicBezTo>
                <a:cubicBezTo>
                  <a:pt x="35" y="69"/>
                  <a:pt x="35" y="69"/>
                  <a:pt x="35" y="69"/>
                </a:cubicBezTo>
                <a:cubicBezTo>
                  <a:pt x="64" y="97"/>
                  <a:pt x="64" y="97"/>
                  <a:pt x="64" y="97"/>
                </a:cubicBezTo>
                <a:cubicBezTo>
                  <a:pt x="125" y="37"/>
                  <a:pt x="125" y="37"/>
                  <a:pt x="125" y="37"/>
                </a:cubicBezTo>
                <a:cubicBezTo>
                  <a:pt x="136" y="48"/>
                  <a:pt x="136" y="48"/>
                  <a:pt x="136" y="48"/>
                </a:cubicBezTo>
                <a:lnTo>
                  <a:pt x="64" y="120"/>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 name="TextBox 47">
            <a:extLst>
              <a:ext uri="{FF2B5EF4-FFF2-40B4-BE49-F238E27FC236}">
                <a16:creationId xmlns="" xmlns:a16="http://schemas.microsoft.com/office/drawing/2014/main" id="{3F9D8F52-8F86-4A60-6138-C8EA88EDD110}"/>
              </a:ext>
            </a:extLst>
          </p:cNvPr>
          <p:cNvSpPr txBox="1"/>
          <p:nvPr/>
        </p:nvSpPr>
        <p:spPr>
          <a:xfrm>
            <a:off x="6190305" y="4611098"/>
            <a:ext cx="6001695" cy="1077218"/>
          </a:xfrm>
          <a:prstGeom prst="rect">
            <a:avLst/>
          </a:prstGeom>
          <a:noFill/>
        </p:spPr>
        <p:txBody>
          <a:bodyPr wrap="square">
            <a:spAutoFit/>
          </a:bodyPr>
          <a:lstStyle/>
          <a:p>
            <a:r>
              <a:rPr lang="en-US" sz="3200" b="1" dirty="0" err="1">
                <a:latin typeface="Arial Narrow" panose="020B0606020202030204" pitchFamily="34" charset="0"/>
                <a:sym typeface="Wingdings" panose="05000000000000000000" pitchFamily="2" charset="2"/>
              </a:rPr>
              <a:t>Penambahan</a:t>
            </a:r>
            <a:r>
              <a:rPr lang="en-US" sz="3200" b="1" dirty="0">
                <a:latin typeface="Arial Narrow" panose="020B0606020202030204" pitchFamily="34" charset="0"/>
                <a:sym typeface="Wingdings" panose="05000000000000000000" pitchFamily="2" charset="2"/>
              </a:rPr>
              <a:t> Masa </a:t>
            </a:r>
            <a:r>
              <a:rPr lang="en-US" sz="3200" b="1" dirty="0" err="1">
                <a:latin typeface="Arial Narrow" panose="020B0606020202030204" pitchFamily="34" charset="0"/>
                <a:sym typeface="Wingdings" panose="05000000000000000000" pitchFamily="2" charset="2"/>
              </a:rPr>
              <a:t>Manfaat</a:t>
            </a:r>
            <a:r>
              <a:rPr lang="en-US" sz="3200" b="1" dirty="0">
                <a:latin typeface="Arial Narrow" panose="020B0606020202030204" pitchFamily="34" charset="0"/>
                <a:sym typeface="Wingdings" panose="05000000000000000000" pitchFamily="2" charset="2"/>
              </a:rPr>
              <a:t> dan/</a:t>
            </a:r>
            <a:r>
              <a:rPr lang="en-US" sz="3200" b="1" dirty="0" err="1">
                <a:latin typeface="Arial Narrow" panose="020B0606020202030204" pitchFamily="34" charset="0"/>
                <a:sym typeface="Wingdings" panose="05000000000000000000" pitchFamily="2" charset="2"/>
              </a:rPr>
              <a:t>atau</a:t>
            </a:r>
            <a:r>
              <a:rPr lang="en-US" sz="3200" b="1" dirty="0">
                <a:latin typeface="Arial Narrow" panose="020B0606020202030204" pitchFamily="34" charset="0"/>
                <a:sym typeface="Wingdings" panose="05000000000000000000" pitchFamily="2" charset="2"/>
              </a:rPr>
              <a:t> </a:t>
            </a:r>
            <a:r>
              <a:rPr lang="en-US" sz="3200" b="1" dirty="0" err="1">
                <a:latin typeface="Arial Narrow" panose="020B0606020202030204" pitchFamily="34" charset="0"/>
                <a:sym typeface="Wingdings" panose="05000000000000000000" pitchFamily="2" charset="2"/>
              </a:rPr>
              <a:t>Kapasitas</a:t>
            </a:r>
            <a:r>
              <a:rPr lang="en-US" sz="3200" b="1" dirty="0">
                <a:latin typeface="Arial Narrow" panose="020B0606020202030204" pitchFamily="34" charset="0"/>
                <a:sym typeface="Wingdings" panose="05000000000000000000" pitchFamily="2" charset="2"/>
              </a:rPr>
              <a:t> </a:t>
            </a:r>
            <a:r>
              <a:rPr lang="en-US" sz="3200" b="1" dirty="0" err="1">
                <a:latin typeface="Arial Narrow" panose="020B0606020202030204" pitchFamily="34" charset="0"/>
                <a:sym typeface="Wingdings" panose="05000000000000000000" pitchFamily="2" charset="2"/>
              </a:rPr>
              <a:t>Manfaat</a:t>
            </a:r>
            <a:endParaRPr lang="id-ID" sz="3200" b="1" dirty="0">
              <a:latin typeface="Arial Narrow" panose="020B0606020202030204" pitchFamily="34" charset="0"/>
            </a:endParaRPr>
          </a:p>
        </p:txBody>
      </p:sp>
      <p:sp>
        <p:nvSpPr>
          <p:cNvPr id="49" name="TextBox 48">
            <a:extLst>
              <a:ext uri="{FF2B5EF4-FFF2-40B4-BE49-F238E27FC236}">
                <a16:creationId xmlns="" xmlns:a16="http://schemas.microsoft.com/office/drawing/2014/main" id="{FD693046-D40C-9CE5-BB82-1B3A0BB49EB4}"/>
              </a:ext>
            </a:extLst>
          </p:cNvPr>
          <p:cNvSpPr txBox="1"/>
          <p:nvPr/>
        </p:nvSpPr>
        <p:spPr>
          <a:xfrm>
            <a:off x="6411153" y="5688316"/>
            <a:ext cx="5692109" cy="923330"/>
          </a:xfrm>
          <a:prstGeom prst="rect">
            <a:avLst/>
          </a:prstGeom>
          <a:noFill/>
        </p:spPr>
        <p:txBody>
          <a:bodyPr wrap="square">
            <a:spAutoFit/>
          </a:bodyPr>
          <a:lstStyle/>
          <a:p>
            <a:pPr algn="ctr"/>
            <a:r>
              <a:rPr lang="id-ID" dirty="0">
                <a:latin typeface="Segoe UI" panose="020B0502040204020203" pitchFamily="34" charset="0"/>
                <a:cs typeface="Segoe UI" panose="020B0502040204020203" pitchFamily="34" charset="0"/>
              </a:rPr>
              <a:t>Dilakukan apabila terdapat biaya perbaikan atau biaya pengeluaran setelah perolehan yang dapat menambah masa manfaat dan/atau kapasitas manfaat.</a:t>
            </a:r>
          </a:p>
        </p:txBody>
      </p:sp>
    </p:spTree>
    <p:extLst>
      <p:ext uri="{BB962C8B-B14F-4D97-AF65-F5344CB8AC3E}">
        <p14:creationId xmlns:p14="http://schemas.microsoft.com/office/powerpoint/2010/main" val="3113291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8AFF53FD-7052-4A32-80FD-354D41E8A662}"/>
              </a:ext>
            </a:extLst>
          </p:cNvPr>
          <p:cNvSpPr/>
          <p:nvPr/>
        </p:nvSpPr>
        <p:spPr>
          <a:xfrm>
            <a:off x="-79131" y="184638"/>
            <a:ext cx="12485077" cy="509739"/>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Rectangle: Rounded Corners 3">
            <a:extLst>
              <a:ext uri="{FF2B5EF4-FFF2-40B4-BE49-F238E27FC236}">
                <a16:creationId xmlns="" xmlns:a16="http://schemas.microsoft.com/office/drawing/2014/main" id="{1827D3BC-55E6-451A-BEFC-0CA4A4AEE137}"/>
              </a:ext>
            </a:extLst>
          </p:cNvPr>
          <p:cNvSpPr/>
          <p:nvPr/>
        </p:nvSpPr>
        <p:spPr>
          <a:xfrm>
            <a:off x="10723706" y="-1302111"/>
            <a:ext cx="1266826" cy="2271713"/>
          </a:xfrm>
          <a:prstGeom prst="roundRect">
            <a:avLst/>
          </a:prstGeom>
          <a:solidFill>
            <a:schemeClr val="bg1">
              <a:alpha val="62000"/>
            </a:schemeClr>
          </a:solidFill>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descr="logo bpkp ukuran sedang">
            <a:extLst>
              <a:ext uri="{FF2B5EF4-FFF2-40B4-BE49-F238E27FC236}">
                <a16:creationId xmlns="" xmlns:a16="http://schemas.microsoft.com/office/drawing/2014/main" id="{69D37944-EE53-45A6-9BEE-81460D24017A}"/>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0775413" y="82747"/>
            <a:ext cx="1215119" cy="622380"/>
          </a:xfrm>
          <a:prstGeom prst="rect">
            <a:avLst/>
          </a:prstGeom>
          <a:noFill/>
          <a:ln w="9525">
            <a:noFill/>
            <a:miter lim="800000"/>
            <a:headEnd/>
            <a:tailEnd/>
          </a:ln>
        </p:spPr>
      </p:pic>
      <p:sp>
        <p:nvSpPr>
          <p:cNvPr id="28" name="TextBox 27">
            <a:extLst>
              <a:ext uri="{FF2B5EF4-FFF2-40B4-BE49-F238E27FC236}">
                <a16:creationId xmlns="" xmlns:a16="http://schemas.microsoft.com/office/drawing/2014/main" id="{0262A03A-FA60-4DA6-9840-3DE9F888640E}"/>
              </a:ext>
            </a:extLst>
          </p:cNvPr>
          <p:cNvSpPr txBox="1"/>
          <p:nvPr/>
        </p:nvSpPr>
        <p:spPr>
          <a:xfrm>
            <a:off x="1575905" y="146397"/>
            <a:ext cx="8313567" cy="646331"/>
          </a:xfrm>
          <a:prstGeom prst="rect">
            <a:avLst/>
          </a:prstGeom>
          <a:noFill/>
        </p:spPr>
        <p:txBody>
          <a:bodyPr wrap="square">
            <a:spAutoFit/>
          </a:bodyPr>
          <a:lstStyle/>
          <a:p>
            <a:pPr algn="ctr"/>
            <a:r>
              <a:rPr lang="en-US" sz="3600" dirty="0">
                <a:solidFill>
                  <a:srgbClr val="FFFF00"/>
                </a:solidFill>
                <a:latin typeface="Bebas Neue" panose="020B0606020202050201" pitchFamily="34" charset="0"/>
                <a:ea typeface="+mj-ea"/>
                <a:cs typeface="+mj-cs"/>
              </a:rPr>
              <a:t>PEMBUKUAN</a:t>
            </a:r>
            <a:endParaRPr kumimoji="0" lang="en-US" sz="3600" i="0" u="none" strike="noStrike" kern="1200" cap="none" spc="0" normalizeH="0" baseline="0" noProof="0" dirty="0">
              <a:ln>
                <a:noFill/>
              </a:ln>
              <a:solidFill>
                <a:srgbClr val="FFFF00"/>
              </a:solidFill>
              <a:effectLst/>
              <a:uLnTx/>
              <a:uFillTx/>
              <a:latin typeface="Bebas Neue" panose="020B0606020202050201" pitchFamily="34" charset="0"/>
              <a:ea typeface="+mj-ea"/>
              <a:cs typeface="+mj-cs"/>
            </a:endParaRPr>
          </a:p>
        </p:txBody>
      </p:sp>
      <p:sp>
        <p:nvSpPr>
          <p:cNvPr id="7" name="TextBox 6">
            <a:extLst>
              <a:ext uri="{FF2B5EF4-FFF2-40B4-BE49-F238E27FC236}">
                <a16:creationId xmlns="" xmlns:a16="http://schemas.microsoft.com/office/drawing/2014/main" id="{C2B3E8C7-80E4-4B46-BCAD-8BAF7A245375}"/>
              </a:ext>
            </a:extLst>
          </p:cNvPr>
          <p:cNvSpPr txBox="1"/>
          <p:nvPr/>
        </p:nvSpPr>
        <p:spPr>
          <a:xfrm>
            <a:off x="323586" y="860838"/>
            <a:ext cx="3968496" cy="461665"/>
          </a:xfrm>
          <a:prstGeom prst="rect">
            <a:avLst/>
          </a:prstGeom>
          <a:solidFill>
            <a:srgbClr val="C00000">
              <a:alpha val="82000"/>
            </a:srgbClr>
          </a:solidFill>
        </p:spPr>
        <p:txBody>
          <a:bodyPr vert="horz" wrap="square" rtlCol="0">
            <a:spAutoFit/>
          </a:bodyPr>
          <a:lstStyle/>
          <a:p>
            <a:pPr algn="ctr"/>
            <a:r>
              <a:rPr lang="en-US" sz="2400" b="1" dirty="0">
                <a:solidFill>
                  <a:schemeClr val="bg1"/>
                </a:solidFill>
              </a:rPr>
              <a:t>TAHAPAN PEMBUKUAN BMD</a:t>
            </a:r>
            <a:endParaRPr lang="id-ID" sz="2400" b="1" dirty="0">
              <a:solidFill>
                <a:schemeClr val="bg1"/>
              </a:solidFill>
            </a:endParaRPr>
          </a:p>
        </p:txBody>
      </p:sp>
      <p:grpSp>
        <p:nvGrpSpPr>
          <p:cNvPr id="2" name="Group 1">
            <a:extLst>
              <a:ext uri="{FF2B5EF4-FFF2-40B4-BE49-F238E27FC236}">
                <a16:creationId xmlns="" xmlns:a16="http://schemas.microsoft.com/office/drawing/2014/main" id="{4DA4281A-B6E6-8988-C5BA-461D3074D22F}"/>
              </a:ext>
            </a:extLst>
          </p:cNvPr>
          <p:cNvGrpSpPr/>
          <p:nvPr/>
        </p:nvGrpSpPr>
        <p:grpSpPr>
          <a:xfrm>
            <a:off x="528427" y="1325184"/>
            <a:ext cx="5395300" cy="740093"/>
            <a:chOff x="536916" y="5933269"/>
            <a:chExt cx="5395300" cy="740093"/>
          </a:xfrm>
        </p:grpSpPr>
        <p:sp>
          <p:nvSpPr>
            <p:cNvPr id="25" name="TextBox 24">
              <a:extLst>
                <a:ext uri="{FF2B5EF4-FFF2-40B4-BE49-F238E27FC236}">
                  <a16:creationId xmlns="" xmlns:a16="http://schemas.microsoft.com/office/drawing/2014/main" id="{DB7FADBE-67E8-F633-6FAA-3BA4C3189411}"/>
                </a:ext>
              </a:extLst>
            </p:cNvPr>
            <p:cNvSpPr txBox="1"/>
            <p:nvPr/>
          </p:nvSpPr>
          <p:spPr>
            <a:xfrm>
              <a:off x="536916" y="5933269"/>
              <a:ext cx="5345906" cy="740093"/>
            </a:xfrm>
            <a:prstGeom prst="round2DiagRect">
              <a:avLst>
                <a:gd name="adj1" fmla="val 16667"/>
                <a:gd name="adj2" fmla="val 22028"/>
              </a:avLst>
            </a:prstGeom>
            <a:solidFill>
              <a:srgbClr val="002060">
                <a:alpha val="80000"/>
              </a:srgbClr>
            </a:solidFill>
          </p:spPr>
          <p:txBody>
            <a:bodyPr wrap="square">
              <a:spAutoFit/>
            </a:bodyPr>
            <a:lstStyle/>
            <a:p>
              <a:r>
                <a:rPr lang="id-ID" dirty="0">
                  <a:solidFill>
                    <a:schemeClr val="bg1"/>
                  </a:solidFill>
                </a:rPr>
                <a:t>Pembukuan BMD dilakukan </a:t>
              </a:r>
              <a:r>
                <a:rPr lang="id-ID" b="1" dirty="0">
                  <a:solidFill>
                    <a:srgbClr val="FFFF00"/>
                  </a:solidFill>
                </a:rPr>
                <a:t>setiap terjadi transaksi </a:t>
              </a:r>
            </a:p>
            <a:p>
              <a:r>
                <a:rPr lang="id-ID" dirty="0">
                  <a:solidFill>
                    <a:schemeClr val="bg1"/>
                  </a:solidFill>
                </a:rPr>
                <a:t>perolehan/penerimaan</a:t>
              </a:r>
            </a:p>
          </p:txBody>
        </p:sp>
        <p:pic>
          <p:nvPicPr>
            <p:cNvPr id="16" name="Picture 15">
              <a:extLst>
                <a:ext uri="{FF2B5EF4-FFF2-40B4-BE49-F238E27FC236}">
                  <a16:creationId xmlns="" xmlns:a16="http://schemas.microsoft.com/office/drawing/2014/main" id="{16E126A3-AC71-827A-CA1C-3EEE00123525}"/>
                </a:ext>
              </a:extLst>
            </p:cNvPr>
            <p:cNvPicPr>
              <a:picLocks noChangeAspect="1"/>
            </p:cNvPicPr>
            <p:nvPr/>
          </p:nvPicPr>
          <p:blipFill>
            <a:blip r:embed="rId3" cstate="print">
              <a:duotone>
                <a:prstClr val="black"/>
                <a:srgbClr val="FF0000">
                  <a:tint val="45000"/>
                  <a:satMod val="400000"/>
                </a:srgbClr>
              </a:duotone>
              <a:extLst>
                <a:ext uri="{BEBA8EAE-BF5A-486C-A8C5-ECC9F3942E4B}">
                  <a14:imgProps xmlns:a14="http://schemas.microsoft.com/office/drawing/2010/main">
                    <a14:imgLayer r:embed="rId4">
                      <a14:imgEffect>
                        <a14:colorTemperature colorTemp="11500"/>
                      </a14:imgEffect>
                    </a14:imgLayer>
                  </a14:imgProps>
                </a:ext>
                <a:ext uri="{28A0092B-C50C-407E-A947-70E740481C1C}">
                  <a14:useLocalDpi xmlns:a14="http://schemas.microsoft.com/office/drawing/2010/main" val="0"/>
                </a:ext>
              </a:extLst>
            </a:blip>
            <a:stretch>
              <a:fillRect/>
            </a:stretch>
          </p:blipFill>
          <p:spPr>
            <a:xfrm>
              <a:off x="5260664" y="6076404"/>
              <a:ext cx="671552" cy="453822"/>
            </a:xfrm>
            <a:prstGeom prst="rect">
              <a:avLst/>
            </a:prstGeom>
          </p:spPr>
        </p:pic>
      </p:grpSp>
      <p:sp>
        <p:nvSpPr>
          <p:cNvPr id="36" name="Freeform 2819">
            <a:extLst>
              <a:ext uri="{FF2B5EF4-FFF2-40B4-BE49-F238E27FC236}">
                <a16:creationId xmlns="" xmlns:a16="http://schemas.microsoft.com/office/drawing/2014/main" id="{CAF885CB-FADA-1F14-AAEC-28CB756138F7}"/>
              </a:ext>
            </a:extLst>
          </p:cNvPr>
          <p:cNvSpPr>
            <a:spLocks noEditPoints="1"/>
          </p:cNvSpPr>
          <p:nvPr/>
        </p:nvSpPr>
        <p:spPr bwMode="auto">
          <a:xfrm>
            <a:off x="471153" y="2377043"/>
            <a:ext cx="389641" cy="389641"/>
          </a:xfrm>
          <a:custGeom>
            <a:avLst/>
            <a:gdLst>
              <a:gd name="T0" fmla="*/ 80 w 160"/>
              <a:gd name="T1" fmla="*/ 0 h 160"/>
              <a:gd name="T2" fmla="*/ 0 w 160"/>
              <a:gd name="T3" fmla="*/ 80 h 160"/>
              <a:gd name="T4" fmla="*/ 80 w 160"/>
              <a:gd name="T5" fmla="*/ 160 h 160"/>
              <a:gd name="T6" fmla="*/ 160 w 160"/>
              <a:gd name="T7" fmla="*/ 80 h 160"/>
              <a:gd name="T8" fmla="*/ 80 w 160"/>
              <a:gd name="T9" fmla="*/ 0 h 160"/>
              <a:gd name="T10" fmla="*/ 64 w 160"/>
              <a:gd name="T11" fmla="*/ 120 h 160"/>
              <a:gd name="T12" fmla="*/ 24 w 160"/>
              <a:gd name="T13" fmla="*/ 80 h 160"/>
              <a:gd name="T14" fmla="*/ 35 w 160"/>
              <a:gd name="T15" fmla="*/ 69 h 160"/>
              <a:gd name="T16" fmla="*/ 64 w 160"/>
              <a:gd name="T17" fmla="*/ 97 h 160"/>
              <a:gd name="T18" fmla="*/ 125 w 160"/>
              <a:gd name="T19" fmla="*/ 37 h 160"/>
              <a:gd name="T20" fmla="*/ 136 w 160"/>
              <a:gd name="T21" fmla="*/ 48 h 160"/>
              <a:gd name="T22" fmla="*/ 64 w 160"/>
              <a:gd name="T23" fmla="*/ 12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 h="160">
                <a:moveTo>
                  <a:pt x="80" y="0"/>
                </a:moveTo>
                <a:cubicBezTo>
                  <a:pt x="36" y="0"/>
                  <a:pt x="0" y="36"/>
                  <a:pt x="0" y="80"/>
                </a:cubicBezTo>
                <a:cubicBezTo>
                  <a:pt x="0" y="124"/>
                  <a:pt x="36" y="160"/>
                  <a:pt x="80" y="160"/>
                </a:cubicBezTo>
                <a:cubicBezTo>
                  <a:pt x="124" y="160"/>
                  <a:pt x="160" y="124"/>
                  <a:pt x="160" y="80"/>
                </a:cubicBezTo>
                <a:cubicBezTo>
                  <a:pt x="160" y="36"/>
                  <a:pt x="124" y="0"/>
                  <a:pt x="80" y="0"/>
                </a:cubicBezTo>
                <a:close/>
                <a:moveTo>
                  <a:pt x="64" y="120"/>
                </a:moveTo>
                <a:cubicBezTo>
                  <a:pt x="24" y="80"/>
                  <a:pt x="24" y="80"/>
                  <a:pt x="24" y="80"/>
                </a:cubicBezTo>
                <a:cubicBezTo>
                  <a:pt x="35" y="69"/>
                  <a:pt x="35" y="69"/>
                  <a:pt x="35" y="69"/>
                </a:cubicBezTo>
                <a:cubicBezTo>
                  <a:pt x="64" y="97"/>
                  <a:pt x="64" y="97"/>
                  <a:pt x="64" y="97"/>
                </a:cubicBezTo>
                <a:cubicBezTo>
                  <a:pt x="125" y="37"/>
                  <a:pt x="125" y="37"/>
                  <a:pt x="125" y="37"/>
                </a:cubicBezTo>
                <a:cubicBezTo>
                  <a:pt x="136" y="48"/>
                  <a:pt x="136" y="48"/>
                  <a:pt x="136" y="48"/>
                </a:cubicBezTo>
                <a:lnTo>
                  <a:pt x="64" y="120"/>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 name="TextBox 36">
            <a:extLst>
              <a:ext uri="{FF2B5EF4-FFF2-40B4-BE49-F238E27FC236}">
                <a16:creationId xmlns="" xmlns:a16="http://schemas.microsoft.com/office/drawing/2014/main" id="{AEFA0142-FEFF-2F8B-8AD3-B31618E6CAF0}"/>
              </a:ext>
            </a:extLst>
          </p:cNvPr>
          <p:cNvSpPr txBox="1"/>
          <p:nvPr/>
        </p:nvSpPr>
        <p:spPr>
          <a:xfrm>
            <a:off x="860793" y="2279477"/>
            <a:ext cx="4749431" cy="584775"/>
          </a:xfrm>
          <a:prstGeom prst="rect">
            <a:avLst/>
          </a:prstGeom>
          <a:noFill/>
        </p:spPr>
        <p:txBody>
          <a:bodyPr wrap="square">
            <a:spAutoFit/>
          </a:bodyPr>
          <a:lstStyle/>
          <a:p>
            <a:r>
              <a:rPr lang="en-US" sz="3200" b="1" dirty="0" err="1">
                <a:latin typeface="Arial Narrow" panose="020B0606020202030204" pitchFamily="34" charset="0"/>
                <a:sym typeface="Wingdings" panose="05000000000000000000" pitchFamily="2" charset="2"/>
              </a:rPr>
              <a:t>Penyusutan</a:t>
            </a:r>
            <a:r>
              <a:rPr lang="en-US" sz="3200" b="1" dirty="0">
                <a:latin typeface="Arial Narrow" panose="020B0606020202030204" pitchFamily="34" charset="0"/>
                <a:sym typeface="Wingdings" panose="05000000000000000000" pitchFamily="2" charset="2"/>
              </a:rPr>
              <a:t> dan </a:t>
            </a:r>
            <a:r>
              <a:rPr lang="en-US" sz="3200" b="1" dirty="0" err="1">
                <a:latin typeface="Arial Narrow" panose="020B0606020202030204" pitchFamily="34" charset="0"/>
                <a:sym typeface="Wingdings" panose="05000000000000000000" pitchFamily="2" charset="2"/>
              </a:rPr>
              <a:t>Amortisasi</a:t>
            </a:r>
            <a:endParaRPr lang="id-ID" sz="3200" b="1" dirty="0">
              <a:latin typeface="Arial Narrow" panose="020B0606020202030204" pitchFamily="34" charset="0"/>
            </a:endParaRPr>
          </a:p>
        </p:txBody>
      </p:sp>
      <p:sp>
        <p:nvSpPr>
          <p:cNvPr id="39" name="Freeform 2819">
            <a:extLst>
              <a:ext uri="{FF2B5EF4-FFF2-40B4-BE49-F238E27FC236}">
                <a16:creationId xmlns="" xmlns:a16="http://schemas.microsoft.com/office/drawing/2014/main" id="{E5A6F07B-0BE1-C7C3-966F-886D2D6DFE1F}"/>
              </a:ext>
            </a:extLst>
          </p:cNvPr>
          <p:cNvSpPr>
            <a:spLocks noEditPoints="1"/>
          </p:cNvSpPr>
          <p:nvPr/>
        </p:nvSpPr>
        <p:spPr bwMode="auto">
          <a:xfrm>
            <a:off x="5932774" y="1553908"/>
            <a:ext cx="389641" cy="389641"/>
          </a:xfrm>
          <a:custGeom>
            <a:avLst/>
            <a:gdLst>
              <a:gd name="T0" fmla="*/ 80 w 160"/>
              <a:gd name="T1" fmla="*/ 0 h 160"/>
              <a:gd name="T2" fmla="*/ 0 w 160"/>
              <a:gd name="T3" fmla="*/ 80 h 160"/>
              <a:gd name="T4" fmla="*/ 80 w 160"/>
              <a:gd name="T5" fmla="*/ 160 h 160"/>
              <a:gd name="T6" fmla="*/ 160 w 160"/>
              <a:gd name="T7" fmla="*/ 80 h 160"/>
              <a:gd name="T8" fmla="*/ 80 w 160"/>
              <a:gd name="T9" fmla="*/ 0 h 160"/>
              <a:gd name="T10" fmla="*/ 64 w 160"/>
              <a:gd name="T11" fmla="*/ 120 h 160"/>
              <a:gd name="T12" fmla="*/ 24 w 160"/>
              <a:gd name="T13" fmla="*/ 80 h 160"/>
              <a:gd name="T14" fmla="*/ 35 w 160"/>
              <a:gd name="T15" fmla="*/ 69 h 160"/>
              <a:gd name="T16" fmla="*/ 64 w 160"/>
              <a:gd name="T17" fmla="*/ 97 h 160"/>
              <a:gd name="T18" fmla="*/ 125 w 160"/>
              <a:gd name="T19" fmla="*/ 37 h 160"/>
              <a:gd name="T20" fmla="*/ 136 w 160"/>
              <a:gd name="T21" fmla="*/ 48 h 160"/>
              <a:gd name="T22" fmla="*/ 64 w 160"/>
              <a:gd name="T23" fmla="*/ 12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 h="160">
                <a:moveTo>
                  <a:pt x="80" y="0"/>
                </a:moveTo>
                <a:cubicBezTo>
                  <a:pt x="36" y="0"/>
                  <a:pt x="0" y="36"/>
                  <a:pt x="0" y="80"/>
                </a:cubicBezTo>
                <a:cubicBezTo>
                  <a:pt x="0" y="124"/>
                  <a:pt x="36" y="160"/>
                  <a:pt x="80" y="160"/>
                </a:cubicBezTo>
                <a:cubicBezTo>
                  <a:pt x="124" y="160"/>
                  <a:pt x="160" y="124"/>
                  <a:pt x="160" y="80"/>
                </a:cubicBezTo>
                <a:cubicBezTo>
                  <a:pt x="160" y="36"/>
                  <a:pt x="124" y="0"/>
                  <a:pt x="80" y="0"/>
                </a:cubicBezTo>
                <a:close/>
                <a:moveTo>
                  <a:pt x="64" y="120"/>
                </a:moveTo>
                <a:cubicBezTo>
                  <a:pt x="24" y="80"/>
                  <a:pt x="24" y="80"/>
                  <a:pt x="24" y="80"/>
                </a:cubicBezTo>
                <a:cubicBezTo>
                  <a:pt x="35" y="69"/>
                  <a:pt x="35" y="69"/>
                  <a:pt x="35" y="69"/>
                </a:cubicBezTo>
                <a:cubicBezTo>
                  <a:pt x="64" y="97"/>
                  <a:pt x="64" y="97"/>
                  <a:pt x="64" y="97"/>
                </a:cubicBezTo>
                <a:cubicBezTo>
                  <a:pt x="125" y="37"/>
                  <a:pt x="125" y="37"/>
                  <a:pt x="125" y="37"/>
                </a:cubicBezTo>
                <a:cubicBezTo>
                  <a:pt x="136" y="48"/>
                  <a:pt x="136" y="48"/>
                  <a:pt x="136" y="48"/>
                </a:cubicBezTo>
                <a:lnTo>
                  <a:pt x="64" y="120"/>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 name="TextBox 39">
            <a:extLst>
              <a:ext uri="{FF2B5EF4-FFF2-40B4-BE49-F238E27FC236}">
                <a16:creationId xmlns="" xmlns:a16="http://schemas.microsoft.com/office/drawing/2014/main" id="{62BF592B-293B-FAA3-7928-DB16AB38D087}"/>
              </a:ext>
            </a:extLst>
          </p:cNvPr>
          <p:cNvSpPr txBox="1"/>
          <p:nvPr/>
        </p:nvSpPr>
        <p:spPr>
          <a:xfrm>
            <a:off x="6325297" y="1427003"/>
            <a:ext cx="2410440" cy="584775"/>
          </a:xfrm>
          <a:prstGeom prst="rect">
            <a:avLst/>
          </a:prstGeom>
          <a:noFill/>
        </p:spPr>
        <p:txBody>
          <a:bodyPr wrap="square">
            <a:spAutoFit/>
          </a:bodyPr>
          <a:lstStyle/>
          <a:p>
            <a:r>
              <a:rPr lang="en-US" sz="3200" b="1" dirty="0" err="1">
                <a:latin typeface="Arial Narrow" panose="020B0606020202030204" pitchFamily="34" charset="0"/>
                <a:sym typeface="Wingdings" panose="05000000000000000000" pitchFamily="2" charset="2"/>
              </a:rPr>
              <a:t>Pemeliharaan</a:t>
            </a:r>
            <a:endParaRPr lang="id-ID" sz="3200" b="1" dirty="0">
              <a:latin typeface="Arial Narrow" panose="020B0606020202030204" pitchFamily="34" charset="0"/>
            </a:endParaRPr>
          </a:p>
        </p:txBody>
      </p:sp>
      <p:sp>
        <p:nvSpPr>
          <p:cNvPr id="41" name="TextBox 40">
            <a:extLst>
              <a:ext uri="{FF2B5EF4-FFF2-40B4-BE49-F238E27FC236}">
                <a16:creationId xmlns="" xmlns:a16="http://schemas.microsoft.com/office/drawing/2014/main" id="{1B3BFCE5-C909-10A3-6098-0FAAF124FFD6}"/>
              </a:ext>
            </a:extLst>
          </p:cNvPr>
          <p:cNvSpPr txBox="1"/>
          <p:nvPr/>
        </p:nvSpPr>
        <p:spPr>
          <a:xfrm>
            <a:off x="6420200" y="1943549"/>
            <a:ext cx="5683062" cy="923330"/>
          </a:xfrm>
          <a:prstGeom prst="rect">
            <a:avLst/>
          </a:prstGeom>
          <a:noFill/>
        </p:spPr>
        <p:txBody>
          <a:bodyPr wrap="square">
            <a:spAutoFit/>
          </a:bodyPr>
          <a:lstStyle/>
          <a:p>
            <a:r>
              <a:rPr lang="en-US" sz="1800" dirty="0">
                <a:latin typeface="Segoe UI" panose="020B0502040204020203" pitchFamily="34" charset="0"/>
                <a:cs typeface="Segoe UI" panose="020B0502040204020203" pitchFamily="34" charset="0"/>
              </a:rPr>
              <a:t>D</a:t>
            </a:r>
            <a:r>
              <a:rPr lang="id-ID" sz="1800" dirty="0" err="1">
                <a:latin typeface="Segoe UI" panose="020B0502040204020203" pitchFamily="34" charset="0"/>
                <a:cs typeface="Segoe UI" panose="020B0502040204020203" pitchFamily="34" charset="0"/>
              </a:rPr>
              <a:t>ilakukan</a:t>
            </a:r>
            <a:r>
              <a:rPr lang="id-ID" sz="1800" dirty="0">
                <a:latin typeface="Segoe UI" panose="020B0502040204020203" pitchFamily="34" charset="0"/>
                <a:cs typeface="Segoe UI" panose="020B0502040204020203" pitchFamily="34" charset="0"/>
              </a:rPr>
              <a:t> pada </a:t>
            </a:r>
            <a:r>
              <a:rPr lang="id-ID" sz="1800" b="1" dirty="0">
                <a:latin typeface="Segoe UI" panose="020B0502040204020203" pitchFamily="34" charset="0"/>
                <a:cs typeface="Segoe UI" panose="020B0502040204020203" pitchFamily="34" charset="0"/>
              </a:rPr>
              <a:t>kartu pemeliharaan</a:t>
            </a:r>
            <a:r>
              <a:rPr lang="en-US" sz="1800" b="1" dirty="0">
                <a:latin typeface="Segoe UI" panose="020B0502040204020203" pitchFamily="34" charset="0"/>
                <a:cs typeface="Segoe UI" panose="020B0502040204020203" pitchFamily="34" charset="0"/>
              </a:rPr>
              <a:t> </a:t>
            </a:r>
            <a:r>
              <a:rPr lang="en-US" sz="1800" dirty="0">
                <a:latin typeface="Segoe UI" panose="020B0502040204020203" pitchFamily="34" charset="0"/>
                <a:cs typeface="Segoe UI" panose="020B0502040204020203" pitchFamily="34" charset="0"/>
              </a:rPr>
              <a:t>dan </a:t>
            </a:r>
            <a:r>
              <a:rPr lang="id-ID" dirty="0">
                <a:latin typeface="Segoe UI" panose="020B0502040204020203" pitchFamily="34" charset="0"/>
                <a:cs typeface="Segoe UI" panose="020B0502040204020203" pitchFamily="34" charset="0"/>
              </a:rPr>
              <a:t>bersifat </a:t>
            </a:r>
            <a:r>
              <a:rPr lang="id-ID" b="1" dirty="0">
                <a:latin typeface="Segoe UI" panose="020B0502040204020203" pitchFamily="34" charset="0"/>
                <a:cs typeface="Segoe UI" panose="020B0502040204020203" pitchFamily="34" charset="0"/>
              </a:rPr>
              <a:t>rutin</a:t>
            </a:r>
            <a:r>
              <a:rPr lang="id-ID"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serta</a:t>
            </a:r>
            <a:r>
              <a:rPr lang="id-ID" dirty="0">
                <a:latin typeface="Segoe UI" panose="020B0502040204020203" pitchFamily="34" charset="0"/>
                <a:cs typeface="Segoe UI" panose="020B0502040204020203" pitchFamily="34" charset="0"/>
              </a:rPr>
              <a:t> </a:t>
            </a:r>
            <a:r>
              <a:rPr lang="id-ID" b="1" dirty="0">
                <a:latin typeface="Segoe UI" panose="020B0502040204020203" pitchFamily="34" charset="0"/>
                <a:cs typeface="Segoe UI" panose="020B0502040204020203" pitchFamily="34" charset="0"/>
              </a:rPr>
              <a:t>tidak menambah masa manfaat atau kapasitas manfaat</a:t>
            </a:r>
            <a:r>
              <a:rPr lang="id-ID" dirty="0">
                <a:latin typeface="Segoe UI" panose="020B0502040204020203" pitchFamily="34" charset="0"/>
                <a:cs typeface="Segoe UI" panose="020B0502040204020203" pitchFamily="34" charset="0"/>
              </a:rPr>
              <a:t>.</a:t>
            </a:r>
          </a:p>
        </p:txBody>
      </p:sp>
      <p:sp>
        <p:nvSpPr>
          <p:cNvPr id="43" name="Freeform 2819">
            <a:extLst>
              <a:ext uri="{FF2B5EF4-FFF2-40B4-BE49-F238E27FC236}">
                <a16:creationId xmlns="" xmlns:a16="http://schemas.microsoft.com/office/drawing/2014/main" id="{425392E1-B469-C42D-4EBD-754589E12FDD}"/>
              </a:ext>
            </a:extLst>
          </p:cNvPr>
          <p:cNvSpPr>
            <a:spLocks noEditPoints="1"/>
          </p:cNvSpPr>
          <p:nvPr/>
        </p:nvSpPr>
        <p:spPr bwMode="auto">
          <a:xfrm>
            <a:off x="471151" y="3815960"/>
            <a:ext cx="389641" cy="389641"/>
          </a:xfrm>
          <a:custGeom>
            <a:avLst/>
            <a:gdLst>
              <a:gd name="T0" fmla="*/ 80 w 160"/>
              <a:gd name="T1" fmla="*/ 0 h 160"/>
              <a:gd name="T2" fmla="*/ 0 w 160"/>
              <a:gd name="T3" fmla="*/ 80 h 160"/>
              <a:gd name="T4" fmla="*/ 80 w 160"/>
              <a:gd name="T5" fmla="*/ 160 h 160"/>
              <a:gd name="T6" fmla="*/ 160 w 160"/>
              <a:gd name="T7" fmla="*/ 80 h 160"/>
              <a:gd name="T8" fmla="*/ 80 w 160"/>
              <a:gd name="T9" fmla="*/ 0 h 160"/>
              <a:gd name="T10" fmla="*/ 64 w 160"/>
              <a:gd name="T11" fmla="*/ 120 h 160"/>
              <a:gd name="T12" fmla="*/ 24 w 160"/>
              <a:gd name="T13" fmla="*/ 80 h 160"/>
              <a:gd name="T14" fmla="*/ 35 w 160"/>
              <a:gd name="T15" fmla="*/ 69 h 160"/>
              <a:gd name="T16" fmla="*/ 64 w 160"/>
              <a:gd name="T17" fmla="*/ 97 h 160"/>
              <a:gd name="T18" fmla="*/ 125 w 160"/>
              <a:gd name="T19" fmla="*/ 37 h 160"/>
              <a:gd name="T20" fmla="*/ 136 w 160"/>
              <a:gd name="T21" fmla="*/ 48 h 160"/>
              <a:gd name="T22" fmla="*/ 64 w 160"/>
              <a:gd name="T23" fmla="*/ 12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 h="160">
                <a:moveTo>
                  <a:pt x="80" y="0"/>
                </a:moveTo>
                <a:cubicBezTo>
                  <a:pt x="36" y="0"/>
                  <a:pt x="0" y="36"/>
                  <a:pt x="0" y="80"/>
                </a:cubicBezTo>
                <a:cubicBezTo>
                  <a:pt x="0" y="124"/>
                  <a:pt x="36" y="160"/>
                  <a:pt x="80" y="160"/>
                </a:cubicBezTo>
                <a:cubicBezTo>
                  <a:pt x="124" y="160"/>
                  <a:pt x="160" y="124"/>
                  <a:pt x="160" y="80"/>
                </a:cubicBezTo>
                <a:cubicBezTo>
                  <a:pt x="160" y="36"/>
                  <a:pt x="124" y="0"/>
                  <a:pt x="80" y="0"/>
                </a:cubicBezTo>
                <a:close/>
                <a:moveTo>
                  <a:pt x="64" y="120"/>
                </a:moveTo>
                <a:cubicBezTo>
                  <a:pt x="24" y="80"/>
                  <a:pt x="24" y="80"/>
                  <a:pt x="24" y="80"/>
                </a:cubicBezTo>
                <a:cubicBezTo>
                  <a:pt x="35" y="69"/>
                  <a:pt x="35" y="69"/>
                  <a:pt x="35" y="69"/>
                </a:cubicBezTo>
                <a:cubicBezTo>
                  <a:pt x="64" y="97"/>
                  <a:pt x="64" y="97"/>
                  <a:pt x="64" y="97"/>
                </a:cubicBezTo>
                <a:cubicBezTo>
                  <a:pt x="125" y="37"/>
                  <a:pt x="125" y="37"/>
                  <a:pt x="125" y="37"/>
                </a:cubicBezTo>
                <a:cubicBezTo>
                  <a:pt x="136" y="48"/>
                  <a:pt x="136" y="48"/>
                  <a:pt x="136" y="48"/>
                </a:cubicBezTo>
                <a:lnTo>
                  <a:pt x="64" y="120"/>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 name="TextBox 43">
            <a:extLst>
              <a:ext uri="{FF2B5EF4-FFF2-40B4-BE49-F238E27FC236}">
                <a16:creationId xmlns="" xmlns:a16="http://schemas.microsoft.com/office/drawing/2014/main" id="{B09774E4-1688-A547-93CC-B97C74FDC991}"/>
              </a:ext>
            </a:extLst>
          </p:cNvPr>
          <p:cNvSpPr txBox="1"/>
          <p:nvPr/>
        </p:nvSpPr>
        <p:spPr>
          <a:xfrm>
            <a:off x="860792" y="3718394"/>
            <a:ext cx="3968496" cy="584775"/>
          </a:xfrm>
          <a:prstGeom prst="rect">
            <a:avLst/>
          </a:prstGeom>
          <a:noFill/>
        </p:spPr>
        <p:txBody>
          <a:bodyPr wrap="square">
            <a:spAutoFit/>
          </a:bodyPr>
          <a:lstStyle/>
          <a:p>
            <a:r>
              <a:rPr lang="en-US" sz="3200" b="1" dirty="0" err="1">
                <a:latin typeface="Arial Narrow" panose="020B0606020202030204" pitchFamily="34" charset="0"/>
                <a:sym typeface="Wingdings" panose="05000000000000000000" pitchFamily="2" charset="2"/>
              </a:rPr>
              <a:t>Persediaan</a:t>
            </a:r>
            <a:endParaRPr lang="id-ID" sz="3200" b="1" dirty="0">
              <a:latin typeface="Arial Narrow" panose="020B0606020202030204" pitchFamily="34" charset="0"/>
            </a:endParaRPr>
          </a:p>
        </p:txBody>
      </p:sp>
      <p:sp>
        <p:nvSpPr>
          <p:cNvPr id="46" name="TextBox 45">
            <a:extLst>
              <a:ext uri="{FF2B5EF4-FFF2-40B4-BE49-F238E27FC236}">
                <a16:creationId xmlns="" xmlns:a16="http://schemas.microsoft.com/office/drawing/2014/main" id="{946FB68E-7A71-9BD6-B782-0A8EAF86E15E}"/>
              </a:ext>
            </a:extLst>
          </p:cNvPr>
          <p:cNvSpPr txBox="1"/>
          <p:nvPr/>
        </p:nvSpPr>
        <p:spPr>
          <a:xfrm>
            <a:off x="968087" y="4205601"/>
            <a:ext cx="4898364" cy="1477328"/>
          </a:xfrm>
          <a:prstGeom prst="rect">
            <a:avLst/>
          </a:prstGeom>
          <a:noFill/>
        </p:spPr>
        <p:txBody>
          <a:bodyPr wrap="square">
            <a:spAutoFit/>
          </a:bodyPr>
          <a:lstStyle/>
          <a:p>
            <a:pPr marL="342900" indent="-342900">
              <a:buFont typeface="+mj-lt"/>
              <a:buAutoNum type="alphaLcPeriod"/>
            </a:pPr>
            <a:r>
              <a:rPr lang="id-ID" dirty="0">
                <a:latin typeface="Segoe UI" panose="020B0502040204020203" pitchFamily="34" charset="0"/>
                <a:cs typeface="Segoe UI" panose="020B0502040204020203" pitchFamily="34" charset="0"/>
              </a:rPr>
              <a:t>Buku penerimaan persediaan; </a:t>
            </a:r>
          </a:p>
          <a:p>
            <a:pPr marL="342900" indent="-342900">
              <a:buFont typeface="+mj-lt"/>
              <a:buAutoNum type="alphaLcPeriod"/>
            </a:pPr>
            <a:r>
              <a:rPr lang="id-ID" dirty="0">
                <a:latin typeface="Segoe UI" panose="020B0502040204020203" pitchFamily="34" charset="0"/>
                <a:cs typeface="Segoe UI" panose="020B0502040204020203" pitchFamily="34" charset="0"/>
              </a:rPr>
              <a:t>Buku pengeluaran persediaan; </a:t>
            </a:r>
          </a:p>
          <a:p>
            <a:pPr marL="342900" indent="-342900">
              <a:buFont typeface="+mj-lt"/>
              <a:buAutoNum type="alphaLcPeriod"/>
            </a:pPr>
            <a:r>
              <a:rPr lang="id-ID" dirty="0">
                <a:latin typeface="Segoe UI" panose="020B0502040204020203" pitchFamily="34" charset="0"/>
                <a:cs typeface="Segoe UI" panose="020B0502040204020203" pitchFamily="34" charset="0"/>
              </a:rPr>
              <a:t>Buku penyaluran persediaan; </a:t>
            </a:r>
          </a:p>
          <a:p>
            <a:pPr marL="342900" indent="-342900">
              <a:buFont typeface="+mj-lt"/>
              <a:buAutoNum type="alphaLcPeriod"/>
            </a:pPr>
            <a:r>
              <a:rPr lang="id-ID" dirty="0">
                <a:latin typeface="Segoe UI" panose="020B0502040204020203" pitchFamily="34" charset="0"/>
                <a:cs typeface="Segoe UI" panose="020B0502040204020203" pitchFamily="34" charset="0"/>
              </a:rPr>
              <a:t>Kartu barang persediaan; dan </a:t>
            </a:r>
          </a:p>
          <a:p>
            <a:pPr marL="342900" indent="-342900">
              <a:buFont typeface="+mj-lt"/>
              <a:buAutoNum type="alphaLcPeriod"/>
            </a:pPr>
            <a:r>
              <a:rPr lang="id-ID" dirty="0">
                <a:latin typeface="Segoe UI" panose="020B0502040204020203" pitchFamily="34" charset="0"/>
                <a:cs typeface="Segoe UI" panose="020B0502040204020203" pitchFamily="34" charset="0"/>
              </a:rPr>
              <a:t>Daftar BMD persediaan rusak atau usang.</a:t>
            </a:r>
          </a:p>
        </p:txBody>
      </p:sp>
      <p:sp>
        <p:nvSpPr>
          <p:cNvPr id="47" name="Freeform 2819">
            <a:extLst>
              <a:ext uri="{FF2B5EF4-FFF2-40B4-BE49-F238E27FC236}">
                <a16:creationId xmlns="" xmlns:a16="http://schemas.microsoft.com/office/drawing/2014/main" id="{7628861F-FD0C-E2BC-10D7-9FD1A633B304}"/>
              </a:ext>
            </a:extLst>
          </p:cNvPr>
          <p:cNvSpPr>
            <a:spLocks noEditPoints="1"/>
          </p:cNvSpPr>
          <p:nvPr/>
        </p:nvSpPr>
        <p:spPr bwMode="auto">
          <a:xfrm>
            <a:off x="5932775" y="3159446"/>
            <a:ext cx="389641" cy="389641"/>
          </a:xfrm>
          <a:custGeom>
            <a:avLst/>
            <a:gdLst>
              <a:gd name="T0" fmla="*/ 80 w 160"/>
              <a:gd name="T1" fmla="*/ 0 h 160"/>
              <a:gd name="T2" fmla="*/ 0 w 160"/>
              <a:gd name="T3" fmla="*/ 80 h 160"/>
              <a:gd name="T4" fmla="*/ 80 w 160"/>
              <a:gd name="T5" fmla="*/ 160 h 160"/>
              <a:gd name="T6" fmla="*/ 160 w 160"/>
              <a:gd name="T7" fmla="*/ 80 h 160"/>
              <a:gd name="T8" fmla="*/ 80 w 160"/>
              <a:gd name="T9" fmla="*/ 0 h 160"/>
              <a:gd name="T10" fmla="*/ 64 w 160"/>
              <a:gd name="T11" fmla="*/ 120 h 160"/>
              <a:gd name="T12" fmla="*/ 24 w 160"/>
              <a:gd name="T13" fmla="*/ 80 h 160"/>
              <a:gd name="T14" fmla="*/ 35 w 160"/>
              <a:gd name="T15" fmla="*/ 69 h 160"/>
              <a:gd name="T16" fmla="*/ 64 w 160"/>
              <a:gd name="T17" fmla="*/ 97 h 160"/>
              <a:gd name="T18" fmla="*/ 125 w 160"/>
              <a:gd name="T19" fmla="*/ 37 h 160"/>
              <a:gd name="T20" fmla="*/ 136 w 160"/>
              <a:gd name="T21" fmla="*/ 48 h 160"/>
              <a:gd name="T22" fmla="*/ 64 w 160"/>
              <a:gd name="T23" fmla="*/ 12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 h="160">
                <a:moveTo>
                  <a:pt x="80" y="0"/>
                </a:moveTo>
                <a:cubicBezTo>
                  <a:pt x="36" y="0"/>
                  <a:pt x="0" y="36"/>
                  <a:pt x="0" y="80"/>
                </a:cubicBezTo>
                <a:cubicBezTo>
                  <a:pt x="0" y="124"/>
                  <a:pt x="36" y="160"/>
                  <a:pt x="80" y="160"/>
                </a:cubicBezTo>
                <a:cubicBezTo>
                  <a:pt x="124" y="160"/>
                  <a:pt x="160" y="124"/>
                  <a:pt x="160" y="80"/>
                </a:cubicBezTo>
                <a:cubicBezTo>
                  <a:pt x="160" y="36"/>
                  <a:pt x="124" y="0"/>
                  <a:pt x="80" y="0"/>
                </a:cubicBezTo>
                <a:close/>
                <a:moveTo>
                  <a:pt x="64" y="120"/>
                </a:moveTo>
                <a:cubicBezTo>
                  <a:pt x="24" y="80"/>
                  <a:pt x="24" y="80"/>
                  <a:pt x="24" y="80"/>
                </a:cubicBezTo>
                <a:cubicBezTo>
                  <a:pt x="35" y="69"/>
                  <a:pt x="35" y="69"/>
                  <a:pt x="35" y="69"/>
                </a:cubicBezTo>
                <a:cubicBezTo>
                  <a:pt x="64" y="97"/>
                  <a:pt x="64" y="97"/>
                  <a:pt x="64" y="97"/>
                </a:cubicBezTo>
                <a:cubicBezTo>
                  <a:pt x="125" y="37"/>
                  <a:pt x="125" y="37"/>
                  <a:pt x="125" y="37"/>
                </a:cubicBezTo>
                <a:cubicBezTo>
                  <a:pt x="136" y="48"/>
                  <a:pt x="136" y="48"/>
                  <a:pt x="136" y="48"/>
                </a:cubicBezTo>
                <a:lnTo>
                  <a:pt x="64" y="120"/>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 name="TextBox 47">
            <a:extLst>
              <a:ext uri="{FF2B5EF4-FFF2-40B4-BE49-F238E27FC236}">
                <a16:creationId xmlns="" xmlns:a16="http://schemas.microsoft.com/office/drawing/2014/main" id="{3F9D8F52-8F86-4A60-6138-C8EA88EDD110}"/>
              </a:ext>
            </a:extLst>
          </p:cNvPr>
          <p:cNvSpPr txBox="1"/>
          <p:nvPr/>
        </p:nvSpPr>
        <p:spPr>
          <a:xfrm>
            <a:off x="6322415" y="3061880"/>
            <a:ext cx="6001695" cy="584775"/>
          </a:xfrm>
          <a:prstGeom prst="rect">
            <a:avLst/>
          </a:prstGeom>
          <a:noFill/>
        </p:spPr>
        <p:txBody>
          <a:bodyPr wrap="square">
            <a:spAutoFit/>
          </a:bodyPr>
          <a:lstStyle/>
          <a:p>
            <a:r>
              <a:rPr lang="en-US" sz="3200" b="1" dirty="0">
                <a:latin typeface="Arial Narrow" panose="020B0606020202030204" pitchFamily="34" charset="0"/>
                <a:sym typeface="Wingdings" panose="05000000000000000000" pitchFamily="2" charset="2"/>
              </a:rPr>
              <a:t>KIR (</a:t>
            </a:r>
            <a:r>
              <a:rPr lang="en-US" sz="3200" b="1" dirty="0" err="1">
                <a:latin typeface="Arial Narrow" panose="020B0606020202030204" pitchFamily="34" charset="0"/>
                <a:sym typeface="Wingdings" panose="05000000000000000000" pitchFamily="2" charset="2"/>
              </a:rPr>
              <a:t>Kartu</a:t>
            </a:r>
            <a:r>
              <a:rPr lang="en-US" sz="3200" b="1" dirty="0">
                <a:latin typeface="Arial Narrow" panose="020B0606020202030204" pitchFamily="34" charset="0"/>
                <a:sym typeface="Wingdings" panose="05000000000000000000" pitchFamily="2" charset="2"/>
              </a:rPr>
              <a:t> </a:t>
            </a:r>
            <a:r>
              <a:rPr lang="en-US" sz="3200" b="1" dirty="0" err="1">
                <a:latin typeface="Arial Narrow" panose="020B0606020202030204" pitchFamily="34" charset="0"/>
                <a:sym typeface="Wingdings" panose="05000000000000000000" pitchFamily="2" charset="2"/>
              </a:rPr>
              <a:t>Inventaris</a:t>
            </a:r>
            <a:r>
              <a:rPr lang="en-US" sz="3200" b="1" dirty="0">
                <a:latin typeface="Arial Narrow" panose="020B0606020202030204" pitchFamily="34" charset="0"/>
                <a:sym typeface="Wingdings" panose="05000000000000000000" pitchFamily="2" charset="2"/>
              </a:rPr>
              <a:t> </a:t>
            </a:r>
            <a:r>
              <a:rPr lang="en-US" sz="3200" b="1" dirty="0" err="1">
                <a:latin typeface="Arial Narrow" panose="020B0606020202030204" pitchFamily="34" charset="0"/>
                <a:sym typeface="Wingdings" panose="05000000000000000000" pitchFamily="2" charset="2"/>
              </a:rPr>
              <a:t>Ruangan</a:t>
            </a:r>
            <a:r>
              <a:rPr lang="en-US" sz="3200" b="1" dirty="0">
                <a:latin typeface="Arial Narrow" panose="020B0606020202030204" pitchFamily="34" charset="0"/>
                <a:sym typeface="Wingdings" panose="05000000000000000000" pitchFamily="2" charset="2"/>
              </a:rPr>
              <a:t>)</a:t>
            </a:r>
            <a:endParaRPr lang="id-ID" sz="3200" b="1" dirty="0">
              <a:latin typeface="Arial Narrow" panose="020B0606020202030204" pitchFamily="34" charset="0"/>
            </a:endParaRPr>
          </a:p>
        </p:txBody>
      </p:sp>
      <p:sp>
        <p:nvSpPr>
          <p:cNvPr id="24" name="TextBox 23">
            <a:extLst>
              <a:ext uri="{FF2B5EF4-FFF2-40B4-BE49-F238E27FC236}">
                <a16:creationId xmlns="" xmlns:a16="http://schemas.microsoft.com/office/drawing/2014/main" id="{D82ED742-E790-4201-C148-9868C4B295A5}"/>
              </a:ext>
            </a:extLst>
          </p:cNvPr>
          <p:cNvSpPr txBox="1"/>
          <p:nvPr/>
        </p:nvSpPr>
        <p:spPr>
          <a:xfrm>
            <a:off x="918068" y="2834569"/>
            <a:ext cx="4334107" cy="646331"/>
          </a:xfrm>
          <a:prstGeom prst="rect">
            <a:avLst/>
          </a:prstGeom>
          <a:noFill/>
        </p:spPr>
        <p:txBody>
          <a:bodyPr wrap="square">
            <a:spAutoFit/>
          </a:bodyPr>
          <a:lstStyle/>
          <a:p>
            <a:r>
              <a:rPr lang="en-US" dirty="0">
                <a:latin typeface="Segoe UI" panose="020B0502040204020203" pitchFamily="34" charset="0"/>
                <a:cs typeface="Segoe UI" panose="020B0502040204020203" pitchFamily="34" charset="0"/>
              </a:rPr>
              <a:t>H</a:t>
            </a:r>
            <a:r>
              <a:rPr lang="id-ID" dirty="0">
                <a:latin typeface="Segoe UI" panose="020B0502040204020203" pitchFamily="34" charset="0"/>
                <a:cs typeface="Segoe UI" panose="020B0502040204020203" pitchFamily="34" charset="0"/>
              </a:rPr>
              <a:t>asil perhitungan penyusutan atau amortisasi yang dilakukan </a:t>
            </a:r>
            <a:r>
              <a:rPr lang="id-ID" dirty="0" err="1">
                <a:latin typeface="Segoe UI" panose="020B0502040204020203" pitchFamily="34" charset="0"/>
                <a:cs typeface="Segoe UI" panose="020B0502040204020203" pitchFamily="34" charset="0"/>
              </a:rPr>
              <a:t>terhada</a:t>
            </a:r>
            <a:r>
              <a:rPr lang="en-US" dirty="0">
                <a:latin typeface="Segoe UI" panose="020B0502040204020203" pitchFamily="34" charset="0"/>
                <a:cs typeface="Segoe UI" panose="020B0502040204020203" pitchFamily="34" charset="0"/>
              </a:rPr>
              <a:t>p </a:t>
            </a:r>
            <a:r>
              <a:rPr lang="id-ID" dirty="0">
                <a:latin typeface="Segoe UI" panose="020B0502040204020203" pitchFamily="34" charset="0"/>
                <a:cs typeface="Segoe UI" panose="020B0502040204020203" pitchFamily="34" charset="0"/>
              </a:rPr>
              <a:t>BMD</a:t>
            </a:r>
          </a:p>
        </p:txBody>
      </p:sp>
      <p:sp>
        <p:nvSpPr>
          <p:cNvPr id="26" name="TextBox 25">
            <a:extLst>
              <a:ext uri="{FF2B5EF4-FFF2-40B4-BE49-F238E27FC236}">
                <a16:creationId xmlns="" xmlns:a16="http://schemas.microsoft.com/office/drawing/2014/main" id="{3F502C41-805A-513D-6AD2-FCC8FF93A2F9}"/>
              </a:ext>
            </a:extLst>
          </p:cNvPr>
          <p:cNvSpPr txBox="1"/>
          <p:nvPr/>
        </p:nvSpPr>
        <p:spPr>
          <a:xfrm>
            <a:off x="2778492" y="3905621"/>
            <a:ext cx="3613280" cy="276999"/>
          </a:xfrm>
          <a:prstGeom prst="rect">
            <a:avLst/>
          </a:prstGeom>
          <a:noFill/>
        </p:spPr>
        <p:txBody>
          <a:bodyPr wrap="square">
            <a:spAutoFit/>
          </a:bodyPr>
          <a:lstStyle/>
          <a:p>
            <a:r>
              <a:rPr lang="en-US" sz="1200" i="1" dirty="0" err="1"/>
              <a:t>Dicatat</a:t>
            </a:r>
            <a:r>
              <a:rPr lang="en-US" sz="1200" i="1" dirty="0"/>
              <a:t> </a:t>
            </a:r>
            <a:r>
              <a:rPr lang="en-US" sz="1200" i="1" dirty="0" err="1"/>
              <a:t>dengan</a:t>
            </a:r>
            <a:r>
              <a:rPr lang="en-US" sz="1200" i="1" dirty="0"/>
              <a:t> </a:t>
            </a:r>
            <a:r>
              <a:rPr lang="en-US" sz="1200" i="1" dirty="0" err="1"/>
              <a:t>metode</a:t>
            </a:r>
            <a:r>
              <a:rPr lang="en-US" sz="1200" i="1" dirty="0"/>
              <a:t> perpetual</a:t>
            </a:r>
            <a:endParaRPr lang="id-ID" sz="1200" i="1" dirty="0"/>
          </a:p>
        </p:txBody>
      </p:sp>
      <p:sp>
        <p:nvSpPr>
          <p:cNvPr id="29" name="TextBox 28">
            <a:extLst>
              <a:ext uri="{FF2B5EF4-FFF2-40B4-BE49-F238E27FC236}">
                <a16:creationId xmlns="" xmlns:a16="http://schemas.microsoft.com/office/drawing/2014/main" id="{EEF875BA-27B2-8595-4EEC-867E18FB249A}"/>
              </a:ext>
            </a:extLst>
          </p:cNvPr>
          <p:cNvSpPr txBox="1"/>
          <p:nvPr/>
        </p:nvSpPr>
        <p:spPr>
          <a:xfrm>
            <a:off x="6420199" y="3630607"/>
            <a:ext cx="5495576" cy="923330"/>
          </a:xfrm>
          <a:prstGeom prst="rect">
            <a:avLst/>
          </a:prstGeom>
          <a:noFill/>
        </p:spPr>
        <p:txBody>
          <a:bodyPr wrap="square">
            <a:spAutoFit/>
          </a:bodyPr>
          <a:lstStyle/>
          <a:p>
            <a:pPr marL="285750" indent="-285750">
              <a:buFont typeface="Wingdings" panose="05000000000000000000" pitchFamily="2" charset="2"/>
              <a:buChar char="Ø"/>
            </a:pPr>
            <a:r>
              <a:rPr lang="en-US" dirty="0">
                <a:latin typeface="Segoe UI" panose="020B0502040204020203" pitchFamily="34" charset="0"/>
                <a:cs typeface="Segoe UI" panose="020B0502040204020203" pitchFamily="34" charset="0"/>
              </a:rPr>
              <a:t>D</a:t>
            </a:r>
            <a:r>
              <a:rPr lang="id-ID" dirty="0" err="1">
                <a:latin typeface="Segoe UI" panose="020B0502040204020203" pitchFamily="34" charset="0"/>
                <a:cs typeface="Segoe UI" panose="020B0502040204020203" pitchFamily="34" charset="0"/>
              </a:rPr>
              <a:t>itempel</a:t>
            </a:r>
            <a:r>
              <a:rPr lang="id-ID" dirty="0">
                <a:latin typeface="Segoe UI" panose="020B0502040204020203" pitchFamily="34" charset="0"/>
                <a:cs typeface="Segoe UI" panose="020B0502040204020203" pitchFamily="34" charset="0"/>
              </a:rPr>
              <a:t> dalam ruangan yang bersangkutan dan dilakukan pembaharuan setiap semester; dan </a:t>
            </a:r>
          </a:p>
          <a:p>
            <a:pPr marL="285750" indent="-285750">
              <a:buFont typeface="Wingdings" panose="05000000000000000000" pitchFamily="2" charset="2"/>
              <a:buChar char="Ø"/>
            </a:pPr>
            <a:r>
              <a:rPr lang="en-US" dirty="0">
                <a:latin typeface="Segoe UI" panose="020B0502040204020203" pitchFamily="34" charset="0"/>
                <a:cs typeface="Segoe UI" panose="020B0502040204020203" pitchFamily="34" charset="0"/>
              </a:rPr>
              <a:t>D</a:t>
            </a:r>
            <a:r>
              <a:rPr lang="id-ID" dirty="0" err="1">
                <a:latin typeface="Segoe UI" panose="020B0502040204020203" pitchFamily="34" charset="0"/>
                <a:cs typeface="Segoe UI" panose="020B0502040204020203" pitchFamily="34" charset="0"/>
              </a:rPr>
              <a:t>isimpan</a:t>
            </a:r>
            <a:r>
              <a:rPr lang="id-ID" dirty="0">
                <a:latin typeface="Segoe UI" panose="020B0502040204020203" pitchFamily="34" charset="0"/>
                <a:cs typeface="Segoe UI" panose="020B0502040204020203" pitchFamily="34" charset="0"/>
              </a:rPr>
              <a:t> sebagai arsip. </a:t>
            </a:r>
          </a:p>
        </p:txBody>
      </p:sp>
      <p:sp>
        <p:nvSpPr>
          <p:cNvPr id="30" name="TextBox 29">
            <a:extLst>
              <a:ext uri="{FF2B5EF4-FFF2-40B4-BE49-F238E27FC236}">
                <a16:creationId xmlns="" xmlns:a16="http://schemas.microsoft.com/office/drawing/2014/main" id="{D6C8561F-EDA8-D452-543E-8076F07CCBA1}"/>
              </a:ext>
            </a:extLst>
          </p:cNvPr>
          <p:cNvSpPr txBox="1"/>
          <p:nvPr/>
        </p:nvSpPr>
        <p:spPr>
          <a:xfrm>
            <a:off x="6963124" y="4830966"/>
            <a:ext cx="5228876" cy="923330"/>
          </a:xfrm>
          <a:prstGeom prst="rect">
            <a:avLst/>
          </a:prstGeom>
          <a:noFill/>
        </p:spPr>
        <p:txBody>
          <a:bodyPr wrap="square">
            <a:spAutoFit/>
          </a:bodyPr>
          <a:lstStyle/>
          <a:p>
            <a:pPr marL="285750" indent="-285750">
              <a:buFont typeface="Wingdings" panose="05000000000000000000" pitchFamily="2" charset="2"/>
              <a:buChar char="§"/>
            </a:pPr>
            <a:r>
              <a:rPr lang="en-US" dirty="0">
                <a:latin typeface="Segoe UI" panose="020B0502040204020203" pitchFamily="34" charset="0"/>
                <a:cs typeface="Segoe UI" panose="020B0502040204020203" pitchFamily="34" charset="0"/>
              </a:rPr>
              <a:t>P</a:t>
            </a:r>
            <a:r>
              <a:rPr lang="id-ID" dirty="0" err="1">
                <a:latin typeface="Segoe UI" panose="020B0502040204020203" pitchFamily="34" charset="0"/>
                <a:cs typeface="Segoe UI" panose="020B0502040204020203" pitchFamily="34" charset="0"/>
              </a:rPr>
              <a:t>erpindahan</a:t>
            </a:r>
            <a:r>
              <a:rPr lang="id-ID" dirty="0">
                <a:latin typeface="Segoe UI" panose="020B0502040204020203" pitchFamily="34" charset="0"/>
                <a:cs typeface="Segoe UI" panose="020B0502040204020203" pitchFamily="34" charset="0"/>
              </a:rPr>
              <a:t> barang dalam ruangan; </a:t>
            </a:r>
          </a:p>
          <a:p>
            <a:pPr marL="285750" indent="-285750">
              <a:buFont typeface="Wingdings" panose="05000000000000000000" pitchFamily="2" charset="2"/>
              <a:buChar char="§"/>
            </a:pPr>
            <a:r>
              <a:rPr lang="id-ID" dirty="0">
                <a:latin typeface="Segoe UI" panose="020B0502040204020203" pitchFamily="34" charset="0"/>
                <a:cs typeface="Segoe UI" panose="020B0502040204020203" pitchFamily="34" charset="0"/>
              </a:rPr>
              <a:t>Penambahan barang dalam ruangan; dan/atau </a:t>
            </a:r>
          </a:p>
          <a:p>
            <a:pPr marL="285750" indent="-285750">
              <a:buFont typeface="Wingdings" panose="05000000000000000000" pitchFamily="2" charset="2"/>
              <a:buChar char="§"/>
            </a:pPr>
            <a:r>
              <a:rPr lang="id-ID" dirty="0">
                <a:latin typeface="Segoe UI" panose="020B0502040204020203" pitchFamily="34" charset="0"/>
                <a:cs typeface="Segoe UI" panose="020B0502040204020203" pitchFamily="34" charset="0"/>
              </a:rPr>
              <a:t>Perubahan </a:t>
            </a:r>
            <a:r>
              <a:rPr lang="id-ID" dirty="0" err="1">
                <a:latin typeface="Segoe UI" panose="020B0502040204020203" pitchFamily="34" charset="0"/>
                <a:cs typeface="Segoe UI" panose="020B0502040204020203" pitchFamily="34" charset="0"/>
              </a:rPr>
              <a:t>penanggungjawab</a:t>
            </a:r>
            <a:r>
              <a:rPr lang="id-ID" dirty="0">
                <a:latin typeface="Segoe UI" panose="020B0502040204020203" pitchFamily="34" charset="0"/>
                <a:cs typeface="Segoe UI" panose="020B0502040204020203" pitchFamily="34" charset="0"/>
              </a:rPr>
              <a:t> ruangan.</a:t>
            </a:r>
          </a:p>
        </p:txBody>
      </p:sp>
      <p:sp>
        <p:nvSpPr>
          <p:cNvPr id="31" name="TextBox 30">
            <a:extLst>
              <a:ext uri="{FF2B5EF4-FFF2-40B4-BE49-F238E27FC236}">
                <a16:creationId xmlns="" xmlns:a16="http://schemas.microsoft.com/office/drawing/2014/main" id="{9722EE39-FB7C-2FCD-E7A4-38DC0322B737}"/>
              </a:ext>
            </a:extLst>
          </p:cNvPr>
          <p:cNvSpPr txBox="1"/>
          <p:nvPr/>
        </p:nvSpPr>
        <p:spPr>
          <a:xfrm>
            <a:off x="6708825" y="4453456"/>
            <a:ext cx="2244676" cy="523220"/>
          </a:xfrm>
          <a:prstGeom prst="rect">
            <a:avLst/>
          </a:prstGeom>
          <a:noFill/>
        </p:spPr>
        <p:txBody>
          <a:bodyPr wrap="square">
            <a:spAutoFit/>
          </a:bodyPr>
          <a:lstStyle/>
          <a:p>
            <a:r>
              <a:rPr lang="en-US" sz="2800" b="1" dirty="0">
                <a:solidFill>
                  <a:srgbClr val="00B0F0"/>
                </a:solidFill>
                <a:latin typeface="Roboto" pitchFamily="2" charset="0"/>
                <a:ea typeface="Roboto" pitchFamily="2" charset="0"/>
                <a:cs typeface="+mj-cs"/>
              </a:rPr>
              <a:t>TERMASUK</a:t>
            </a:r>
            <a:endParaRPr kumimoji="0" lang="en-US" sz="2800" b="1" i="0" u="none" strike="noStrike" kern="1200" cap="none" spc="0" normalizeH="0" baseline="0" noProof="0" dirty="0">
              <a:ln>
                <a:noFill/>
              </a:ln>
              <a:solidFill>
                <a:srgbClr val="00B0F0"/>
              </a:solidFill>
              <a:effectLst/>
              <a:uLnTx/>
              <a:uFillTx/>
              <a:latin typeface="Roboto" pitchFamily="2" charset="0"/>
              <a:ea typeface="Roboto" pitchFamily="2" charset="0"/>
              <a:cs typeface="+mj-cs"/>
            </a:endParaRPr>
          </a:p>
        </p:txBody>
      </p:sp>
    </p:spTree>
    <p:extLst>
      <p:ext uri="{BB962C8B-B14F-4D97-AF65-F5344CB8AC3E}">
        <p14:creationId xmlns:p14="http://schemas.microsoft.com/office/powerpoint/2010/main" val="3064861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8AFF53FD-7052-4A32-80FD-354D41E8A662}"/>
              </a:ext>
            </a:extLst>
          </p:cNvPr>
          <p:cNvSpPr/>
          <p:nvPr/>
        </p:nvSpPr>
        <p:spPr>
          <a:xfrm>
            <a:off x="-79131" y="184638"/>
            <a:ext cx="12485077" cy="509739"/>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Rectangle: Rounded Corners 3">
            <a:extLst>
              <a:ext uri="{FF2B5EF4-FFF2-40B4-BE49-F238E27FC236}">
                <a16:creationId xmlns="" xmlns:a16="http://schemas.microsoft.com/office/drawing/2014/main" id="{1827D3BC-55E6-451A-BEFC-0CA4A4AEE137}"/>
              </a:ext>
            </a:extLst>
          </p:cNvPr>
          <p:cNvSpPr/>
          <p:nvPr/>
        </p:nvSpPr>
        <p:spPr>
          <a:xfrm>
            <a:off x="10723706" y="-1302111"/>
            <a:ext cx="1266826" cy="2271713"/>
          </a:xfrm>
          <a:prstGeom prst="roundRect">
            <a:avLst/>
          </a:prstGeom>
          <a:solidFill>
            <a:schemeClr val="bg1">
              <a:alpha val="62000"/>
            </a:schemeClr>
          </a:solidFill>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descr="logo bpkp ukuran sedang">
            <a:extLst>
              <a:ext uri="{FF2B5EF4-FFF2-40B4-BE49-F238E27FC236}">
                <a16:creationId xmlns="" xmlns:a16="http://schemas.microsoft.com/office/drawing/2014/main" id="{69D37944-EE53-45A6-9BEE-81460D24017A}"/>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0775413" y="82747"/>
            <a:ext cx="1215119" cy="622380"/>
          </a:xfrm>
          <a:prstGeom prst="rect">
            <a:avLst/>
          </a:prstGeom>
          <a:noFill/>
          <a:ln w="9525">
            <a:noFill/>
            <a:miter lim="800000"/>
            <a:headEnd/>
            <a:tailEnd/>
          </a:ln>
        </p:spPr>
      </p:pic>
      <p:sp>
        <p:nvSpPr>
          <p:cNvPr id="28" name="TextBox 27">
            <a:extLst>
              <a:ext uri="{FF2B5EF4-FFF2-40B4-BE49-F238E27FC236}">
                <a16:creationId xmlns="" xmlns:a16="http://schemas.microsoft.com/office/drawing/2014/main" id="{0262A03A-FA60-4DA6-9840-3DE9F888640E}"/>
              </a:ext>
            </a:extLst>
          </p:cNvPr>
          <p:cNvSpPr txBox="1"/>
          <p:nvPr/>
        </p:nvSpPr>
        <p:spPr>
          <a:xfrm>
            <a:off x="1575905" y="146397"/>
            <a:ext cx="8313567" cy="646331"/>
          </a:xfrm>
          <a:prstGeom prst="rect">
            <a:avLst/>
          </a:prstGeom>
          <a:noFill/>
        </p:spPr>
        <p:txBody>
          <a:bodyPr wrap="square">
            <a:spAutoFit/>
          </a:bodyPr>
          <a:lstStyle/>
          <a:p>
            <a:pPr algn="ctr"/>
            <a:r>
              <a:rPr lang="en-US" sz="3600" dirty="0">
                <a:solidFill>
                  <a:srgbClr val="FFFF00"/>
                </a:solidFill>
                <a:latin typeface="Bebas Neue" panose="020B0606020202050201" pitchFamily="34" charset="0"/>
                <a:ea typeface="+mj-ea"/>
                <a:cs typeface="+mj-cs"/>
              </a:rPr>
              <a:t>PEMBUKUAN</a:t>
            </a:r>
            <a:endParaRPr kumimoji="0" lang="en-US" sz="3600" i="0" u="none" strike="noStrike" kern="1200" cap="none" spc="0" normalizeH="0" baseline="0" noProof="0" dirty="0">
              <a:ln>
                <a:noFill/>
              </a:ln>
              <a:solidFill>
                <a:srgbClr val="FFFF00"/>
              </a:solidFill>
              <a:effectLst/>
              <a:uLnTx/>
              <a:uFillTx/>
              <a:latin typeface="Bebas Neue" panose="020B0606020202050201" pitchFamily="34" charset="0"/>
              <a:ea typeface="+mj-ea"/>
              <a:cs typeface="+mj-cs"/>
            </a:endParaRPr>
          </a:p>
        </p:txBody>
      </p:sp>
      <p:sp>
        <p:nvSpPr>
          <p:cNvPr id="7" name="TextBox 6">
            <a:extLst>
              <a:ext uri="{FF2B5EF4-FFF2-40B4-BE49-F238E27FC236}">
                <a16:creationId xmlns="" xmlns:a16="http://schemas.microsoft.com/office/drawing/2014/main" id="{C2B3E8C7-80E4-4B46-BCAD-8BAF7A245375}"/>
              </a:ext>
            </a:extLst>
          </p:cNvPr>
          <p:cNvSpPr txBox="1"/>
          <p:nvPr/>
        </p:nvSpPr>
        <p:spPr>
          <a:xfrm>
            <a:off x="323586" y="860838"/>
            <a:ext cx="3968496" cy="461665"/>
          </a:xfrm>
          <a:prstGeom prst="rect">
            <a:avLst/>
          </a:prstGeom>
          <a:solidFill>
            <a:srgbClr val="C00000">
              <a:alpha val="82000"/>
            </a:srgbClr>
          </a:solidFill>
        </p:spPr>
        <p:txBody>
          <a:bodyPr vert="horz" wrap="square" rtlCol="0">
            <a:spAutoFit/>
          </a:bodyPr>
          <a:lstStyle/>
          <a:p>
            <a:pPr algn="ctr"/>
            <a:r>
              <a:rPr lang="en-US" sz="2400" b="1" dirty="0">
                <a:solidFill>
                  <a:schemeClr val="bg1"/>
                </a:solidFill>
              </a:rPr>
              <a:t>TAHAPAN PEMBUKUAN BMD</a:t>
            </a:r>
            <a:endParaRPr lang="id-ID" sz="2400" b="1" dirty="0">
              <a:solidFill>
                <a:schemeClr val="bg1"/>
              </a:solidFill>
            </a:endParaRPr>
          </a:p>
        </p:txBody>
      </p:sp>
      <p:grpSp>
        <p:nvGrpSpPr>
          <p:cNvPr id="2" name="Group 1">
            <a:extLst>
              <a:ext uri="{FF2B5EF4-FFF2-40B4-BE49-F238E27FC236}">
                <a16:creationId xmlns="" xmlns:a16="http://schemas.microsoft.com/office/drawing/2014/main" id="{4DA4281A-B6E6-8988-C5BA-461D3074D22F}"/>
              </a:ext>
            </a:extLst>
          </p:cNvPr>
          <p:cNvGrpSpPr/>
          <p:nvPr/>
        </p:nvGrpSpPr>
        <p:grpSpPr>
          <a:xfrm>
            <a:off x="528427" y="1325184"/>
            <a:ext cx="5395300" cy="740093"/>
            <a:chOff x="536916" y="5933269"/>
            <a:chExt cx="5395300" cy="740093"/>
          </a:xfrm>
        </p:grpSpPr>
        <p:sp>
          <p:nvSpPr>
            <p:cNvPr id="25" name="TextBox 24">
              <a:extLst>
                <a:ext uri="{FF2B5EF4-FFF2-40B4-BE49-F238E27FC236}">
                  <a16:creationId xmlns="" xmlns:a16="http://schemas.microsoft.com/office/drawing/2014/main" id="{DB7FADBE-67E8-F633-6FAA-3BA4C3189411}"/>
                </a:ext>
              </a:extLst>
            </p:cNvPr>
            <p:cNvSpPr txBox="1"/>
            <p:nvPr/>
          </p:nvSpPr>
          <p:spPr>
            <a:xfrm>
              <a:off x="536916" y="5933269"/>
              <a:ext cx="5345906" cy="740093"/>
            </a:xfrm>
            <a:prstGeom prst="round2DiagRect">
              <a:avLst>
                <a:gd name="adj1" fmla="val 16667"/>
                <a:gd name="adj2" fmla="val 22028"/>
              </a:avLst>
            </a:prstGeom>
            <a:solidFill>
              <a:srgbClr val="002060">
                <a:alpha val="80000"/>
              </a:srgbClr>
            </a:solidFill>
          </p:spPr>
          <p:txBody>
            <a:bodyPr wrap="square">
              <a:spAutoFit/>
            </a:bodyPr>
            <a:lstStyle/>
            <a:p>
              <a:r>
                <a:rPr lang="id-ID" dirty="0">
                  <a:solidFill>
                    <a:schemeClr val="bg1"/>
                  </a:solidFill>
                </a:rPr>
                <a:t>Pembukuan BMD dilakukan </a:t>
              </a:r>
              <a:r>
                <a:rPr lang="id-ID" b="1" dirty="0">
                  <a:solidFill>
                    <a:srgbClr val="FFFF00"/>
                  </a:solidFill>
                </a:rPr>
                <a:t>setiap terjadi transaksi </a:t>
              </a:r>
            </a:p>
            <a:p>
              <a:r>
                <a:rPr lang="id-ID" dirty="0">
                  <a:solidFill>
                    <a:schemeClr val="bg1"/>
                  </a:solidFill>
                </a:rPr>
                <a:t>perolehan/penerimaan</a:t>
              </a:r>
            </a:p>
          </p:txBody>
        </p:sp>
        <p:pic>
          <p:nvPicPr>
            <p:cNvPr id="16" name="Picture 15">
              <a:extLst>
                <a:ext uri="{FF2B5EF4-FFF2-40B4-BE49-F238E27FC236}">
                  <a16:creationId xmlns="" xmlns:a16="http://schemas.microsoft.com/office/drawing/2014/main" id="{16E126A3-AC71-827A-CA1C-3EEE00123525}"/>
                </a:ext>
              </a:extLst>
            </p:cNvPr>
            <p:cNvPicPr>
              <a:picLocks noChangeAspect="1"/>
            </p:cNvPicPr>
            <p:nvPr/>
          </p:nvPicPr>
          <p:blipFill>
            <a:blip r:embed="rId3" cstate="print">
              <a:duotone>
                <a:prstClr val="black"/>
                <a:srgbClr val="FF0000">
                  <a:tint val="45000"/>
                  <a:satMod val="400000"/>
                </a:srgbClr>
              </a:duotone>
              <a:extLst>
                <a:ext uri="{BEBA8EAE-BF5A-486C-A8C5-ECC9F3942E4B}">
                  <a14:imgProps xmlns:a14="http://schemas.microsoft.com/office/drawing/2010/main">
                    <a14:imgLayer r:embed="rId4">
                      <a14:imgEffect>
                        <a14:colorTemperature colorTemp="11500"/>
                      </a14:imgEffect>
                    </a14:imgLayer>
                  </a14:imgProps>
                </a:ext>
                <a:ext uri="{28A0092B-C50C-407E-A947-70E740481C1C}">
                  <a14:useLocalDpi xmlns:a14="http://schemas.microsoft.com/office/drawing/2010/main" val="0"/>
                </a:ext>
              </a:extLst>
            </a:blip>
            <a:stretch>
              <a:fillRect/>
            </a:stretch>
          </p:blipFill>
          <p:spPr>
            <a:xfrm>
              <a:off x="5260664" y="6076404"/>
              <a:ext cx="671552" cy="453822"/>
            </a:xfrm>
            <a:prstGeom prst="rect">
              <a:avLst/>
            </a:prstGeom>
          </p:spPr>
        </p:pic>
      </p:grpSp>
      <p:sp>
        <p:nvSpPr>
          <p:cNvPr id="36" name="Freeform 2819">
            <a:extLst>
              <a:ext uri="{FF2B5EF4-FFF2-40B4-BE49-F238E27FC236}">
                <a16:creationId xmlns="" xmlns:a16="http://schemas.microsoft.com/office/drawing/2014/main" id="{CAF885CB-FADA-1F14-AAEC-28CB756138F7}"/>
              </a:ext>
            </a:extLst>
          </p:cNvPr>
          <p:cNvSpPr>
            <a:spLocks noEditPoints="1"/>
          </p:cNvSpPr>
          <p:nvPr/>
        </p:nvSpPr>
        <p:spPr bwMode="auto">
          <a:xfrm>
            <a:off x="323586" y="2402910"/>
            <a:ext cx="389641" cy="389641"/>
          </a:xfrm>
          <a:custGeom>
            <a:avLst/>
            <a:gdLst>
              <a:gd name="T0" fmla="*/ 80 w 160"/>
              <a:gd name="T1" fmla="*/ 0 h 160"/>
              <a:gd name="T2" fmla="*/ 0 w 160"/>
              <a:gd name="T3" fmla="*/ 80 h 160"/>
              <a:gd name="T4" fmla="*/ 80 w 160"/>
              <a:gd name="T5" fmla="*/ 160 h 160"/>
              <a:gd name="T6" fmla="*/ 160 w 160"/>
              <a:gd name="T7" fmla="*/ 80 h 160"/>
              <a:gd name="T8" fmla="*/ 80 w 160"/>
              <a:gd name="T9" fmla="*/ 0 h 160"/>
              <a:gd name="T10" fmla="*/ 64 w 160"/>
              <a:gd name="T11" fmla="*/ 120 h 160"/>
              <a:gd name="T12" fmla="*/ 24 w 160"/>
              <a:gd name="T13" fmla="*/ 80 h 160"/>
              <a:gd name="T14" fmla="*/ 35 w 160"/>
              <a:gd name="T15" fmla="*/ 69 h 160"/>
              <a:gd name="T16" fmla="*/ 64 w 160"/>
              <a:gd name="T17" fmla="*/ 97 h 160"/>
              <a:gd name="T18" fmla="*/ 125 w 160"/>
              <a:gd name="T19" fmla="*/ 37 h 160"/>
              <a:gd name="T20" fmla="*/ 136 w 160"/>
              <a:gd name="T21" fmla="*/ 48 h 160"/>
              <a:gd name="T22" fmla="*/ 64 w 160"/>
              <a:gd name="T23" fmla="*/ 12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 h="160">
                <a:moveTo>
                  <a:pt x="80" y="0"/>
                </a:moveTo>
                <a:cubicBezTo>
                  <a:pt x="36" y="0"/>
                  <a:pt x="0" y="36"/>
                  <a:pt x="0" y="80"/>
                </a:cubicBezTo>
                <a:cubicBezTo>
                  <a:pt x="0" y="124"/>
                  <a:pt x="36" y="160"/>
                  <a:pt x="80" y="160"/>
                </a:cubicBezTo>
                <a:cubicBezTo>
                  <a:pt x="124" y="160"/>
                  <a:pt x="160" y="124"/>
                  <a:pt x="160" y="80"/>
                </a:cubicBezTo>
                <a:cubicBezTo>
                  <a:pt x="160" y="36"/>
                  <a:pt x="124" y="0"/>
                  <a:pt x="80" y="0"/>
                </a:cubicBezTo>
                <a:close/>
                <a:moveTo>
                  <a:pt x="64" y="120"/>
                </a:moveTo>
                <a:cubicBezTo>
                  <a:pt x="24" y="80"/>
                  <a:pt x="24" y="80"/>
                  <a:pt x="24" y="80"/>
                </a:cubicBezTo>
                <a:cubicBezTo>
                  <a:pt x="35" y="69"/>
                  <a:pt x="35" y="69"/>
                  <a:pt x="35" y="69"/>
                </a:cubicBezTo>
                <a:cubicBezTo>
                  <a:pt x="64" y="97"/>
                  <a:pt x="64" y="97"/>
                  <a:pt x="64" y="97"/>
                </a:cubicBezTo>
                <a:cubicBezTo>
                  <a:pt x="125" y="37"/>
                  <a:pt x="125" y="37"/>
                  <a:pt x="125" y="37"/>
                </a:cubicBezTo>
                <a:cubicBezTo>
                  <a:pt x="136" y="48"/>
                  <a:pt x="136" y="48"/>
                  <a:pt x="136" y="48"/>
                </a:cubicBezTo>
                <a:lnTo>
                  <a:pt x="64" y="120"/>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 name="TextBox 36">
            <a:extLst>
              <a:ext uri="{FF2B5EF4-FFF2-40B4-BE49-F238E27FC236}">
                <a16:creationId xmlns="" xmlns:a16="http://schemas.microsoft.com/office/drawing/2014/main" id="{AEFA0142-FEFF-2F8B-8AD3-B31618E6CAF0}"/>
              </a:ext>
            </a:extLst>
          </p:cNvPr>
          <p:cNvSpPr txBox="1"/>
          <p:nvPr/>
        </p:nvSpPr>
        <p:spPr>
          <a:xfrm>
            <a:off x="713226" y="2305344"/>
            <a:ext cx="4749431" cy="584775"/>
          </a:xfrm>
          <a:prstGeom prst="rect">
            <a:avLst/>
          </a:prstGeom>
          <a:noFill/>
        </p:spPr>
        <p:txBody>
          <a:bodyPr wrap="square">
            <a:spAutoFit/>
          </a:bodyPr>
          <a:lstStyle/>
          <a:p>
            <a:r>
              <a:rPr lang="en-US" sz="3200" b="1" dirty="0" err="1">
                <a:latin typeface="Arial Narrow" panose="020B0606020202030204" pitchFamily="34" charset="0"/>
                <a:sym typeface="Wingdings" panose="05000000000000000000" pitchFamily="2" charset="2"/>
              </a:rPr>
              <a:t>Pengamanan</a:t>
            </a:r>
            <a:endParaRPr lang="id-ID" sz="3200" b="1" dirty="0">
              <a:latin typeface="Arial Narrow" panose="020B0606020202030204" pitchFamily="34" charset="0"/>
            </a:endParaRPr>
          </a:p>
        </p:txBody>
      </p:sp>
      <p:sp>
        <p:nvSpPr>
          <p:cNvPr id="24" name="TextBox 23">
            <a:extLst>
              <a:ext uri="{FF2B5EF4-FFF2-40B4-BE49-F238E27FC236}">
                <a16:creationId xmlns="" xmlns:a16="http://schemas.microsoft.com/office/drawing/2014/main" id="{D82ED742-E790-4201-C148-9868C4B295A5}"/>
              </a:ext>
            </a:extLst>
          </p:cNvPr>
          <p:cNvSpPr txBox="1"/>
          <p:nvPr/>
        </p:nvSpPr>
        <p:spPr>
          <a:xfrm>
            <a:off x="770501" y="2860436"/>
            <a:ext cx="5073157" cy="646331"/>
          </a:xfrm>
          <a:prstGeom prst="rect">
            <a:avLst/>
          </a:prstGeom>
          <a:noFill/>
        </p:spPr>
        <p:txBody>
          <a:bodyPr wrap="square">
            <a:spAutoFit/>
          </a:bodyPr>
          <a:lstStyle/>
          <a:p>
            <a:r>
              <a:rPr lang="en-US" dirty="0" err="1">
                <a:latin typeface="Segoe UI" panose="020B0502040204020203" pitchFamily="34" charset="0"/>
                <a:cs typeface="Segoe UI" panose="020B0502040204020203" pitchFamily="34" charset="0"/>
              </a:rPr>
              <a:t>Dilakukan</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terhadap</a:t>
            </a:r>
            <a:r>
              <a:rPr lang="en-US" dirty="0">
                <a:latin typeface="Segoe UI" panose="020B0502040204020203" pitchFamily="34" charset="0"/>
                <a:cs typeface="Segoe UI" panose="020B0502040204020203" pitchFamily="34" charset="0"/>
              </a:rPr>
              <a:t> </a:t>
            </a:r>
            <a:r>
              <a:rPr lang="en-US" b="1" dirty="0" err="1">
                <a:latin typeface="Segoe UI" panose="020B0502040204020203" pitchFamily="34" charset="0"/>
                <a:cs typeface="Segoe UI" panose="020B0502040204020203" pitchFamily="34" charset="0"/>
              </a:rPr>
              <a:t>pengamanan</a:t>
            </a:r>
            <a:r>
              <a:rPr lang="en-US" b="1" dirty="0">
                <a:latin typeface="Segoe UI" panose="020B0502040204020203" pitchFamily="34" charset="0"/>
                <a:cs typeface="Segoe UI" panose="020B0502040204020203" pitchFamily="34" charset="0"/>
              </a:rPr>
              <a:t> </a:t>
            </a:r>
            <a:r>
              <a:rPr lang="en-US" b="1" dirty="0" err="1">
                <a:latin typeface="Segoe UI" panose="020B0502040204020203" pitchFamily="34" charset="0"/>
                <a:cs typeface="Segoe UI" panose="020B0502040204020203" pitchFamily="34" charset="0"/>
              </a:rPr>
              <a:t>administrasi</a:t>
            </a:r>
            <a:r>
              <a:rPr lang="en-US" b="1"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atas</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penggunaan</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atau</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pemakaian</a:t>
            </a:r>
            <a:r>
              <a:rPr lang="en-US" dirty="0">
                <a:latin typeface="Segoe UI" panose="020B0502040204020203" pitchFamily="34" charset="0"/>
                <a:cs typeface="Segoe UI" panose="020B0502040204020203" pitchFamily="34" charset="0"/>
              </a:rPr>
              <a:t> BMD</a:t>
            </a:r>
            <a:endParaRPr lang="id-ID" dirty="0">
              <a:latin typeface="Segoe UI" panose="020B0502040204020203" pitchFamily="34" charset="0"/>
              <a:cs typeface="Segoe UI" panose="020B0502040204020203" pitchFamily="34" charset="0"/>
            </a:endParaRPr>
          </a:p>
        </p:txBody>
      </p:sp>
      <p:sp>
        <p:nvSpPr>
          <p:cNvPr id="27" name="TextBox 26">
            <a:extLst>
              <a:ext uri="{FF2B5EF4-FFF2-40B4-BE49-F238E27FC236}">
                <a16:creationId xmlns="" xmlns:a16="http://schemas.microsoft.com/office/drawing/2014/main" id="{F5C67A52-9358-4D33-04BC-1976C05B63A3}"/>
              </a:ext>
            </a:extLst>
          </p:cNvPr>
          <p:cNvSpPr txBox="1"/>
          <p:nvPr/>
        </p:nvSpPr>
        <p:spPr>
          <a:xfrm>
            <a:off x="865751" y="3479381"/>
            <a:ext cx="5806582" cy="646331"/>
          </a:xfrm>
          <a:prstGeom prst="rect">
            <a:avLst/>
          </a:prstGeom>
          <a:noFill/>
        </p:spPr>
        <p:txBody>
          <a:bodyPr wrap="square">
            <a:spAutoFit/>
          </a:bodyPr>
          <a:lstStyle/>
          <a:p>
            <a:pPr marL="285750" indent="-285750">
              <a:buFont typeface="Wingdings" panose="05000000000000000000" pitchFamily="2" charset="2"/>
              <a:buChar char="ü"/>
            </a:pPr>
            <a:r>
              <a:rPr lang="es-ES" dirty="0" err="1">
                <a:latin typeface="Segoe UI" panose="020B0502040204020203" pitchFamily="34" charset="0"/>
                <a:cs typeface="Segoe UI" panose="020B0502040204020203" pitchFamily="34" charset="0"/>
              </a:rPr>
              <a:t>Gedung</a:t>
            </a:r>
            <a:r>
              <a:rPr lang="es-ES" dirty="0">
                <a:latin typeface="Segoe UI" panose="020B0502040204020203" pitchFamily="34" charset="0"/>
                <a:cs typeface="Segoe UI" panose="020B0502040204020203" pitchFamily="34" charset="0"/>
              </a:rPr>
              <a:t> dan/</a:t>
            </a:r>
            <a:r>
              <a:rPr lang="es-ES" dirty="0" err="1">
                <a:latin typeface="Segoe UI" panose="020B0502040204020203" pitchFamily="34" charset="0"/>
                <a:cs typeface="Segoe UI" panose="020B0502040204020203" pitchFamily="34" charset="0"/>
              </a:rPr>
              <a:t>atau</a:t>
            </a:r>
            <a:r>
              <a:rPr lang="es-ES" dirty="0">
                <a:latin typeface="Segoe UI" panose="020B0502040204020203" pitchFamily="34" charset="0"/>
                <a:cs typeface="Segoe UI" panose="020B0502040204020203" pitchFamily="34" charset="0"/>
              </a:rPr>
              <a:t> </a:t>
            </a:r>
            <a:r>
              <a:rPr lang="es-ES" dirty="0" err="1">
                <a:latin typeface="Segoe UI" panose="020B0502040204020203" pitchFamily="34" charset="0"/>
                <a:cs typeface="Segoe UI" panose="020B0502040204020203" pitchFamily="34" charset="0"/>
              </a:rPr>
              <a:t>bangunan</a:t>
            </a:r>
            <a:r>
              <a:rPr lang="es-ES" dirty="0">
                <a:latin typeface="Segoe UI" panose="020B0502040204020203" pitchFamily="34" charset="0"/>
                <a:cs typeface="Segoe UI" panose="020B0502040204020203" pitchFamily="34" charset="0"/>
              </a:rPr>
              <a:t> </a:t>
            </a:r>
            <a:r>
              <a:rPr lang="es-ES" dirty="0" err="1">
                <a:latin typeface="Segoe UI" panose="020B0502040204020203" pitchFamily="34" charset="0"/>
                <a:cs typeface="Segoe UI" panose="020B0502040204020203" pitchFamily="34" charset="0"/>
              </a:rPr>
              <a:t>berupa</a:t>
            </a:r>
            <a:r>
              <a:rPr lang="es-ES" dirty="0">
                <a:latin typeface="Segoe UI" panose="020B0502040204020203" pitchFamily="34" charset="0"/>
                <a:cs typeface="Segoe UI" panose="020B0502040204020203" pitchFamily="34" charset="0"/>
              </a:rPr>
              <a:t> </a:t>
            </a:r>
            <a:r>
              <a:rPr lang="es-ES" dirty="0" err="1">
                <a:latin typeface="Segoe UI" panose="020B0502040204020203" pitchFamily="34" charset="0"/>
                <a:cs typeface="Segoe UI" panose="020B0502040204020203" pitchFamily="34" charset="0"/>
              </a:rPr>
              <a:t>rumah</a:t>
            </a:r>
            <a:r>
              <a:rPr lang="es-ES" dirty="0">
                <a:latin typeface="Segoe UI" panose="020B0502040204020203" pitchFamily="34" charset="0"/>
                <a:cs typeface="Segoe UI" panose="020B0502040204020203" pitchFamily="34" charset="0"/>
              </a:rPr>
              <a:t> negara;</a:t>
            </a:r>
          </a:p>
          <a:p>
            <a:pPr marL="285750" indent="-285750">
              <a:buFont typeface="Wingdings" panose="05000000000000000000" pitchFamily="2" charset="2"/>
              <a:buChar char="ü"/>
            </a:pPr>
            <a:r>
              <a:rPr lang="es-ES" dirty="0" err="1">
                <a:latin typeface="Segoe UI" panose="020B0502040204020203" pitchFamily="34" charset="0"/>
                <a:cs typeface="Segoe UI" panose="020B0502040204020203" pitchFamily="34" charset="0"/>
              </a:rPr>
              <a:t>Peralatan</a:t>
            </a:r>
            <a:r>
              <a:rPr lang="es-ES" dirty="0">
                <a:latin typeface="Segoe UI" panose="020B0502040204020203" pitchFamily="34" charset="0"/>
                <a:cs typeface="Segoe UI" panose="020B0502040204020203" pitchFamily="34" charset="0"/>
              </a:rPr>
              <a:t> dan </a:t>
            </a:r>
            <a:r>
              <a:rPr lang="es-ES" dirty="0" err="1">
                <a:latin typeface="Segoe UI" panose="020B0502040204020203" pitchFamily="34" charset="0"/>
                <a:cs typeface="Segoe UI" panose="020B0502040204020203" pitchFamily="34" charset="0"/>
              </a:rPr>
              <a:t>mesin</a:t>
            </a:r>
            <a:r>
              <a:rPr lang="es-ES" dirty="0">
                <a:latin typeface="Segoe UI" panose="020B0502040204020203" pitchFamily="34" charset="0"/>
                <a:cs typeface="Segoe UI" panose="020B0502040204020203" pitchFamily="34" charset="0"/>
              </a:rPr>
              <a:t>.</a:t>
            </a:r>
            <a:endParaRPr lang="id-ID" dirty="0">
              <a:latin typeface="Segoe UI" panose="020B0502040204020203" pitchFamily="34" charset="0"/>
              <a:cs typeface="Segoe UI" panose="020B0502040204020203" pitchFamily="34" charset="0"/>
            </a:endParaRPr>
          </a:p>
        </p:txBody>
      </p:sp>
      <p:sp>
        <p:nvSpPr>
          <p:cNvPr id="32" name="TextBox 31">
            <a:extLst>
              <a:ext uri="{FF2B5EF4-FFF2-40B4-BE49-F238E27FC236}">
                <a16:creationId xmlns="" xmlns:a16="http://schemas.microsoft.com/office/drawing/2014/main" id="{A90AE0FD-8561-E8A4-87A0-F6D820DB2B2D}"/>
              </a:ext>
            </a:extLst>
          </p:cNvPr>
          <p:cNvSpPr txBox="1"/>
          <p:nvPr/>
        </p:nvSpPr>
        <p:spPr>
          <a:xfrm>
            <a:off x="708533" y="4791430"/>
            <a:ext cx="5963799" cy="2031325"/>
          </a:xfrm>
          <a:prstGeom prst="rect">
            <a:avLst/>
          </a:prstGeom>
          <a:noFill/>
        </p:spPr>
        <p:txBody>
          <a:bodyPr wrap="square">
            <a:spAutoFit/>
          </a:bodyPr>
          <a:lstStyle/>
          <a:p>
            <a:pPr marL="285750" indent="-285750">
              <a:buFont typeface="Arial" panose="020B0604020202020204" pitchFamily="34" charset="0"/>
              <a:buChar char="•"/>
            </a:pPr>
            <a:r>
              <a:rPr lang="id-ID" dirty="0">
                <a:latin typeface="Segoe UI" panose="020B0502040204020203" pitchFamily="34" charset="0"/>
                <a:cs typeface="Segoe UI" panose="020B0502040204020203" pitchFamily="34" charset="0"/>
              </a:rPr>
              <a:t>Penyerahan atau pengalihan status penggunaan BMD; </a:t>
            </a:r>
          </a:p>
          <a:p>
            <a:pPr marL="285750" indent="-285750">
              <a:buFont typeface="Arial" panose="020B0604020202020204" pitchFamily="34" charset="0"/>
              <a:buChar char="•"/>
            </a:pPr>
            <a:r>
              <a:rPr lang="id-ID" dirty="0" err="1">
                <a:latin typeface="Segoe UI" panose="020B0502040204020203" pitchFamily="34" charset="0"/>
                <a:cs typeface="Segoe UI" panose="020B0502040204020203" pitchFamily="34" charset="0"/>
              </a:rPr>
              <a:t>Pemindahtanganan</a:t>
            </a:r>
            <a:r>
              <a:rPr lang="id-ID" dirty="0">
                <a:latin typeface="Segoe UI" panose="020B0502040204020203" pitchFamily="34" charset="0"/>
                <a:cs typeface="Segoe UI" panose="020B0502040204020203" pitchFamily="34" charset="0"/>
              </a:rPr>
              <a:t> BMD; </a:t>
            </a:r>
          </a:p>
          <a:p>
            <a:pPr marL="285750" indent="-285750">
              <a:buFont typeface="Arial" panose="020B0604020202020204" pitchFamily="34" charset="0"/>
              <a:buChar char="•"/>
            </a:pPr>
            <a:r>
              <a:rPr lang="id-ID" dirty="0">
                <a:latin typeface="Segoe UI" panose="020B0502040204020203" pitchFamily="34" charset="0"/>
                <a:cs typeface="Segoe UI" panose="020B0502040204020203" pitchFamily="34" charset="0"/>
              </a:rPr>
              <a:t>Putusan pengadilan yang telah berkekuatan hukum tetap dan tidak ada upaya hukum lainnya; </a:t>
            </a:r>
          </a:p>
          <a:p>
            <a:pPr marL="285750" indent="-285750">
              <a:buFont typeface="Arial" panose="020B0604020202020204" pitchFamily="34" charset="0"/>
              <a:buChar char="•"/>
            </a:pPr>
            <a:r>
              <a:rPr lang="id-ID" dirty="0">
                <a:latin typeface="Segoe UI" panose="020B0502040204020203" pitchFamily="34" charset="0"/>
                <a:cs typeface="Segoe UI" panose="020B0502040204020203" pitchFamily="34" charset="0"/>
              </a:rPr>
              <a:t>Ketentuan peraturan perundang-undangan; </a:t>
            </a: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P</a:t>
            </a:r>
            <a:r>
              <a:rPr lang="id-ID" dirty="0" err="1">
                <a:latin typeface="Segoe UI" panose="020B0502040204020203" pitchFamily="34" charset="0"/>
                <a:cs typeface="Segoe UI" panose="020B0502040204020203" pitchFamily="34" charset="0"/>
              </a:rPr>
              <a:t>emusnahan</a:t>
            </a:r>
            <a:r>
              <a:rPr lang="id-ID" dirty="0">
                <a:latin typeface="Segoe UI" panose="020B0502040204020203" pitchFamily="34" charset="0"/>
                <a:cs typeface="Segoe UI" panose="020B0502040204020203" pitchFamily="34" charset="0"/>
              </a:rPr>
              <a:t>; atau </a:t>
            </a:r>
          </a:p>
          <a:p>
            <a:pPr marL="285750" indent="-285750">
              <a:buFont typeface="Arial" panose="020B0604020202020204" pitchFamily="34" charset="0"/>
              <a:buChar char="•"/>
            </a:pPr>
            <a:r>
              <a:rPr lang="id-ID" dirty="0">
                <a:latin typeface="Segoe UI" panose="020B0502040204020203" pitchFamily="34" charset="0"/>
                <a:cs typeface="Segoe UI" panose="020B0502040204020203" pitchFamily="34" charset="0"/>
              </a:rPr>
              <a:t>Sebab lain. </a:t>
            </a:r>
          </a:p>
        </p:txBody>
      </p:sp>
      <p:sp>
        <p:nvSpPr>
          <p:cNvPr id="33" name="Freeform 2819">
            <a:extLst>
              <a:ext uri="{FF2B5EF4-FFF2-40B4-BE49-F238E27FC236}">
                <a16:creationId xmlns="" xmlns:a16="http://schemas.microsoft.com/office/drawing/2014/main" id="{683B229F-902E-F1CE-A1B2-E0E412A011E0}"/>
              </a:ext>
            </a:extLst>
          </p:cNvPr>
          <p:cNvSpPr>
            <a:spLocks noEditPoints="1"/>
          </p:cNvSpPr>
          <p:nvPr/>
        </p:nvSpPr>
        <p:spPr bwMode="auto">
          <a:xfrm>
            <a:off x="318894" y="4304221"/>
            <a:ext cx="389641" cy="389641"/>
          </a:xfrm>
          <a:custGeom>
            <a:avLst/>
            <a:gdLst>
              <a:gd name="T0" fmla="*/ 80 w 160"/>
              <a:gd name="T1" fmla="*/ 0 h 160"/>
              <a:gd name="T2" fmla="*/ 0 w 160"/>
              <a:gd name="T3" fmla="*/ 80 h 160"/>
              <a:gd name="T4" fmla="*/ 80 w 160"/>
              <a:gd name="T5" fmla="*/ 160 h 160"/>
              <a:gd name="T6" fmla="*/ 160 w 160"/>
              <a:gd name="T7" fmla="*/ 80 h 160"/>
              <a:gd name="T8" fmla="*/ 80 w 160"/>
              <a:gd name="T9" fmla="*/ 0 h 160"/>
              <a:gd name="T10" fmla="*/ 64 w 160"/>
              <a:gd name="T11" fmla="*/ 120 h 160"/>
              <a:gd name="T12" fmla="*/ 24 w 160"/>
              <a:gd name="T13" fmla="*/ 80 h 160"/>
              <a:gd name="T14" fmla="*/ 35 w 160"/>
              <a:gd name="T15" fmla="*/ 69 h 160"/>
              <a:gd name="T16" fmla="*/ 64 w 160"/>
              <a:gd name="T17" fmla="*/ 97 h 160"/>
              <a:gd name="T18" fmla="*/ 125 w 160"/>
              <a:gd name="T19" fmla="*/ 37 h 160"/>
              <a:gd name="T20" fmla="*/ 136 w 160"/>
              <a:gd name="T21" fmla="*/ 48 h 160"/>
              <a:gd name="T22" fmla="*/ 64 w 160"/>
              <a:gd name="T23" fmla="*/ 12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 h="160">
                <a:moveTo>
                  <a:pt x="80" y="0"/>
                </a:moveTo>
                <a:cubicBezTo>
                  <a:pt x="36" y="0"/>
                  <a:pt x="0" y="36"/>
                  <a:pt x="0" y="80"/>
                </a:cubicBezTo>
                <a:cubicBezTo>
                  <a:pt x="0" y="124"/>
                  <a:pt x="36" y="160"/>
                  <a:pt x="80" y="160"/>
                </a:cubicBezTo>
                <a:cubicBezTo>
                  <a:pt x="124" y="160"/>
                  <a:pt x="160" y="124"/>
                  <a:pt x="160" y="80"/>
                </a:cubicBezTo>
                <a:cubicBezTo>
                  <a:pt x="160" y="36"/>
                  <a:pt x="124" y="0"/>
                  <a:pt x="80" y="0"/>
                </a:cubicBezTo>
                <a:close/>
                <a:moveTo>
                  <a:pt x="64" y="120"/>
                </a:moveTo>
                <a:cubicBezTo>
                  <a:pt x="24" y="80"/>
                  <a:pt x="24" y="80"/>
                  <a:pt x="24" y="80"/>
                </a:cubicBezTo>
                <a:cubicBezTo>
                  <a:pt x="35" y="69"/>
                  <a:pt x="35" y="69"/>
                  <a:pt x="35" y="69"/>
                </a:cubicBezTo>
                <a:cubicBezTo>
                  <a:pt x="64" y="97"/>
                  <a:pt x="64" y="97"/>
                  <a:pt x="64" y="97"/>
                </a:cubicBezTo>
                <a:cubicBezTo>
                  <a:pt x="125" y="37"/>
                  <a:pt x="125" y="37"/>
                  <a:pt x="125" y="37"/>
                </a:cubicBezTo>
                <a:cubicBezTo>
                  <a:pt x="136" y="48"/>
                  <a:pt x="136" y="48"/>
                  <a:pt x="136" y="48"/>
                </a:cubicBezTo>
                <a:lnTo>
                  <a:pt x="64" y="120"/>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 name="TextBox 33">
            <a:extLst>
              <a:ext uri="{FF2B5EF4-FFF2-40B4-BE49-F238E27FC236}">
                <a16:creationId xmlns="" xmlns:a16="http://schemas.microsoft.com/office/drawing/2014/main" id="{E067ED65-E7D8-F2A2-0543-1289DD9D3316}"/>
              </a:ext>
            </a:extLst>
          </p:cNvPr>
          <p:cNvSpPr txBox="1"/>
          <p:nvPr/>
        </p:nvSpPr>
        <p:spPr>
          <a:xfrm>
            <a:off x="708534" y="4206655"/>
            <a:ext cx="4749431" cy="584775"/>
          </a:xfrm>
          <a:prstGeom prst="rect">
            <a:avLst/>
          </a:prstGeom>
          <a:noFill/>
        </p:spPr>
        <p:txBody>
          <a:bodyPr wrap="square">
            <a:spAutoFit/>
          </a:bodyPr>
          <a:lstStyle/>
          <a:p>
            <a:r>
              <a:rPr lang="en-US" sz="3200" b="1" dirty="0" err="1">
                <a:latin typeface="Arial Narrow" panose="020B0606020202030204" pitchFamily="34" charset="0"/>
                <a:sym typeface="Wingdings" panose="05000000000000000000" pitchFamily="2" charset="2"/>
              </a:rPr>
              <a:t>Penghapusan</a:t>
            </a:r>
            <a:endParaRPr lang="id-ID" sz="3200" b="1" dirty="0">
              <a:latin typeface="Arial Narrow" panose="020B0606020202030204" pitchFamily="34" charset="0"/>
            </a:endParaRPr>
          </a:p>
        </p:txBody>
      </p:sp>
      <p:sp>
        <p:nvSpPr>
          <p:cNvPr id="35" name="Freeform 2819">
            <a:extLst>
              <a:ext uri="{FF2B5EF4-FFF2-40B4-BE49-F238E27FC236}">
                <a16:creationId xmlns="" xmlns:a16="http://schemas.microsoft.com/office/drawing/2014/main" id="{81463A5E-0C81-3D5F-9FC1-3D6277CED269}"/>
              </a:ext>
            </a:extLst>
          </p:cNvPr>
          <p:cNvSpPr>
            <a:spLocks noEditPoints="1"/>
          </p:cNvSpPr>
          <p:nvPr/>
        </p:nvSpPr>
        <p:spPr bwMode="auto">
          <a:xfrm>
            <a:off x="7266875" y="2110440"/>
            <a:ext cx="389641" cy="389641"/>
          </a:xfrm>
          <a:custGeom>
            <a:avLst/>
            <a:gdLst>
              <a:gd name="T0" fmla="*/ 80 w 160"/>
              <a:gd name="T1" fmla="*/ 0 h 160"/>
              <a:gd name="T2" fmla="*/ 0 w 160"/>
              <a:gd name="T3" fmla="*/ 80 h 160"/>
              <a:gd name="T4" fmla="*/ 80 w 160"/>
              <a:gd name="T5" fmla="*/ 160 h 160"/>
              <a:gd name="T6" fmla="*/ 160 w 160"/>
              <a:gd name="T7" fmla="*/ 80 h 160"/>
              <a:gd name="T8" fmla="*/ 80 w 160"/>
              <a:gd name="T9" fmla="*/ 0 h 160"/>
              <a:gd name="T10" fmla="*/ 64 w 160"/>
              <a:gd name="T11" fmla="*/ 120 h 160"/>
              <a:gd name="T12" fmla="*/ 24 w 160"/>
              <a:gd name="T13" fmla="*/ 80 h 160"/>
              <a:gd name="T14" fmla="*/ 35 w 160"/>
              <a:gd name="T15" fmla="*/ 69 h 160"/>
              <a:gd name="T16" fmla="*/ 64 w 160"/>
              <a:gd name="T17" fmla="*/ 97 h 160"/>
              <a:gd name="T18" fmla="*/ 125 w 160"/>
              <a:gd name="T19" fmla="*/ 37 h 160"/>
              <a:gd name="T20" fmla="*/ 136 w 160"/>
              <a:gd name="T21" fmla="*/ 48 h 160"/>
              <a:gd name="T22" fmla="*/ 64 w 160"/>
              <a:gd name="T23" fmla="*/ 12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 h="160">
                <a:moveTo>
                  <a:pt x="80" y="0"/>
                </a:moveTo>
                <a:cubicBezTo>
                  <a:pt x="36" y="0"/>
                  <a:pt x="0" y="36"/>
                  <a:pt x="0" y="80"/>
                </a:cubicBezTo>
                <a:cubicBezTo>
                  <a:pt x="0" y="124"/>
                  <a:pt x="36" y="160"/>
                  <a:pt x="80" y="160"/>
                </a:cubicBezTo>
                <a:cubicBezTo>
                  <a:pt x="124" y="160"/>
                  <a:pt x="160" y="124"/>
                  <a:pt x="160" y="80"/>
                </a:cubicBezTo>
                <a:cubicBezTo>
                  <a:pt x="160" y="36"/>
                  <a:pt x="124" y="0"/>
                  <a:pt x="80" y="0"/>
                </a:cubicBezTo>
                <a:close/>
                <a:moveTo>
                  <a:pt x="64" y="120"/>
                </a:moveTo>
                <a:cubicBezTo>
                  <a:pt x="24" y="80"/>
                  <a:pt x="24" y="80"/>
                  <a:pt x="24" y="80"/>
                </a:cubicBezTo>
                <a:cubicBezTo>
                  <a:pt x="35" y="69"/>
                  <a:pt x="35" y="69"/>
                  <a:pt x="35" y="69"/>
                </a:cubicBezTo>
                <a:cubicBezTo>
                  <a:pt x="64" y="97"/>
                  <a:pt x="64" y="97"/>
                  <a:pt x="64" y="97"/>
                </a:cubicBezTo>
                <a:cubicBezTo>
                  <a:pt x="125" y="37"/>
                  <a:pt x="125" y="37"/>
                  <a:pt x="125" y="37"/>
                </a:cubicBezTo>
                <a:cubicBezTo>
                  <a:pt x="136" y="48"/>
                  <a:pt x="136" y="48"/>
                  <a:pt x="136" y="48"/>
                </a:cubicBezTo>
                <a:lnTo>
                  <a:pt x="64" y="120"/>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 name="TextBox 37">
            <a:extLst>
              <a:ext uri="{FF2B5EF4-FFF2-40B4-BE49-F238E27FC236}">
                <a16:creationId xmlns="" xmlns:a16="http://schemas.microsoft.com/office/drawing/2014/main" id="{C6C2ACD1-95E1-306C-66B2-9433D6059554}"/>
              </a:ext>
            </a:extLst>
          </p:cNvPr>
          <p:cNvSpPr txBox="1"/>
          <p:nvPr/>
        </p:nvSpPr>
        <p:spPr>
          <a:xfrm>
            <a:off x="7656515" y="2012874"/>
            <a:ext cx="4749431" cy="1077218"/>
          </a:xfrm>
          <a:prstGeom prst="rect">
            <a:avLst/>
          </a:prstGeom>
          <a:noFill/>
        </p:spPr>
        <p:txBody>
          <a:bodyPr wrap="square">
            <a:spAutoFit/>
          </a:bodyPr>
          <a:lstStyle/>
          <a:p>
            <a:r>
              <a:rPr lang="en-US" sz="3200" b="1" dirty="0" err="1">
                <a:latin typeface="Arial Narrow" panose="020B0606020202030204" pitchFamily="34" charset="0"/>
                <a:sym typeface="Wingdings" panose="05000000000000000000" pitchFamily="2" charset="2"/>
              </a:rPr>
              <a:t>Kartu</a:t>
            </a:r>
            <a:r>
              <a:rPr lang="en-US" sz="3200" b="1" dirty="0">
                <a:latin typeface="Arial Narrow" panose="020B0606020202030204" pitchFamily="34" charset="0"/>
                <a:sym typeface="Wingdings" panose="05000000000000000000" pitchFamily="2" charset="2"/>
              </a:rPr>
              <a:t> </a:t>
            </a:r>
            <a:r>
              <a:rPr lang="en-US" sz="3200" b="1" dirty="0" err="1">
                <a:latin typeface="Arial Narrow" panose="020B0606020202030204" pitchFamily="34" charset="0"/>
                <a:sym typeface="Wingdings" panose="05000000000000000000" pitchFamily="2" charset="2"/>
              </a:rPr>
              <a:t>Identitas</a:t>
            </a:r>
            <a:r>
              <a:rPr lang="en-US" sz="3200" b="1" dirty="0">
                <a:latin typeface="Arial Narrow" panose="020B0606020202030204" pitchFamily="34" charset="0"/>
                <a:sym typeface="Wingdings" panose="05000000000000000000" pitchFamily="2" charset="2"/>
              </a:rPr>
              <a:t> </a:t>
            </a:r>
            <a:r>
              <a:rPr lang="en-US" sz="3200" b="1" dirty="0" err="1">
                <a:latin typeface="Arial Narrow" panose="020B0606020202030204" pitchFamily="34" charset="0"/>
                <a:sym typeface="Wingdings" panose="05000000000000000000" pitchFamily="2" charset="2"/>
              </a:rPr>
              <a:t>Barang</a:t>
            </a:r>
            <a:r>
              <a:rPr lang="en-US" sz="3200" b="1" dirty="0">
                <a:latin typeface="Arial Narrow" panose="020B0606020202030204" pitchFamily="34" charset="0"/>
                <a:sym typeface="Wingdings" panose="05000000000000000000" pitchFamily="2" charset="2"/>
              </a:rPr>
              <a:t> (KIBAR)</a:t>
            </a:r>
            <a:endParaRPr lang="id-ID" sz="3200" b="1" dirty="0">
              <a:latin typeface="Arial Narrow" panose="020B0606020202030204" pitchFamily="34" charset="0"/>
            </a:endParaRPr>
          </a:p>
        </p:txBody>
      </p:sp>
      <p:sp>
        <p:nvSpPr>
          <p:cNvPr id="42" name="TextBox 41">
            <a:extLst>
              <a:ext uri="{FF2B5EF4-FFF2-40B4-BE49-F238E27FC236}">
                <a16:creationId xmlns="" xmlns:a16="http://schemas.microsoft.com/office/drawing/2014/main" id="{453D186E-7BCA-E8E5-AFF6-5FAC957DB8FD}"/>
              </a:ext>
            </a:extLst>
          </p:cNvPr>
          <p:cNvSpPr txBox="1"/>
          <p:nvPr/>
        </p:nvSpPr>
        <p:spPr>
          <a:xfrm>
            <a:off x="7818952" y="3409950"/>
            <a:ext cx="3951572" cy="3139321"/>
          </a:xfrm>
          <a:prstGeom prst="rect">
            <a:avLst/>
          </a:prstGeom>
          <a:noFill/>
        </p:spPr>
        <p:txBody>
          <a:bodyPr wrap="square">
            <a:spAutoFit/>
          </a:bodyPr>
          <a:lstStyle/>
          <a:p>
            <a:pPr marL="342900" indent="-342900">
              <a:buFont typeface="+mj-lt"/>
              <a:buAutoNum type="alphaLcPeriod"/>
            </a:pPr>
            <a:r>
              <a:rPr lang="id-ID" sz="1800" dirty="0">
                <a:latin typeface="Segoe UI" panose="020B0502040204020203" pitchFamily="34" charset="0"/>
                <a:cs typeface="Segoe UI" panose="020B0502040204020203" pitchFamily="34" charset="0"/>
              </a:rPr>
              <a:t>KIBAR tanah; </a:t>
            </a:r>
          </a:p>
          <a:p>
            <a:pPr marL="342900" indent="-342900">
              <a:buFont typeface="+mj-lt"/>
              <a:buAutoNum type="alphaLcPeriod"/>
            </a:pPr>
            <a:r>
              <a:rPr lang="id-ID" sz="1800" dirty="0">
                <a:latin typeface="Segoe UI" panose="020B0502040204020203" pitchFamily="34" charset="0"/>
                <a:cs typeface="Segoe UI" panose="020B0502040204020203" pitchFamily="34" charset="0"/>
              </a:rPr>
              <a:t>KIBAR peralatan dan mesin; </a:t>
            </a:r>
          </a:p>
          <a:p>
            <a:pPr marL="342900" indent="-342900">
              <a:buFont typeface="+mj-lt"/>
              <a:buAutoNum type="alphaLcPeriod"/>
            </a:pPr>
            <a:r>
              <a:rPr lang="id-ID" sz="1800" dirty="0">
                <a:latin typeface="Segoe UI" panose="020B0502040204020203" pitchFamily="34" charset="0"/>
                <a:cs typeface="Segoe UI" panose="020B0502040204020203" pitchFamily="34" charset="0"/>
              </a:rPr>
              <a:t>KIBAR gedung dan bangunan; </a:t>
            </a:r>
          </a:p>
          <a:p>
            <a:pPr marL="342900" indent="-342900">
              <a:buFont typeface="+mj-lt"/>
              <a:buAutoNum type="alphaLcPeriod"/>
            </a:pPr>
            <a:r>
              <a:rPr lang="id-ID" sz="1800" dirty="0">
                <a:latin typeface="Segoe UI" panose="020B0502040204020203" pitchFamily="34" charset="0"/>
                <a:cs typeface="Segoe UI" panose="020B0502040204020203" pitchFamily="34" charset="0"/>
              </a:rPr>
              <a:t>KIBAR jalan, jaringan dan irigasi; </a:t>
            </a:r>
          </a:p>
          <a:p>
            <a:pPr marL="342900" indent="-342900">
              <a:buFont typeface="+mj-lt"/>
              <a:buAutoNum type="alphaLcPeriod"/>
            </a:pPr>
            <a:r>
              <a:rPr lang="id-ID" sz="1800" dirty="0">
                <a:latin typeface="Segoe UI" panose="020B0502040204020203" pitchFamily="34" charset="0"/>
                <a:cs typeface="Segoe UI" panose="020B0502040204020203" pitchFamily="34" charset="0"/>
              </a:rPr>
              <a:t>KIBAR Aset tetap lainnya; </a:t>
            </a:r>
          </a:p>
          <a:p>
            <a:pPr marL="342900" indent="-342900">
              <a:buFont typeface="+mj-lt"/>
              <a:buAutoNum type="alphaLcPeriod"/>
            </a:pPr>
            <a:r>
              <a:rPr lang="id-ID" sz="1800" dirty="0">
                <a:latin typeface="Segoe UI" panose="020B0502040204020203" pitchFamily="34" charset="0"/>
                <a:cs typeface="Segoe UI" panose="020B0502040204020203" pitchFamily="34" charset="0"/>
              </a:rPr>
              <a:t>KIBAR konstruksi dalam pengerjaan; </a:t>
            </a:r>
          </a:p>
          <a:p>
            <a:pPr marL="342900" indent="-342900">
              <a:buFont typeface="+mj-lt"/>
              <a:buAutoNum type="alphaLcPeriod"/>
            </a:pPr>
            <a:r>
              <a:rPr lang="id-ID" sz="1800" dirty="0">
                <a:latin typeface="Segoe UI" panose="020B0502040204020203" pitchFamily="34" charset="0"/>
                <a:cs typeface="Segoe UI" panose="020B0502040204020203" pitchFamily="34" charset="0"/>
              </a:rPr>
              <a:t>KIBAR kemitraan dengan pihak ketiga; </a:t>
            </a:r>
          </a:p>
          <a:p>
            <a:pPr marL="342900" indent="-342900">
              <a:buFont typeface="+mj-lt"/>
              <a:buAutoNum type="alphaLcPeriod"/>
            </a:pPr>
            <a:r>
              <a:rPr lang="id-ID" sz="1800" dirty="0">
                <a:latin typeface="Segoe UI" panose="020B0502040204020203" pitchFamily="34" charset="0"/>
                <a:cs typeface="Segoe UI" panose="020B0502040204020203" pitchFamily="34" charset="0"/>
              </a:rPr>
              <a:t>KIBAR Aset tak berwujud; dan </a:t>
            </a:r>
          </a:p>
          <a:p>
            <a:pPr marL="342900" indent="-342900">
              <a:buFont typeface="+mj-lt"/>
              <a:buAutoNum type="alphaLcPeriod"/>
            </a:pPr>
            <a:r>
              <a:rPr lang="id-ID" sz="1800" dirty="0">
                <a:latin typeface="Segoe UI" panose="020B0502040204020203" pitchFamily="34" charset="0"/>
                <a:cs typeface="Segoe UI" panose="020B0502040204020203" pitchFamily="34" charset="0"/>
              </a:rPr>
              <a:t>KIBAR Aset lain-lain. </a:t>
            </a:r>
          </a:p>
        </p:txBody>
      </p:sp>
      <p:sp>
        <p:nvSpPr>
          <p:cNvPr id="45" name="TextBox 44">
            <a:extLst>
              <a:ext uri="{FF2B5EF4-FFF2-40B4-BE49-F238E27FC236}">
                <a16:creationId xmlns="" xmlns:a16="http://schemas.microsoft.com/office/drawing/2014/main" id="{3A859890-8087-F581-02C4-2ECD5CD1759D}"/>
              </a:ext>
            </a:extLst>
          </p:cNvPr>
          <p:cNvSpPr txBox="1"/>
          <p:nvPr/>
        </p:nvSpPr>
        <p:spPr>
          <a:xfrm>
            <a:off x="9033320" y="2556051"/>
            <a:ext cx="3158680" cy="923330"/>
          </a:xfrm>
          <a:prstGeom prst="rect">
            <a:avLst/>
          </a:prstGeom>
          <a:noFill/>
        </p:spPr>
        <p:txBody>
          <a:bodyPr wrap="square">
            <a:spAutoFit/>
          </a:bodyPr>
          <a:lstStyle/>
          <a:p>
            <a:r>
              <a:rPr lang="id-ID" dirty="0">
                <a:latin typeface="Arial Narrow" panose="020B0606020202030204" pitchFamily="34" charset="0"/>
                <a:cs typeface="Segoe UI" panose="020B0502040204020203" pitchFamily="34" charset="0"/>
              </a:rPr>
              <a:t>NIBAR pada saat</a:t>
            </a:r>
            <a:r>
              <a:rPr lang="en-US" dirty="0">
                <a:latin typeface="Arial Narrow" panose="020B0606020202030204" pitchFamily="34" charset="0"/>
                <a:cs typeface="Segoe UI" panose="020B0502040204020203" pitchFamily="34" charset="0"/>
              </a:rPr>
              <a:t> </a:t>
            </a:r>
            <a:r>
              <a:rPr lang="id-ID" dirty="0">
                <a:latin typeface="Arial Narrow" panose="020B0606020202030204" pitchFamily="34" charset="0"/>
                <a:cs typeface="Segoe UI" panose="020B0502040204020203" pitchFamily="34" charset="0"/>
              </a:rPr>
              <a:t>perolehan/penerimaan awal barang diterima dan diakui sebagai BMD</a:t>
            </a:r>
          </a:p>
        </p:txBody>
      </p:sp>
    </p:spTree>
    <p:extLst>
      <p:ext uri="{BB962C8B-B14F-4D97-AF65-F5344CB8AC3E}">
        <p14:creationId xmlns:p14="http://schemas.microsoft.com/office/powerpoint/2010/main" val="3895572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Folded Corner 17">
            <a:extLst>
              <a:ext uri="{FF2B5EF4-FFF2-40B4-BE49-F238E27FC236}">
                <a16:creationId xmlns="" xmlns:a16="http://schemas.microsoft.com/office/drawing/2014/main" id="{13ED93BF-ACC5-1549-8BCB-80FF2385E201}"/>
              </a:ext>
            </a:extLst>
          </p:cNvPr>
          <p:cNvSpPr/>
          <p:nvPr/>
        </p:nvSpPr>
        <p:spPr>
          <a:xfrm>
            <a:off x="8017709" y="2782323"/>
            <a:ext cx="3910633" cy="3757497"/>
          </a:xfrm>
          <a:prstGeom prst="foldedCorner">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d-ID"/>
          </a:p>
        </p:txBody>
      </p:sp>
      <p:sp>
        <p:nvSpPr>
          <p:cNvPr id="3" name="Rectangle 2">
            <a:extLst>
              <a:ext uri="{FF2B5EF4-FFF2-40B4-BE49-F238E27FC236}">
                <a16:creationId xmlns="" xmlns:a16="http://schemas.microsoft.com/office/drawing/2014/main" id="{8AFF53FD-7052-4A32-80FD-354D41E8A662}"/>
              </a:ext>
            </a:extLst>
          </p:cNvPr>
          <p:cNvSpPr/>
          <p:nvPr/>
        </p:nvSpPr>
        <p:spPr>
          <a:xfrm>
            <a:off x="-79131" y="184638"/>
            <a:ext cx="12485077" cy="509739"/>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Rectangle: Rounded Corners 3">
            <a:extLst>
              <a:ext uri="{FF2B5EF4-FFF2-40B4-BE49-F238E27FC236}">
                <a16:creationId xmlns="" xmlns:a16="http://schemas.microsoft.com/office/drawing/2014/main" id="{1827D3BC-55E6-451A-BEFC-0CA4A4AEE137}"/>
              </a:ext>
            </a:extLst>
          </p:cNvPr>
          <p:cNvSpPr/>
          <p:nvPr/>
        </p:nvSpPr>
        <p:spPr>
          <a:xfrm>
            <a:off x="10723706" y="-1302111"/>
            <a:ext cx="1266826" cy="2271713"/>
          </a:xfrm>
          <a:prstGeom prst="roundRect">
            <a:avLst/>
          </a:prstGeom>
          <a:solidFill>
            <a:schemeClr val="bg1">
              <a:alpha val="62000"/>
            </a:schemeClr>
          </a:solidFill>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descr="logo bpkp ukuran sedang">
            <a:extLst>
              <a:ext uri="{FF2B5EF4-FFF2-40B4-BE49-F238E27FC236}">
                <a16:creationId xmlns="" xmlns:a16="http://schemas.microsoft.com/office/drawing/2014/main" id="{69D37944-EE53-45A6-9BEE-81460D24017A}"/>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0775413" y="82747"/>
            <a:ext cx="1215119" cy="622380"/>
          </a:xfrm>
          <a:prstGeom prst="rect">
            <a:avLst/>
          </a:prstGeom>
          <a:noFill/>
          <a:ln w="9525">
            <a:noFill/>
            <a:miter lim="800000"/>
            <a:headEnd/>
            <a:tailEnd/>
          </a:ln>
        </p:spPr>
      </p:pic>
      <p:sp>
        <p:nvSpPr>
          <p:cNvPr id="28" name="TextBox 27">
            <a:extLst>
              <a:ext uri="{FF2B5EF4-FFF2-40B4-BE49-F238E27FC236}">
                <a16:creationId xmlns="" xmlns:a16="http://schemas.microsoft.com/office/drawing/2014/main" id="{0262A03A-FA60-4DA6-9840-3DE9F888640E}"/>
              </a:ext>
            </a:extLst>
          </p:cNvPr>
          <p:cNvSpPr txBox="1"/>
          <p:nvPr/>
        </p:nvSpPr>
        <p:spPr>
          <a:xfrm>
            <a:off x="1575905" y="146397"/>
            <a:ext cx="8313567" cy="646331"/>
          </a:xfrm>
          <a:prstGeom prst="rect">
            <a:avLst/>
          </a:prstGeom>
          <a:noFill/>
        </p:spPr>
        <p:txBody>
          <a:bodyPr wrap="square">
            <a:spAutoFit/>
          </a:bodyPr>
          <a:lstStyle/>
          <a:p>
            <a:pPr algn="ctr"/>
            <a:r>
              <a:rPr lang="en-US" sz="3600" dirty="0">
                <a:solidFill>
                  <a:srgbClr val="FFFF00"/>
                </a:solidFill>
                <a:latin typeface="Bebas Neue" panose="020B0606020202050201" pitchFamily="34" charset="0"/>
                <a:ea typeface="+mj-ea"/>
                <a:cs typeface="+mj-cs"/>
              </a:rPr>
              <a:t>INVENTARISASI</a:t>
            </a:r>
            <a:endParaRPr kumimoji="0" lang="en-US" sz="3600" i="0" u="none" strike="noStrike" kern="1200" cap="none" spc="0" normalizeH="0" baseline="0" noProof="0" dirty="0">
              <a:ln>
                <a:noFill/>
              </a:ln>
              <a:solidFill>
                <a:srgbClr val="FFFF00"/>
              </a:solidFill>
              <a:effectLst/>
              <a:uLnTx/>
              <a:uFillTx/>
              <a:latin typeface="Bebas Neue" panose="020B0606020202050201" pitchFamily="34" charset="0"/>
              <a:ea typeface="+mj-ea"/>
              <a:cs typeface="+mj-cs"/>
            </a:endParaRPr>
          </a:p>
        </p:txBody>
      </p:sp>
      <p:sp>
        <p:nvSpPr>
          <p:cNvPr id="16" name="Freeform 1807">
            <a:extLst>
              <a:ext uri="{FF2B5EF4-FFF2-40B4-BE49-F238E27FC236}">
                <a16:creationId xmlns="" xmlns:a16="http://schemas.microsoft.com/office/drawing/2014/main" id="{65C29079-F56C-4401-9DC3-744212B36335}"/>
              </a:ext>
            </a:extLst>
          </p:cNvPr>
          <p:cNvSpPr>
            <a:spLocks/>
          </p:cNvSpPr>
          <p:nvPr/>
        </p:nvSpPr>
        <p:spPr bwMode="auto">
          <a:xfrm rot="19861824">
            <a:off x="507948" y="1002136"/>
            <a:ext cx="381000" cy="327025"/>
          </a:xfrm>
          <a:custGeom>
            <a:avLst/>
            <a:gdLst>
              <a:gd name="T0" fmla="*/ 0 w 480"/>
              <a:gd name="T1" fmla="*/ 412 h 412"/>
              <a:gd name="T2" fmla="*/ 480 w 480"/>
              <a:gd name="T3" fmla="*/ 206 h 412"/>
              <a:gd name="T4" fmla="*/ 0 w 480"/>
              <a:gd name="T5" fmla="*/ 0 h 412"/>
              <a:gd name="T6" fmla="*/ 0 w 480"/>
              <a:gd name="T7" fmla="*/ 160 h 412"/>
              <a:gd name="T8" fmla="*/ 343 w 480"/>
              <a:gd name="T9" fmla="*/ 206 h 412"/>
              <a:gd name="T10" fmla="*/ 0 w 480"/>
              <a:gd name="T11" fmla="*/ 252 h 412"/>
              <a:gd name="T12" fmla="*/ 0 w 480"/>
              <a:gd name="T13" fmla="*/ 412 h 412"/>
            </a:gdLst>
            <a:ahLst/>
            <a:cxnLst>
              <a:cxn ang="0">
                <a:pos x="T0" y="T1"/>
              </a:cxn>
              <a:cxn ang="0">
                <a:pos x="T2" y="T3"/>
              </a:cxn>
              <a:cxn ang="0">
                <a:pos x="T4" y="T5"/>
              </a:cxn>
              <a:cxn ang="0">
                <a:pos x="T6" y="T7"/>
              </a:cxn>
              <a:cxn ang="0">
                <a:pos x="T8" y="T9"/>
              </a:cxn>
              <a:cxn ang="0">
                <a:pos x="T10" y="T11"/>
              </a:cxn>
              <a:cxn ang="0">
                <a:pos x="T12" y="T13"/>
              </a:cxn>
            </a:cxnLst>
            <a:rect l="0" t="0" r="r" b="b"/>
            <a:pathLst>
              <a:path w="480" h="412">
                <a:moveTo>
                  <a:pt x="0" y="412"/>
                </a:moveTo>
                <a:lnTo>
                  <a:pt x="480" y="206"/>
                </a:lnTo>
                <a:lnTo>
                  <a:pt x="0" y="0"/>
                </a:lnTo>
                <a:lnTo>
                  <a:pt x="0" y="160"/>
                </a:lnTo>
                <a:lnTo>
                  <a:pt x="343" y="206"/>
                </a:lnTo>
                <a:lnTo>
                  <a:pt x="0" y="252"/>
                </a:lnTo>
                <a:lnTo>
                  <a:pt x="0" y="412"/>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 name="TextBox 22">
            <a:extLst>
              <a:ext uri="{FF2B5EF4-FFF2-40B4-BE49-F238E27FC236}">
                <a16:creationId xmlns="" xmlns:a16="http://schemas.microsoft.com/office/drawing/2014/main" id="{E86D3B77-0046-40ED-A10C-6296FE1A9A72}"/>
              </a:ext>
            </a:extLst>
          </p:cNvPr>
          <p:cNvSpPr txBox="1"/>
          <p:nvPr/>
        </p:nvSpPr>
        <p:spPr>
          <a:xfrm>
            <a:off x="944309" y="1027492"/>
            <a:ext cx="10773208" cy="369332"/>
          </a:xfrm>
          <a:prstGeom prst="rect">
            <a:avLst/>
          </a:prstGeom>
          <a:noFill/>
        </p:spPr>
        <p:txBody>
          <a:bodyPr wrap="square">
            <a:spAutoFit/>
          </a:bodyPr>
          <a:lstStyle/>
          <a:p>
            <a:r>
              <a:rPr lang="en-US" dirty="0">
                <a:sym typeface="Wingdings" panose="05000000000000000000" pitchFamily="2" charset="2"/>
              </a:rPr>
              <a:t>K</a:t>
            </a:r>
            <a:r>
              <a:rPr lang="id-ID" dirty="0" err="1"/>
              <a:t>egiatan</a:t>
            </a:r>
            <a:r>
              <a:rPr lang="id-ID" dirty="0"/>
              <a:t> untuk melakukan </a:t>
            </a:r>
            <a:r>
              <a:rPr lang="id-ID" b="1" dirty="0"/>
              <a:t>pendataan</a:t>
            </a:r>
            <a:r>
              <a:rPr lang="id-ID" dirty="0"/>
              <a:t>, </a:t>
            </a:r>
            <a:r>
              <a:rPr lang="id-ID" b="1" dirty="0"/>
              <a:t>pencatatan</a:t>
            </a:r>
            <a:r>
              <a:rPr lang="id-ID" dirty="0"/>
              <a:t>, dan </a:t>
            </a:r>
            <a:r>
              <a:rPr lang="id-ID" b="1" dirty="0"/>
              <a:t>pelaporan</a:t>
            </a:r>
            <a:r>
              <a:rPr lang="id-ID" dirty="0"/>
              <a:t> hasil pendataan BMD</a:t>
            </a:r>
          </a:p>
        </p:txBody>
      </p:sp>
      <p:sp>
        <p:nvSpPr>
          <p:cNvPr id="29" name="Freeform 1807">
            <a:extLst>
              <a:ext uri="{FF2B5EF4-FFF2-40B4-BE49-F238E27FC236}">
                <a16:creationId xmlns="" xmlns:a16="http://schemas.microsoft.com/office/drawing/2014/main" id="{E5C6A3FB-1049-4AA1-B337-ACDC86ABE85D}"/>
              </a:ext>
            </a:extLst>
          </p:cNvPr>
          <p:cNvSpPr>
            <a:spLocks/>
          </p:cNvSpPr>
          <p:nvPr/>
        </p:nvSpPr>
        <p:spPr bwMode="auto">
          <a:xfrm rot="19861824">
            <a:off x="507948" y="1422966"/>
            <a:ext cx="381000" cy="327025"/>
          </a:xfrm>
          <a:custGeom>
            <a:avLst/>
            <a:gdLst>
              <a:gd name="T0" fmla="*/ 0 w 480"/>
              <a:gd name="T1" fmla="*/ 412 h 412"/>
              <a:gd name="T2" fmla="*/ 480 w 480"/>
              <a:gd name="T3" fmla="*/ 206 h 412"/>
              <a:gd name="T4" fmla="*/ 0 w 480"/>
              <a:gd name="T5" fmla="*/ 0 h 412"/>
              <a:gd name="T6" fmla="*/ 0 w 480"/>
              <a:gd name="T7" fmla="*/ 160 h 412"/>
              <a:gd name="T8" fmla="*/ 343 w 480"/>
              <a:gd name="T9" fmla="*/ 206 h 412"/>
              <a:gd name="T10" fmla="*/ 0 w 480"/>
              <a:gd name="T11" fmla="*/ 252 h 412"/>
              <a:gd name="T12" fmla="*/ 0 w 480"/>
              <a:gd name="T13" fmla="*/ 412 h 412"/>
            </a:gdLst>
            <a:ahLst/>
            <a:cxnLst>
              <a:cxn ang="0">
                <a:pos x="T0" y="T1"/>
              </a:cxn>
              <a:cxn ang="0">
                <a:pos x="T2" y="T3"/>
              </a:cxn>
              <a:cxn ang="0">
                <a:pos x="T4" y="T5"/>
              </a:cxn>
              <a:cxn ang="0">
                <a:pos x="T6" y="T7"/>
              </a:cxn>
              <a:cxn ang="0">
                <a:pos x="T8" y="T9"/>
              </a:cxn>
              <a:cxn ang="0">
                <a:pos x="T10" y="T11"/>
              </a:cxn>
              <a:cxn ang="0">
                <a:pos x="T12" y="T13"/>
              </a:cxn>
            </a:cxnLst>
            <a:rect l="0" t="0" r="r" b="b"/>
            <a:pathLst>
              <a:path w="480" h="412">
                <a:moveTo>
                  <a:pt x="0" y="412"/>
                </a:moveTo>
                <a:lnTo>
                  <a:pt x="480" y="206"/>
                </a:lnTo>
                <a:lnTo>
                  <a:pt x="0" y="0"/>
                </a:lnTo>
                <a:lnTo>
                  <a:pt x="0" y="160"/>
                </a:lnTo>
                <a:lnTo>
                  <a:pt x="343" y="206"/>
                </a:lnTo>
                <a:lnTo>
                  <a:pt x="0" y="252"/>
                </a:lnTo>
                <a:lnTo>
                  <a:pt x="0" y="412"/>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 name="TextBox 29">
            <a:extLst>
              <a:ext uri="{FF2B5EF4-FFF2-40B4-BE49-F238E27FC236}">
                <a16:creationId xmlns="" xmlns:a16="http://schemas.microsoft.com/office/drawing/2014/main" id="{7E8CD79E-03D1-4C54-AB99-68E3CB430319}"/>
              </a:ext>
            </a:extLst>
          </p:cNvPr>
          <p:cNvSpPr txBox="1"/>
          <p:nvPr/>
        </p:nvSpPr>
        <p:spPr>
          <a:xfrm>
            <a:off x="944309" y="1409258"/>
            <a:ext cx="10773208" cy="1200329"/>
          </a:xfrm>
          <a:prstGeom prst="rect">
            <a:avLst/>
          </a:prstGeom>
          <a:noFill/>
        </p:spPr>
        <p:txBody>
          <a:bodyPr wrap="square">
            <a:spAutoFit/>
          </a:bodyPr>
          <a:lstStyle/>
          <a:p>
            <a:r>
              <a:rPr lang="en-US" b="1" dirty="0" err="1">
                <a:sym typeface="Wingdings" panose="05000000000000000000" pitchFamily="2" charset="2"/>
              </a:rPr>
              <a:t>Maksud</a:t>
            </a:r>
            <a:r>
              <a:rPr lang="en-US" b="1" dirty="0">
                <a:sym typeface="Wingdings" panose="05000000000000000000" pitchFamily="2" charset="2"/>
              </a:rPr>
              <a:t> </a:t>
            </a:r>
            <a:r>
              <a:rPr lang="en-US" b="1" dirty="0" err="1">
                <a:sym typeface="Wingdings" panose="05000000000000000000" pitchFamily="2" charset="2"/>
              </a:rPr>
              <a:t>Inventarisasi</a:t>
            </a:r>
            <a:r>
              <a:rPr lang="en-US" b="1" dirty="0">
                <a:sym typeface="Wingdings" panose="05000000000000000000" pitchFamily="2" charset="2"/>
              </a:rPr>
              <a:t> </a:t>
            </a:r>
            <a:r>
              <a:rPr lang="en-US" dirty="0" err="1">
                <a:sym typeface="Wingdings" panose="05000000000000000000" pitchFamily="2" charset="2"/>
              </a:rPr>
              <a:t>adalah</a:t>
            </a:r>
            <a:r>
              <a:rPr lang="en-US" dirty="0">
                <a:sym typeface="Wingdings" panose="05000000000000000000" pitchFamily="2" charset="2"/>
              </a:rPr>
              <a:t> </a:t>
            </a:r>
            <a:r>
              <a:rPr lang="en-US" b="1" dirty="0" err="1">
                <a:sym typeface="Wingdings" panose="05000000000000000000" pitchFamily="2" charset="2"/>
              </a:rPr>
              <a:t>untuk</a:t>
            </a:r>
            <a:r>
              <a:rPr lang="en-US" b="1" dirty="0">
                <a:sym typeface="Wingdings" panose="05000000000000000000" pitchFamily="2" charset="2"/>
              </a:rPr>
              <a:t> </a:t>
            </a:r>
            <a:r>
              <a:rPr lang="en-US" b="1" dirty="0" err="1">
                <a:sym typeface="Wingdings" panose="05000000000000000000" pitchFamily="2" charset="2"/>
              </a:rPr>
              <a:t>mengetahui</a:t>
            </a:r>
            <a:r>
              <a:rPr lang="en-US" b="1" dirty="0">
                <a:sym typeface="Wingdings" panose="05000000000000000000" pitchFamily="2" charset="2"/>
              </a:rPr>
              <a:t> </a:t>
            </a:r>
            <a:r>
              <a:rPr lang="en-US" b="1" dirty="0" err="1">
                <a:sym typeface="Wingdings" panose="05000000000000000000" pitchFamily="2" charset="2"/>
              </a:rPr>
              <a:t>jumlah</a:t>
            </a:r>
            <a:r>
              <a:rPr lang="en-US" b="1" dirty="0">
                <a:sym typeface="Wingdings" panose="05000000000000000000" pitchFamily="2" charset="2"/>
              </a:rPr>
              <a:t> dan </a:t>
            </a:r>
            <a:r>
              <a:rPr lang="en-US" b="1" dirty="0" err="1">
                <a:sym typeface="Wingdings" panose="05000000000000000000" pitchFamily="2" charset="2"/>
              </a:rPr>
              <a:t>nilai</a:t>
            </a:r>
            <a:r>
              <a:rPr lang="en-US" dirty="0">
                <a:sym typeface="Wingdings" panose="05000000000000000000" pitchFamily="2" charset="2"/>
              </a:rPr>
              <a:t> </a:t>
            </a:r>
            <a:r>
              <a:rPr lang="en-US" dirty="0" err="1">
                <a:sym typeface="Wingdings" panose="05000000000000000000" pitchFamily="2" charset="2"/>
              </a:rPr>
              <a:t>serta</a:t>
            </a:r>
            <a:r>
              <a:rPr lang="en-US" dirty="0">
                <a:sym typeface="Wingdings" panose="05000000000000000000" pitchFamily="2" charset="2"/>
              </a:rPr>
              <a:t> </a:t>
            </a:r>
            <a:r>
              <a:rPr lang="en-US" b="1" dirty="0" err="1">
                <a:sym typeface="Wingdings" panose="05000000000000000000" pitchFamily="2" charset="2"/>
              </a:rPr>
              <a:t>kondisi</a:t>
            </a:r>
            <a:r>
              <a:rPr lang="en-US" b="1" dirty="0">
                <a:sym typeface="Wingdings" panose="05000000000000000000" pitchFamily="2" charset="2"/>
              </a:rPr>
              <a:t> BMD yang </a:t>
            </a:r>
            <a:r>
              <a:rPr lang="en-US" b="1" dirty="0" err="1">
                <a:sym typeface="Wingdings" panose="05000000000000000000" pitchFamily="2" charset="2"/>
              </a:rPr>
              <a:t>sebenarnya</a:t>
            </a:r>
            <a:r>
              <a:rPr lang="en-US" dirty="0">
                <a:sym typeface="Wingdings" panose="05000000000000000000" pitchFamily="2" charset="2"/>
              </a:rPr>
              <a:t>, </a:t>
            </a:r>
            <a:r>
              <a:rPr lang="en-US" dirty="0" err="1">
                <a:sym typeface="Wingdings" panose="05000000000000000000" pitchFamily="2" charset="2"/>
              </a:rPr>
              <a:t>baik</a:t>
            </a:r>
            <a:r>
              <a:rPr lang="en-US" dirty="0">
                <a:sym typeface="Wingdings" panose="05000000000000000000" pitchFamily="2" charset="2"/>
              </a:rPr>
              <a:t> yang </a:t>
            </a:r>
            <a:r>
              <a:rPr lang="en-US" dirty="0" err="1">
                <a:sym typeface="Wingdings" panose="05000000000000000000" pitchFamily="2" charset="2"/>
              </a:rPr>
              <a:t>berada</a:t>
            </a:r>
            <a:r>
              <a:rPr lang="en-US" dirty="0">
                <a:sym typeface="Wingdings" panose="05000000000000000000" pitchFamily="2" charset="2"/>
              </a:rPr>
              <a:t> </a:t>
            </a:r>
            <a:r>
              <a:rPr lang="en-US" dirty="0" err="1">
                <a:sym typeface="Wingdings" panose="05000000000000000000" pitchFamily="2" charset="2"/>
              </a:rPr>
              <a:t>dalam</a:t>
            </a:r>
            <a:r>
              <a:rPr lang="en-US" dirty="0">
                <a:sym typeface="Wingdings" panose="05000000000000000000" pitchFamily="2" charset="2"/>
              </a:rPr>
              <a:t> </a:t>
            </a:r>
            <a:r>
              <a:rPr lang="en-US" dirty="0" err="1">
                <a:sym typeface="Wingdings" panose="05000000000000000000" pitchFamily="2" charset="2"/>
              </a:rPr>
              <a:t>penguasaan</a:t>
            </a:r>
            <a:r>
              <a:rPr lang="en-US" dirty="0">
                <a:sym typeface="Wingdings" panose="05000000000000000000" pitchFamily="2" charset="2"/>
              </a:rPr>
              <a:t> </a:t>
            </a:r>
            <a:r>
              <a:rPr lang="en-US" b="1" dirty="0">
                <a:sym typeface="Wingdings" panose="05000000000000000000" pitchFamily="2" charset="2"/>
              </a:rPr>
              <a:t>Kuasa </a:t>
            </a:r>
            <a:r>
              <a:rPr lang="en-US" b="1" dirty="0" err="1">
                <a:sym typeface="Wingdings" panose="05000000000000000000" pitchFamily="2" charset="2"/>
              </a:rPr>
              <a:t>Pengguna</a:t>
            </a:r>
            <a:r>
              <a:rPr lang="en-US" b="1" dirty="0">
                <a:sym typeface="Wingdings" panose="05000000000000000000" pitchFamily="2" charset="2"/>
              </a:rPr>
              <a:t> </a:t>
            </a:r>
            <a:r>
              <a:rPr lang="en-US" b="1" dirty="0" err="1">
                <a:sym typeface="Wingdings" panose="05000000000000000000" pitchFamily="2" charset="2"/>
              </a:rPr>
              <a:t>Anggaran</a:t>
            </a:r>
            <a:r>
              <a:rPr lang="en-US" dirty="0">
                <a:sym typeface="Wingdings" panose="05000000000000000000" pitchFamily="2" charset="2"/>
              </a:rPr>
              <a:t>, </a:t>
            </a:r>
            <a:r>
              <a:rPr lang="en-US" b="1" dirty="0" err="1">
                <a:sym typeface="Wingdings" panose="05000000000000000000" pitchFamily="2" charset="2"/>
              </a:rPr>
              <a:t>Pengguna</a:t>
            </a:r>
            <a:r>
              <a:rPr lang="en-US" b="1" dirty="0">
                <a:sym typeface="Wingdings" panose="05000000000000000000" pitchFamily="2" charset="2"/>
              </a:rPr>
              <a:t> </a:t>
            </a:r>
            <a:r>
              <a:rPr lang="en-US" b="1" dirty="0" err="1">
                <a:sym typeface="Wingdings" panose="05000000000000000000" pitchFamily="2" charset="2"/>
              </a:rPr>
              <a:t>Barang</a:t>
            </a:r>
            <a:r>
              <a:rPr lang="en-US" dirty="0">
                <a:sym typeface="Wingdings" panose="05000000000000000000" pitchFamily="2" charset="2"/>
              </a:rPr>
              <a:t>, dan </a:t>
            </a:r>
            <a:r>
              <a:rPr lang="en-US" b="1" dirty="0" err="1">
                <a:sym typeface="Wingdings" panose="05000000000000000000" pitchFamily="2" charset="2"/>
              </a:rPr>
              <a:t>Pengelola</a:t>
            </a:r>
            <a:r>
              <a:rPr lang="en-US" b="1" dirty="0">
                <a:sym typeface="Wingdings" panose="05000000000000000000" pitchFamily="2" charset="2"/>
              </a:rPr>
              <a:t> </a:t>
            </a:r>
            <a:r>
              <a:rPr lang="en-US" b="1" dirty="0" err="1">
                <a:sym typeface="Wingdings" panose="05000000000000000000" pitchFamily="2" charset="2"/>
              </a:rPr>
              <a:t>Barang</a:t>
            </a:r>
            <a:r>
              <a:rPr lang="en-US" dirty="0">
                <a:sym typeface="Wingdings" panose="05000000000000000000" pitchFamily="2" charset="2"/>
              </a:rPr>
              <a:t>.</a:t>
            </a:r>
          </a:p>
          <a:p>
            <a:r>
              <a:rPr lang="en-US" b="1" dirty="0" err="1">
                <a:sym typeface="Wingdings" panose="05000000000000000000" pitchFamily="2" charset="2"/>
              </a:rPr>
              <a:t>Tujuan</a:t>
            </a:r>
            <a:r>
              <a:rPr lang="en-US" b="1" dirty="0">
                <a:sym typeface="Wingdings" panose="05000000000000000000" pitchFamily="2" charset="2"/>
              </a:rPr>
              <a:t> </a:t>
            </a:r>
            <a:r>
              <a:rPr lang="en-US" b="1" dirty="0" err="1">
                <a:sym typeface="Wingdings" panose="05000000000000000000" pitchFamily="2" charset="2"/>
              </a:rPr>
              <a:t>Inventarisasi</a:t>
            </a:r>
            <a:r>
              <a:rPr lang="en-US" b="1" dirty="0">
                <a:sym typeface="Wingdings" panose="05000000000000000000" pitchFamily="2" charset="2"/>
              </a:rPr>
              <a:t> </a:t>
            </a:r>
            <a:r>
              <a:rPr lang="en-US" dirty="0" err="1">
                <a:sym typeface="Wingdings" panose="05000000000000000000" pitchFamily="2" charset="2"/>
              </a:rPr>
              <a:t>adalah</a:t>
            </a:r>
            <a:r>
              <a:rPr lang="en-US" dirty="0">
                <a:sym typeface="Wingdings" panose="05000000000000000000" pitchFamily="2" charset="2"/>
              </a:rPr>
              <a:t> </a:t>
            </a:r>
            <a:r>
              <a:rPr lang="en-US" dirty="0" err="1">
                <a:sym typeface="Wingdings" panose="05000000000000000000" pitchFamily="2" charset="2"/>
              </a:rPr>
              <a:t>tersedianya</a:t>
            </a:r>
            <a:r>
              <a:rPr lang="en-US" dirty="0">
                <a:sym typeface="Wingdings" panose="05000000000000000000" pitchFamily="2" charset="2"/>
              </a:rPr>
              <a:t> </a:t>
            </a:r>
            <a:r>
              <a:rPr lang="en-US" b="1" dirty="0">
                <a:sym typeface="Wingdings" panose="05000000000000000000" pitchFamily="2" charset="2"/>
              </a:rPr>
              <a:t>data BMD </a:t>
            </a:r>
            <a:r>
              <a:rPr lang="en-US" b="1" dirty="0" err="1">
                <a:sym typeface="Wingdings" panose="05000000000000000000" pitchFamily="2" charset="2"/>
              </a:rPr>
              <a:t>secara</a:t>
            </a:r>
            <a:r>
              <a:rPr lang="en-US" b="1" dirty="0">
                <a:sym typeface="Wingdings" panose="05000000000000000000" pitchFamily="2" charset="2"/>
              </a:rPr>
              <a:t> </a:t>
            </a:r>
            <a:r>
              <a:rPr lang="en-US" b="1" dirty="0" err="1">
                <a:sym typeface="Wingdings" panose="05000000000000000000" pitchFamily="2" charset="2"/>
              </a:rPr>
              <a:t>baik</a:t>
            </a:r>
            <a:r>
              <a:rPr lang="en-US" b="1" dirty="0">
                <a:sym typeface="Wingdings" panose="05000000000000000000" pitchFamily="2" charset="2"/>
              </a:rPr>
              <a:t> </a:t>
            </a:r>
            <a:r>
              <a:rPr lang="en-US" dirty="0" err="1">
                <a:sym typeface="Wingdings" panose="05000000000000000000" pitchFamily="2" charset="2"/>
              </a:rPr>
              <a:t>dalam</a:t>
            </a:r>
            <a:r>
              <a:rPr lang="en-US" dirty="0">
                <a:sym typeface="Wingdings" panose="05000000000000000000" pitchFamily="2" charset="2"/>
              </a:rPr>
              <a:t> </a:t>
            </a:r>
            <a:r>
              <a:rPr lang="en-US" dirty="0" err="1">
                <a:sym typeface="Wingdings" panose="05000000000000000000" pitchFamily="2" charset="2"/>
              </a:rPr>
              <a:t>upaya</a:t>
            </a:r>
            <a:r>
              <a:rPr lang="en-US" dirty="0">
                <a:sym typeface="Wingdings" panose="05000000000000000000" pitchFamily="2" charset="2"/>
              </a:rPr>
              <a:t> </a:t>
            </a:r>
            <a:r>
              <a:rPr lang="en-US" dirty="0" err="1">
                <a:sym typeface="Wingdings" panose="05000000000000000000" pitchFamily="2" charset="2"/>
              </a:rPr>
              <a:t>mewujudkan</a:t>
            </a:r>
            <a:r>
              <a:rPr lang="en-US" dirty="0">
                <a:sym typeface="Wingdings" panose="05000000000000000000" pitchFamily="2" charset="2"/>
              </a:rPr>
              <a:t> </a:t>
            </a:r>
            <a:r>
              <a:rPr lang="en-US" dirty="0" err="1">
                <a:sym typeface="Wingdings" panose="05000000000000000000" pitchFamily="2" charset="2"/>
              </a:rPr>
              <a:t>tertib</a:t>
            </a:r>
            <a:r>
              <a:rPr lang="en-US" dirty="0">
                <a:sym typeface="Wingdings" panose="05000000000000000000" pitchFamily="2" charset="2"/>
              </a:rPr>
              <a:t> </a:t>
            </a:r>
            <a:r>
              <a:rPr lang="en-US" dirty="0" err="1">
                <a:sym typeface="Wingdings" panose="05000000000000000000" pitchFamily="2" charset="2"/>
              </a:rPr>
              <a:t>administrasi</a:t>
            </a:r>
            <a:r>
              <a:rPr lang="en-US" dirty="0">
                <a:sym typeface="Wingdings" panose="05000000000000000000" pitchFamily="2" charset="2"/>
              </a:rPr>
              <a:t> dan </a:t>
            </a:r>
            <a:r>
              <a:rPr lang="en-US" dirty="0" err="1">
                <a:sym typeface="Wingdings" panose="05000000000000000000" pitchFamily="2" charset="2"/>
              </a:rPr>
              <a:t>tertib</a:t>
            </a:r>
            <a:r>
              <a:rPr lang="en-US" dirty="0">
                <a:sym typeface="Wingdings" panose="05000000000000000000" pitchFamily="2" charset="2"/>
              </a:rPr>
              <a:t> </a:t>
            </a:r>
            <a:r>
              <a:rPr lang="en-US" dirty="0" err="1">
                <a:sym typeface="Wingdings" panose="05000000000000000000" pitchFamily="2" charset="2"/>
              </a:rPr>
              <a:t>fisik</a:t>
            </a:r>
            <a:r>
              <a:rPr lang="en-US" dirty="0">
                <a:sym typeface="Wingdings" panose="05000000000000000000" pitchFamily="2" charset="2"/>
              </a:rPr>
              <a:t> </a:t>
            </a:r>
            <a:r>
              <a:rPr lang="en-US" dirty="0" err="1">
                <a:sym typeface="Wingdings" panose="05000000000000000000" pitchFamily="2" charset="2"/>
              </a:rPr>
              <a:t>serta</a:t>
            </a:r>
            <a:r>
              <a:rPr lang="en-US" dirty="0">
                <a:sym typeface="Wingdings" panose="05000000000000000000" pitchFamily="2" charset="2"/>
              </a:rPr>
              <a:t> </a:t>
            </a:r>
            <a:r>
              <a:rPr lang="en-US" dirty="0" err="1">
                <a:sym typeface="Wingdings" panose="05000000000000000000" pitchFamily="2" charset="2"/>
              </a:rPr>
              <a:t>mempermudah</a:t>
            </a:r>
            <a:r>
              <a:rPr lang="en-US" dirty="0">
                <a:sym typeface="Wingdings" panose="05000000000000000000" pitchFamily="2" charset="2"/>
              </a:rPr>
              <a:t> </a:t>
            </a:r>
            <a:r>
              <a:rPr lang="en-US" dirty="0" err="1">
                <a:sym typeface="Wingdings" panose="05000000000000000000" pitchFamily="2" charset="2"/>
              </a:rPr>
              <a:t>pelaksanaan</a:t>
            </a:r>
            <a:r>
              <a:rPr lang="en-US" dirty="0">
                <a:sym typeface="Wingdings" panose="05000000000000000000" pitchFamily="2" charset="2"/>
              </a:rPr>
              <a:t> </a:t>
            </a:r>
            <a:r>
              <a:rPr lang="en-US" dirty="0" err="1">
                <a:sym typeface="Wingdings" panose="05000000000000000000" pitchFamily="2" charset="2"/>
              </a:rPr>
              <a:t>pengelolaan</a:t>
            </a:r>
            <a:r>
              <a:rPr lang="en-US" dirty="0">
                <a:sym typeface="Wingdings" panose="05000000000000000000" pitchFamily="2" charset="2"/>
              </a:rPr>
              <a:t> BMD.</a:t>
            </a:r>
            <a:endParaRPr lang="id-ID" b="1" dirty="0"/>
          </a:p>
        </p:txBody>
      </p:sp>
      <p:sp>
        <p:nvSpPr>
          <p:cNvPr id="26" name="TextBox 25">
            <a:extLst>
              <a:ext uri="{FF2B5EF4-FFF2-40B4-BE49-F238E27FC236}">
                <a16:creationId xmlns="" xmlns:a16="http://schemas.microsoft.com/office/drawing/2014/main" id="{D35916DA-056C-5801-CC2D-54B036517094}"/>
              </a:ext>
            </a:extLst>
          </p:cNvPr>
          <p:cNvSpPr txBox="1"/>
          <p:nvPr/>
        </p:nvSpPr>
        <p:spPr>
          <a:xfrm>
            <a:off x="2477314" y="2817247"/>
            <a:ext cx="3130457" cy="523220"/>
          </a:xfrm>
          <a:prstGeom prst="rect">
            <a:avLst/>
          </a:prstGeom>
          <a:noFill/>
        </p:spPr>
        <p:txBody>
          <a:bodyPr wrap="square">
            <a:spAutoFit/>
          </a:bodyPr>
          <a:lstStyle/>
          <a:p>
            <a:pPr algn="ctr"/>
            <a:r>
              <a:rPr lang="en-US" sz="2800" b="1" dirty="0">
                <a:solidFill>
                  <a:srgbClr val="00B0F0"/>
                </a:solidFill>
                <a:latin typeface="Roboto" pitchFamily="2" charset="0"/>
                <a:ea typeface="Roboto" pitchFamily="2" charset="0"/>
                <a:cs typeface="+mj-cs"/>
              </a:rPr>
              <a:t>P E L A K S A N A</a:t>
            </a:r>
            <a:endParaRPr kumimoji="0" lang="en-US" sz="2800" b="1" i="0" u="none" strike="noStrike" kern="1200" cap="none" spc="0" normalizeH="0" baseline="0" noProof="0" dirty="0">
              <a:ln>
                <a:noFill/>
              </a:ln>
              <a:solidFill>
                <a:srgbClr val="00B0F0"/>
              </a:solidFill>
              <a:effectLst/>
              <a:uLnTx/>
              <a:uFillTx/>
              <a:latin typeface="Roboto" pitchFamily="2" charset="0"/>
              <a:ea typeface="Roboto" pitchFamily="2" charset="0"/>
              <a:cs typeface="+mj-cs"/>
            </a:endParaRPr>
          </a:p>
        </p:txBody>
      </p:sp>
      <p:sp>
        <p:nvSpPr>
          <p:cNvPr id="31" name="TextBox 30">
            <a:extLst>
              <a:ext uri="{FF2B5EF4-FFF2-40B4-BE49-F238E27FC236}">
                <a16:creationId xmlns="" xmlns:a16="http://schemas.microsoft.com/office/drawing/2014/main" id="{4A10C7F5-65F0-0E0C-9AD6-83ECF034CAEC}"/>
              </a:ext>
            </a:extLst>
          </p:cNvPr>
          <p:cNvSpPr txBox="1"/>
          <p:nvPr/>
        </p:nvSpPr>
        <p:spPr>
          <a:xfrm>
            <a:off x="943635" y="3348755"/>
            <a:ext cx="7312086" cy="646331"/>
          </a:xfrm>
          <a:prstGeom prst="rect">
            <a:avLst/>
          </a:prstGeom>
          <a:noFill/>
        </p:spPr>
        <p:txBody>
          <a:bodyPr wrap="square">
            <a:spAutoFit/>
          </a:bodyPr>
          <a:lstStyle/>
          <a:p>
            <a:pPr marL="285750" indent="-285750">
              <a:buFont typeface="Arial" panose="020B0604020202020204" pitchFamily="34" charset="0"/>
              <a:buChar char="•"/>
            </a:pPr>
            <a:r>
              <a:rPr lang="id-ID" dirty="0">
                <a:latin typeface="Segoe UI Variable Text Semiligh" pitchFamily="2" charset="0"/>
              </a:rPr>
              <a:t>Pengguna Barang untuk Daftar Barang pada Pengguna Barang</a:t>
            </a:r>
            <a:r>
              <a:rPr lang="en-US" dirty="0">
                <a:latin typeface="Segoe UI Variable Text Semiligh" pitchFamily="2" charset="0"/>
              </a:rPr>
              <a:t>.</a:t>
            </a:r>
          </a:p>
          <a:p>
            <a:pPr marL="285750" indent="-285750">
              <a:buFont typeface="Arial" panose="020B0604020202020204" pitchFamily="34" charset="0"/>
              <a:buChar char="•"/>
            </a:pPr>
            <a:r>
              <a:rPr lang="id-ID" dirty="0">
                <a:latin typeface="Segoe UI Variable Text Semiligh" pitchFamily="2" charset="0"/>
              </a:rPr>
              <a:t>Pengelola Barang untuk Daftar Barang pada Pengelola Barang. </a:t>
            </a:r>
          </a:p>
        </p:txBody>
      </p:sp>
      <p:sp>
        <p:nvSpPr>
          <p:cNvPr id="32" name="TextBox 31">
            <a:extLst>
              <a:ext uri="{FF2B5EF4-FFF2-40B4-BE49-F238E27FC236}">
                <a16:creationId xmlns="" xmlns:a16="http://schemas.microsoft.com/office/drawing/2014/main" id="{6F0E2D79-C95F-6A82-BED0-8BA51834E5B8}"/>
              </a:ext>
            </a:extLst>
          </p:cNvPr>
          <p:cNvSpPr txBox="1"/>
          <p:nvPr/>
        </p:nvSpPr>
        <p:spPr>
          <a:xfrm>
            <a:off x="220083" y="4186176"/>
            <a:ext cx="7913941" cy="523220"/>
          </a:xfrm>
          <a:prstGeom prst="rect">
            <a:avLst/>
          </a:prstGeom>
          <a:noFill/>
        </p:spPr>
        <p:txBody>
          <a:bodyPr wrap="square">
            <a:spAutoFit/>
          </a:bodyPr>
          <a:lstStyle/>
          <a:p>
            <a:pPr algn="ctr"/>
            <a:r>
              <a:rPr lang="en-US" sz="2800" b="1" dirty="0">
                <a:solidFill>
                  <a:srgbClr val="00B0F0"/>
                </a:solidFill>
                <a:latin typeface="Roboto" pitchFamily="2" charset="0"/>
                <a:ea typeface="Roboto" pitchFamily="2" charset="0"/>
                <a:cs typeface="+mj-cs"/>
              </a:rPr>
              <a:t>O B J E K  I N V E N T A R I S A S I</a:t>
            </a:r>
            <a:endParaRPr kumimoji="0" lang="en-US" sz="2800" b="1" i="0" u="none" strike="noStrike" kern="1200" cap="none" spc="0" normalizeH="0" baseline="0" noProof="0" dirty="0">
              <a:ln>
                <a:noFill/>
              </a:ln>
              <a:solidFill>
                <a:srgbClr val="00B0F0"/>
              </a:solidFill>
              <a:effectLst/>
              <a:uLnTx/>
              <a:uFillTx/>
              <a:latin typeface="Roboto" pitchFamily="2" charset="0"/>
              <a:ea typeface="Roboto" pitchFamily="2" charset="0"/>
              <a:cs typeface="+mj-cs"/>
            </a:endParaRPr>
          </a:p>
        </p:txBody>
      </p:sp>
      <p:sp>
        <p:nvSpPr>
          <p:cNvPr id="34" name="TextBox 33">
            <a:extLst>
              <a:ext uri="{FF2B5EF4-FFF2-40B4-BE49-F238E27FC236}">
                <a16:creationId xmlns="" xmlns:a16="http://schemas.microsoft.com/office/drawing/2014/main" id="{69AD0D74-C827-6CF5-BF6A-5CE893A37A65}"/>
              </a:ext>
            </a:extLst>
          </p:cNvPr>
          <p:cNvSpPr txBox="1"/>
          <p:nvPr/>
        </p:nvSpPr>
        <p:spPr>
          <a:xfrm>
            <a:off x="1608141" y="4665926"/>
            <a:ext cx="1362075" cy="387191"/>
          </a:xfrm>
          <a:prstGeom prst="round2SameRect">
            <a:avLst/>
          </a:prstGeom>
          <a:solidFill>
            <a:schemeClr val="accent6">
              <a:lumMod val="60000"/>
              <a:lumOff val="40000"/>
            </a:schemeClr>
          </a:solidFill>
        </p:spPr>
        <p:txBody>
          <a:bodyPr wrap="square">
            <a:spAutoFit/>
          </a:bodyPr>
          <a:lstStyle/>
          <a:p>
            <a:pPr algn="ctr"/>
            <a:r>
              <a:rPr lang="id-ID" dirty="0"/>
              <a:t>Persediaan</a:t>
            </a:r>
          </a:p>
        </p:txBody>
      </p:sp>
      <p:sp>
        <p:nvSpPr>
          <p:cNvPr id="35" name="TextBox 34">
            <a:extLst>
              <a:ext uri="{FF2B5EF4-FFF2-40B4-BE49-F238E27FC236}">
                <a16:creationId xmlns="" xmlns:a16="http://schemas.microsoft.com/office/drawing/2014/main" id="{A070BAE8-83F4-F924-BFC0-08DB3C7F39A0}"/>
              </a:ext>
            </a:extLst>
          </p:cNvPr>
          <p:cNvSpPr txBox="1"/>
          <p:nvPr/>
        </p:nvSpPr>
        <p:spPr>
          <a:xfrm>
            <a:off x="1608141" y="5083142"/>
            <a:ext cx="1362074" cy="387191"/>
          </a:xfrm>
          <a:prstGeom prst="round2SameRect">
            <a:avLst/>
          </a:prstGeom>
          <a:solidFill>
            <a:schemeClr val="accent6">
              <a:lumMod val="60000"/>
              <a:lumOff val="40000"/>
            </a:schemeClr>
          </a:solidFill>
        </p:spPr>
        <p:txBody>
          <a:bodyPr wrap="square">
            <a:spAutoFit/>
          </a:bodyPr>
          <a:lstStyle/>
          <a:p>
            <a:pPr algn="ctr"/>
            <a:r>
              <a:rPr lang="id-ID" dirty="0"/>
              <a:t>Tanah</a:t>
            </a:r>
          </a:p>
        </p:txBody>
      </p:sp>
      <p:sp>
        <p:nvSpPr>
          <p:cNvPr id="37" name="TextBox 36">
            <a:extLst>
              <a:ext uri="{FF2B5EF4-FFF2-40B4-BE49-F238E27FC236}">
                <a16:creationId xmlns="" xmlns:a16="http://schemas.microsoft.com/office/drawing/2014/main" id="{6FC56AD3-C66C-46B0-2B13-5B755EE65F69}"/>
              </a:ext>
            </a:extLst>
          </p:cNvPr>
          <p:cNvSpPr txBox="1"/>
          <p:nvPr/>
        </p:nvSpPr>
        <p:spPr>
          <a:xfrm>
            <a:off x="1191114" y="5500358"/>
            <a:ext cx="2233061" cy="387191"/>
          </a:xfrm>
          <a:prstGeom prst="round2SameRect">
            <a:avLst/>
          </a:prstGeom>
          <a:solidFill>
            <a:schemeClr val="accent6">
              <a:lumMod val="60000"/>
              <a:lumOff val="40000"/>
            </a:schemeClr>
          </a:solidFill>
        </p:spPr>
        <p:txBody>
          <a:bodyPr wrap="square">
            <a:spAutoFit/>
          </a:bodyPr>
          <a:lstStyle/>
          <a:p>
            <a:pPr algn="ctr"/>
            <a:r>
              <a:rPr lang="id-ID" dirty="0"/>
              <a:t>Peralatan Dan Mesin</a:t>
            </a:r>
          </a:p>
        </p:txBody>
      </p:sp>
      <p:sp>
        <p:nvSpPr>
          <p:cNvPr id="39" name="TextBox 38">
            <a:extLst>
              <a:ext uri="{FF2B5EF4-FFF2-40B4-BE49-F238E27FC236}">
                <a16:creationId xmlns="" xmlns:a16="http://schemas.microsoft.com/office/drawing/2014/main" id="{DC901D9D-A683-9DB9-4D4E-48846F3BB6AD}"/>
              </a:ext>
            </a:extLst>
          </p:cNvPr>
          <p:cNvSpPr txBox="1"/>
          <p:nvPr/>
        </p:nvSpPr>
        <p:spPr>
          <a:xfrm>
            <a:off x="1021752" y="5917574"/>
            <a:ext cx="2667000" cy="387191"/>
          </a:xfrm>
          <a:prstGeom prst="round2SameRect">
            <a:avLst/>
          </a:prstGeom>
          <a:solidFill>
            <a:schemeClr val="accent6">
              <a:lumMod val="60000"/>
              <a:lumOff val="40000"/>
            </a:schemeClr>
          </a:solidFill>
        </p:spPr>
        <p:txBody>
          <a:bodyPr wrap="square">
            <a:spAutoFit/>
          </a:bodyPr>
          <a:lstStyle/>
          <a:p>
            <a:pPr algn="ctr"/>
            <a:r>
              <a:rPr lang="id-ID" dirty="0"/>
              <a:t>Gedung Dan Bangunan</a:t>
            </a:r>
          </a:p>
        </p:txBody>
      </p:sp>
      <p:sp>
        <p:nvSpPr>
          <p:cNvPr id="41" name="TextBox 40">
            <a:extLst>
              <a:ext uri="{FF2B5EF4-FFF2-40B4-BE49-F238E27FC236}">
                <a16:creationId xmlns="" xmlns:a16="http://schemas.microsoft.com/office/drawing/2014/main" id="{4E58C480-B090-6549-4975-204C6BA7DAF4}"/>
              </a:ext>
            </a:extLst>
          </p:cNvPr>
          <p:cNvSpPr txBox="1"/>
          <p:nvPr/>
        </p:nvSpPr>
        <p:spPr>
          <a:xfrm>
            <a:off x="4071419" y="4653792"/>
            <a:ext cx="2961401" cy="387191"/>
          </a:xfrm>
          <a:prstGeom prst="round2SameRect">
            <a:avLst/>
          </a:prstGeom>
          <a:solidFill>
            <a:schemeClr val="accent6">
              <a:lumMod val="60000"/>
              <a:lumOff val="40000"/>
            </a:schemeClr>
          </a:solidFill>
        </p:spPr>
        <p:txBody>
          <a:bodyPr wrap="square">
            <a:spAutoFit/>
          </a:bodyPr>
          <a:lstStyle/>
          <a:p>
            <a:pPr algn="ctr"/>
            <a:r>
              <a:rPr lang="id-ID" dirty="0"/>
              <a:t>Jalan, Jaringan Dan Irigasi</a:t>
            </a:r>
          </a:p>
        </p:txBody>
      </p:sp>
      <p:sp>
        <p:nvSpPr>
          <p:cNvPr id="46" name="TextBox 45">
            <a:extLst>
              <a:ext uri="{FF2B5EF4-FFF2-40B4-BE49-F238E27FC236}">
                <a16:creationId xmlns="" xmlns:a16="http://schemas.microsoft.com/office/drawing/2014/main" id="{3BF52975-4136-B747-A549-72092296675D}"/>
              </a:ext>
            </a:extLst>
          </p:cNvPr>
          <p:cNvSpPr txBox="1"/>
          <p:nvPr/>
        </p:nvSpPr>
        <p:spPr>
          <a:xfrm>
            <a:off x="4441577" y="5065678"/>
            <a:ext cx="2136810" cy="387191"/>
          </a:xfrm>
          <a:prstGeom prst="round2SameRect">
            <a:avLst/>
          </a:prstGeom>
          <a:solidFill>
            <a:schemeClr val="accent6">
              <a:lumMod val="60000"/>
              <a:lumOff val="40000"/>
            </a:schemeClr>
          </a:solidFill>
        </p:spPr>
        <p:txBody>
          <a:bodyPr wrap="square">
            <a:spAutoFit/>
          </a:bodyPr>
          <a:lstStyle/>
          <a:p>
            <a:pPr algn="ctr"/>
            <a:r>
              <a:rPr lang="id-ID" dirty="0"/>
              <a:t>Aset Tetap Lainnya</a:t>
            </a:r>
          </a:p>
        </p:txBody>
      </p:sp>
      <p:sp>
        <p:nvSpPr>
          <p:cNvPr id="47" name="TextBox 46">
            <a:extLst>
              <a:ext uri="{FF2B5EF4-FFF2-40B4-BE49-F238E27FC236}">
                <a16:creationId xmlns="" xmlns:a16="http://schemas.microsoft.com/office/drawing/2014/main" id="{E3FA7A71-59E0-1509-9A70-4EDA757E3C44}"/>
              </a:ext>
            </a:extLst>
          </p:cNvPr>
          <p:cNvSpPr txBox="1"/>
          <p:nvPr/>
        </p:nvSpPr>
        <p:spPr>
          <a:xfrm>
            <a:off x="4393451" y="5478407"/>
            <a:ext cx="2233062" cy="387191"/>
          </a:xfrm>
          <a:prstGeom prst="round2SameRect">
            <a:avLst/>
          </a:prstGeom>
          <a:solidFill>
            <a:schemeClr val="accent6">
              <a:lumMod val="60000"/>
              <a:lumOff val="40000"/>
            </a:schemeClr>
          </a:solidFill>
        </p:spPr>
        <p:txBody>
          <a:bodyPr wrap="square">
            <a:spAutoFit/>
          </a:bodyPr>
          <a:lstStyle/>
          <a:p>
            <a:pPr algn="ctr"/>
            <a:r>
              <a:rPr lang="id-ID" dirty="0"/>
              <a:t>Aset Tidak Berwujud</a:t>
            </a:r>
          </a:p>
        </p:txBody>
      </p:sp>
      <p:sp>
        <p:nvSpPr>
          <p:cNvPr id="48" name="TextBox 47">
            <a:extLst>
              <a:ext uri="{FF2B5EF4-FFF2-40B4-BE49-F238E27FC236}">
                <a16:creationId xmlns="" xmlns:a16="http://schemas.microsoft.com/office/drawing/2014/main" id="{2EA5D1B8-5916-12AA-E5EE-73A52CAFECC3}"/>
              </a:ext>
            </a:extLst>
          </p:cNvPr>
          <p:cNvSpPr txBox="1"/>
          <p:nvPr/>
        </p:nvSpPr>
        <p:spPr>
          <a:xfrm>
            <a:off x="4175858" y="5887549"/>
            <a:ext cx="2961402" cy="387191"/>
          </a:xfrm>
          <a:prstGeom prst="round2SameRect">
            <a:avLst/>
          </a:prstGeom>
          <a:solidFill>
            <a:schemeClr val="accent6">
              <a:lumMod val="60000"/>
              <a:lumOff val="40000"/>
            </a:schemeClr>
          </a:solidFill>
        </p:spPr>
        <p:txBody>
          <a:bodyPr wrap="square">
            <a:spAutoFit/>
          </a:bodyPr>
          <a:lstStyle/>
          <a:p>
            <a:pPr algn="ctr"/>
            <a:r>
              <a:rPr lang="id-ID" dirty="0"/>
              <a:t>Konstruksi Dalam Pengerjaan</a:t>
            </a:r>
          </a:p>
        </p:txBody>
      </p:sp>
      <p:sp>
        <p:nvSpPr>
          <p:cNvPr id="49" name="TextBox 48">
            <a:extLst>
              <a:ext uri="{FF2B5EF4-FFF2-40B4-BE49-F238E27FC236}">
                <a16:creationId xmlns="" xmlns:a16="http://schemas.microsoft.com/office/drawing/2014/main" id="{CB311515-9D67-2F61-ED0B-E7B0D3B5C10B}"/>
              </a:ext>
            </a:extLst>
          </p:cNvPr>
          <p:cNvSpPr txBox="1"/>
          <p:nvPr/>
        </p:nvSpPr>
        <p:spPr>
          <a:xfrm>
            <a:off x="8308364" y="5106438"/>
            <a:ext cx="2083455" cy="1323439"/>
          </a:xfrm>
          <a:prstGeom prst="rect">
            <a:avLst/>
          </a:prstGeom>
          <a:solidFill>
            <a:srgbClr val="FFC000"/>
          </a:solidFill>
        </p:spPr>
        <p:txBody>
          <a:bodyPr wrap="square">
            <a:spAutoFit/>
          </a:bodyPr>
          <a:lstStyle/>
          <a:p>
            <a:pPr algn="ctr"/>
            <a:r>
              <a:rPr lang="fi-FI" sz="1600" dirty="0"/>
              <a:t>Selain </a:t>
            </a:r>
            <a:r>
              <a:rPr lang="fi-FI" sz="1600" b="1" dirty="0"/>
              <a:t>Persediaan</a:t>
            </a:r>
            <a:r>
              <a:rPr lang="fi-FI" sz="1600" dirty="0"/>
              <a:t> dan </a:t>
            </a:r>
            <a:r>
              <a:rPr lang="fi-FI" sz="1600" b="1" dirty="0"/>
              <a:t>Konstruksi Dalam Pengerjaan</a:t>
            </a:r>
            <a:r>
              <a:rPr lang="en-US" sz="1600" b="1" dirty="0"/>
              <a:t> </a:t>
            </a:r>
            <a:r>
              <a:rPr lang="en-US" sz="1600" dirty="0"/>
              <a:t>paling </a:t>
            </a:r>
            <a:r>
              <a:rPr lang="en-US" sz="1600" dirty="0" err="1"/>
              <a:t>sedikit</a:t>
            </a:r>
            <a:r>
              <a:rPr lang="en-US" sz="1600" dirty="0"/>
              <a:t> 1 (</a:t>
            </a:r>
            <a:r>
              <a:rPr lang="en-US" sz="1600" dirty="0" err="1"/>
              <a:t>satu</a:t>
            </a:r>
            <a:r>
              <a:rPr lang="en-US" sz="1600" dirty="0"/>
              <a:t>) kali </a:t>
            </a:r>
            <a:r>
              <a:rPr lang="en-US" sz="1600" dirty="0" err="1"/>
              <a:t>dalam</a:t>
            </a:r>
            <a:r>
              <a:rPr lang="en-US" sz="1600" dirty="0"/>
              <a:t> 5 (lima) </a:t>
            </a:r>
            <a:r>
              <a:rPr lang="en-US" sz="1600" dirty="0" err="1"/>
              <a:t>tahun</a:t>
            </a:r>
            <a:endParaRPr lang="id-ID" sz="1600" dirty="0"/>
          </a:p>
        </p:txBody>
      </p:sp>
      <p:sp>
        <p:nvSpPr>
          <p:cNvPr id="50" name="Freeform 2539">
            <a:extLst>
              <a:ext uri="{FF2B5EF4-FFF2-40B4-BE49-F238E27FC236}">
                <a16:creationId xmlns="" xmlns:a16="http://schemas.microsoft.com/office/drawing/2014/main" id="{F9A29378-6E15-6484-9BEA-8F59A2DD7CE9}"/>
              </a:ext>
            </a:extLst>
          </p:cNvPr>
          <p:cNvSpPr>
            <a:spLocks noEditPoints="1"/>
          </p:cNvSpPr>
          <p:nvPr/>
        </p:nvSpPr>
        <p:spPr bwMode="auto">
          <a:xfrm>
            <a:off x="8053988" y="4996683"/>
            <a:ext cx="398267" cy="441200"/>
          </a:xfrm>
          <a:custGeom>
            <a:avLst/>
            <a:gdLst>
              <a:gd name="T0" fmla="*/ 363 w 436"/>
              <a:gd name="T1" fmla="*/ 362 h 483"/>
              <a:gd name="T2" fmla="*/ 73 w 436"/>
              <a:gd name="T3" fmla="*/ 362 h 483"/>
              <a:gd name="T4" fmla="*/ 73 w 436"/>
              <a:gd name="T5" fmla="*/ 314 h 483"/>
              <a:gd name="T6" fmla="*/ 363 w 436"/>
              <a:gd name="T7" fmla="*/ 314 h 483"/>
              <a:gd name="T8" fmla="*/ 363 w 436"/>
              <a:gd name="T9" fmla="*/ 362 h 483"/>
              <a:gd name="T10" fmla="*/ 363 w 436"/>
              <a:gd name="T11" fmla="*/ 266 h 483"/>
              <a:gd name="T12" fmla="*/ 73 w 436"/>
              <a:gd name="T13" fmla="*/ 266 h 483"/>
              <a:gd name="T14" fmla="*/ 73 w 436"/>
              <a:gd name="T15" fmla="*/ 218 h 483"/>
              <a:gd name="T16" fmla="*/ 363 w 436"/>
              <a:gd name="T17" fmla="*/ 218 h 483"/>
              <a:gd name="T18" fmla="*/ 363 w 436"/>
              <a:gd name="T19" fmla="*/ 266 h 483"/>
              <a:gd name="T20" fmla="*/ 363 w 436"/>
              <a:gd name="T21" fmla="*/ 169 h 483"/>
              <a:gd name="T22" fmla="*/ 73 w 436"/>
              <a:gd name="T23" fmla="*/ 169 h 483"/>
              <a:gd name="T24" fmla="*/ 73 w 436"/>
              <a:gd name="T25" fmla="*/ 121 h 483"/>
              <a:gd name="T26" fmla="*/ 363 w 436"/>
              <a:gd name="T27" fmla="*/ 121 h 483"/>
              <a:gd name="T28" fmla="*/ 363 w 436"/>
              <a:gd name="T29" fmla="*/ 169 h 483"/>
              <a:gd name="T30" fmla="*/ 0 w 436"/>
              <a:gd name="T31" fmla="*/ 483 h 483"/>
              <a:gd name="T32" fmla="*/ 36 w 436"/>
              <a:gd name="T33" fmla="*/ 447 h 483"/>
              <a:gd name="T34" fmla="*/ 73 w 436"/>
              <a:gd name="T35" fmla="*/ 483 h 483"/>
              <a:gd name="T36" fmla="*/ 109 w 436"/>
              <a:gd name="T37" fmla="*/ 447 h 483"/>
              <a:gd name="T38" fmla="*/ 145 w 436"/>
              <a:gd name="T39" fmla="*/ 483 h 483"/>
              <a:gd name="T40" fmla="*/ 182 w 436"/>
              <a:gd name="T41" fmla="*/ 447 h 483"/>
              <a:gd name="T42" fmla="*/ 218 w 436"/>
              <a:gd name="T43" fmla="*/ 483 h 483"/>
              <a:gd name="T44" fmla="*/ 254 w 436"/>
              <a:gd name="T45" fmla="*/ 447 h 483"/>
              <a:gd name="T46" fmla="*/ 291 w 436"/>
              <a:gd name="T47" fmla="*/ 483 h 483"/>
              <a:gd name="T48" fmla="*/ 327 w 436"/>
              <a:gd name="T49" fmla="*/ 447 h 483"/>
              <a:gd name="T50" fmla="*/ 363 w 436"/>
              <a:gd name="T51" fmla="*/ 483 h 483"/>
              <a:gd name="T52" fmla="*/ 400 w 436"/>
              <a:gd name="T53" fmla="*/ 447 h 483"/>
              <a:gd name="T54" fmla="*/ 436 w 436"/>
              <a:gd name="T55" fmla="*/ 483 h 483"/>
              <a:gd name="T56" fmla="*/ 436 w 436"/>
              <a:gd name="T57" fmla="*/ 0 h 483"/>
              <a:gd name="T58" fmla="*/ 400 w 436"/>
              <a:gd name="T59" fmla="*/ 36 h 483"/>
              <a:gd name="T60" fmla="*/ 363 w 436"/>
              <a:gd name="T61" fmla="*/ 0 h 483"/>
              <a:gd name="T62" fmla="*/ 327 w 436"/>
              <a:gd name="T63" fmla="*/ 36 h 483"/>
              <a:gd name="T64" fmla="*/ 291 w 436"/>
              <a:gd name="T65" fmla="*/ 0 h 483"/>
              <a:gd name="T66" fmla="*/ 254 w 436"/>
              <a:gd name="T67" fmla="*/ 36 h 483"/>
              <a:gd name="T68" fmla="*/ 218 w 436"/>
              <a:gd name="T69" fmla="*/ 0 h 483"/>
              <a:gd name="T70" fmla="*/ 182 w 436"/>
              <a:gd name="T71" fmla="*/ 36 h 483"/>
              <a:gd name="T72" fmla="*/ 145 w 436"/>
              <a:gd name="T73" fmla="*/ 0 h 483"/>
              <a:gd name="T74" fmla="*/ 109 w 436"/>
              <a:gd name="T75" fmla="*/ 36 h 483"/>
              <a:gd name="T76" fmla="*/ 73 w 436"/>
              <a:gd name="T77" fmla="*/ 0 h 483"/>
              <a:gd name="T78" fmla="*/ 36 w 436"/>
              <a:gd name="T79" fmla="*/ 36 h 483"/>
              <a:gd name="T80" fmla="*/ 0 w 436"/>
              <a:gd name="T81" fmla="*/ 0 h 483"/>
              <a:gd name="T82" fmla="*/ 0 w 436"/>
              <a:gd name="T83"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6" h="483">
                <a:moveTo>
                  <a:pt x="363" y="362"/>
                </a:moveTo>
                <a:lnTo>
                  <a:pt x="73" y="362"/>
                </a:lnTo>
                <a:lnTo>
                  <a:pt x="73" y="314"/>
                </a:lnTo>
                <a:lnTo>
                  <a:pt x="363" y="314"/>
                </a:lnTo>
                <a:lnTo>
                  <a:pt x="363" y="362"/>
                </a:lnTo>
                <a:close/>
                <a:moveTo>
                  <a:pt x="363" y="266"/>
                </a:moveTo>
                <a:lnTo>
                  <a:pt x="73" y="266"/>
                </a:lnTo>
                <a:lnTo>
                  <a:pt x="73" y="218"/>
                </a:lnTo>
                <a:lnTo>
                  <a:pt x="363" y="218"/>
                </a:lnTo>
                <a:lnTo>
                  <a:pt x="363" y="266"/>
                </a:lnTo>
                <a:close/>
                <a:moveTo>
                  <a:pt x="363" y="169"/>
                </a:moveTo>
                <a:lnTo>
                  <a:pt x="73" y="169"/>
                </a:lnTo>
                <a:lnTo>
                  <a:pt x="73" y="121"/>
                </a:lnTo>
                <a:lnTo>
                  <a:pt x="363" y="121"/>
                </a:lnTo>
                <a:lnTo>
                  <a:pt x="363" y="169"/>
                </a:lnTo>
                <a:close/>
                <a:moveTo>
                  <a:pt x="0" y="483"/>
                </a:moveTo>
                <a:lnTo>
                  <a:pt x="36" y="447"/>
                </a:lnTo>
                <a:lnTo>
                  <a:pt x="73" y="483"/>
                </a:lnTo>
                <a:lnTo>
                  <a:pt x="109" y="447"/>
                </a:lnTo>
                <a:lnTo>
                  <a:pt x="145" y="483"/>
                </a:lnTo>
                <a:lnTo>
                  <a:pt x="182" y="447"/>
                </a:lnTo>
                <a:lnTo>
                  <a:pt x="218" y="483"/>
                </a:lnTo>
                <a:lnTo>
                  <a:pt x="254" y="447"/>
                </a:lnTo>
                <a:lnTo>
                  <a:pt x="291" y="483"/>
                </a:lnTo>
                <a:lnTo>
                  <a:pt x="327" y="447"/>
                </a:lnTo>
                <a:lnTo>
                  <a:pt x="363" y="483"/>
                </a:lnTo>
                <a:lnTo>
                  <a:pt x="400" y="447"/>
                </a:lnTo>
                <a:lnTo>
                  <a:pt x="436" y="483"/>
                </a:lnTo>
                <a:lnTo>
                  <a:pt x="436" y="0"/>
                </a:lnTo>
                <a:lnTo>
                  <a:pt x="400" y="36"/>
                </a:lnTo>
                <a:lnTo>
                  <a:pt x="363" y="0"/>
                </a:lnTo>
                <a:lnTo>
                  <a:pt x="327" y="36"/>
                </a:lnTo>
                <a:lnTo>
                  <a:pt x="291" y="0"/>
                </a:lnTo>
                <a:lnTo>
                  <a:pt x="254" y="36"/>
                </a:lnTo>
                <a:lnTo>
                  <a:pt x="218" y="0"/>
                </a:lnTo>
                <a:lnTo>
                  <a:pt x="182" y="36"/>
                </a:lnTo>
                <a:lnTo>
                  <a:pt x="145" y="0"/>
                </a:lnTo>
                <a:lnTo>
                  <a:pt x="109" y="36"/>
                </a:lnTo>
                <a:lnTo>
                  <a:pt x="73" y="0"/>
                </a:lnTo>
                <a:lnTo>
                  <a:pt x="36" y="36"/>
                </a:lnTo>
                <a:lnTo>
                  <a:pt x="0" y="0"/>
                </a:lnTo>
                <a:lnTo>
                  <a:pt x="0" y="483"/>
                </a:ln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 name="TextBox 50">
            <a:extLst>
              <a:ext uri="{FF2B5EF4-FFF2-40B4-BE49-F238E27FC236}">
                <a16:creationId xmlns="" xmlns:a16="http://schemas.microsoft.com/office/drawing/2014/main" id="{F46D8324-15EB-67F9-2968-50A62DA8BE10}"/>
              </a:ext>
            </a:extLst>
          </p:cNvPr>
          <p:cNvSpPr txBox="1"/>
          <p:nvPr/>
        </p:nvSpPr>
        <p:spPr>
          <a:xfrm>
            <a:off x="8307613" y="3532103"/>
            <a:ext cx="2083455" cy="1323439"/>
          </a:xfrm>
          <a:prstGeom prst="rect">
            <a:avLst/>
          </a:prstGeom>
          <a:solidFill>
            <a:srgbClr val="FFC000"/>
          </a:solidFill>
        </p:spPr>
        <p:txBody>
          <a:bodyPr wrap="square">
            <a:spAutoFit/>
          </a:bodyPr>
          <a:lstStyle/>
          <a:p>
            <a:pPr algn="ctr"/>
            <a:r>
              <a:rPr lang="fi-FI" sz="1600" b="1" dirty="0"/>
              <a:t>Persediaan </a:t>
            </a:r>
            <a:r>
              <a:rPr lang="fi-FI" sz="1600" dirty="0"/>
              <a:t>dan </a:t>
            </a:r>
            <a:r>
              <a:rPr lang="fi-FI" sz="1600" b="1" dirty="0"/>
              <a:t>Konstruksi Dalam Pengerjaan</a:t>
            </a:r>
            <a:r>
              <a:rPr lang="en-US" sz="1600" b="1" dirty="0"/>
              <a:t> </a:t>
            </a:r>
            <a:r>
              <a:rPr lang="en-US" sz="1600" dirty="0"/>
              <a:t>paling </a:t>
            </a:r>
            <a:r>
              <a:rPr lang="en-US" sz="1600" dirty="0" err="1"/>
              <a:t>sedikit</a:t>
            </a:r>
            <a:r>
              <a:rPr lang="en-US" sz="1600" dirty="0"/>
              <a:t> 1 (</a:t>
            </a:r>
            <a:r>
              <a:rPr lang="en-US" sz="1600" dirty="0" err="1"/>
              <a:t>satu</a:t>
            </a:r>
            <a:r>
              <a:rPr lang="en-US" sz="1600" dirty="0"/>
              <a:t>) kali </a:t>
            </a:r>
            <a:r>
              <a:rPr lang="en-US" sz="1600" dirty="0" err="1"/>
              <a:t>dalam</a:t>
            </a:r>
            <a:r>
              <a:rPr lang="en-US" sz="1600" dirty="0"/>
              <a:t> 1 (</a:t>
            </a:r>
            <a:r>
              <a:rPr lang="en-US" sz="1600" dirty="0" err="1"/>
              <a:t>satu</a:t>
            </a:r>
            <a:r>
              <a:rPr lang="en-US" sz="1600" dirty="0"/>
              <a:t>) </a:t>
            </a:r>
            <a:r>
              <a:rPr lang="en-US" sz="1600" dirty="0" err="1"/>
              <a:t>tahun</a:t>
            </a:r>
            <a:endParaRPr lang="id-ID" sz="1600" dirty="0"/>
          </a:p>
        </p:txBody>
      </p:sp>
      <p:sp>
        <p:nvSpPr>
          <p:cNvPr id="52" name="Freeform 2539">
            <a:extLst>
              <a:ext uri="{FF2B5EF4-FFF2-40B4-BE49-F238E27FC236}">
                <a16:creationId xmlns="" xmlns:a16="http://schemas.microsoft.com/office/drawing/2014/main" id="{612630D2-BFDA-B18D-E9E6-D4CEB607529A}"/>
              </a:ext>
            </a:extLst>
          </p:cNvPr>
          <p:cNvSpPr>
            <a:spLocks noEditPoints="1"/>
          </p:cNvSpPr>
          <p:nvPr/>
        </p:nvSpPr>
        <p:spPr bwMode="auto">
          <a:xfrm>
            <a:off x="8053237" y="3422348"/>
            <a:ext cx="398267" cy="441200"/>
          </a:xfrm>
          <a:custGeom>
            <a:avLst/>
            <a:gdLst>
              <a:gd name="T0" fmla="*/ 363 w 436"/>
              <a:gd name="T1" fmla="*/ 362 h 483"/>
              <a:gd name="T2" fmla="*/ 73 w 436"/>
              <a:gd name="T3" fmla="*/ 362 h 483"/>
              <a:gd name="T4" fmla="*/ 73 w 436"/>
              <a:gd name="T5" fmla="*/ 314 h 483"/>
              <a:gd name="T6" fmla="*/ 363 w 436"/>
              <a:gd name="T7" fmla="*/ 314 h 483"/>
              <a:gd name="T8" fmla="*/ 363 w 436"/>
              <a:gd name="T9" fmla="*/ 362 h 483"/>
              <a:gd name="T10" fmla="*/ 363 w 436"/>
              <a:gd name="T11" fmla="*/ 266 h 483"/>
              <a:gd name="T12" fmla="*/ 73 w 436"/>
              <a:gd name="T13" fmla="*/ 266 h 483"/>
              <a:gd name="T14" fmla="*/ 73 w 436"/>
              <a:gd name="T15" fmla="*/ 218 h 483"/>
              <a:gd name="T16" fmla="*/ 363 w 436"/>
              <a:gd name="T17" fmla="*/ 218 h 483"/>
              <a:gd name="T18" fmla="*/ 363 w 436"/>
              <a:gd name="T19" fmla="*/ 266 h 483"/>
              <a:gd name="T20" fmla="*/ 363 w 436"/>
              <a:gd name="T21" fmla="*/ 169 h 483"/>
              <a:gd name="T22" fmla="*/ 73 w 436"/>
              <a:gd name="T23" fmla="*/ 169 h 483"/>
              <a:gd name="T24" fmla="*/ 73 w 436"/>
              <a:gd name="T25" fmla="*/ 121 h 483"/>
              <a:gd name="T26" fmla="*/ 363 w 436"/>
              <a:gd name="T27" fmla="*/ 121 h 483"/>
              <a:gd name="T28" fmla="*/ 363 w 436"/>
              <a:gd name="T29" fmla="*/ 169 h 483"/>
              <a:gd name="T30" fmla="*/ 0 w 436"/>
              <a:gd name="T31" fmla="*/ 483 h 483"/>
              <a:gd name="T32" fmla="*/ 36 w 436"/>
              <a:gd name="T33" fmla="*/ 447 h 483"/>
              <a:gd name="T34" fmla="*/ 73 w 436"/>
              <a:gd name="T35" fmla="*/ 483 h 483"/>
              <a:gd name="T36" fmla="*/ 109 w 436"/>
              <a:gd name="T37" fmla="*/ 447 h 483"/>
              <a:gd name="T38" fmla="*/ 145 w 436"/>
              <a:gd name="T39" fmla="*/ 483 h 483"/>
              <a:gd name="T40" fmla="*/ 182 w 436"/>
              <a:gd name="T41" fmla="*/ 447 h 483"/>
              <a:gd name="T42" fmla="*/ 218 w 436"/>
              <a:gd name="T43" fmla="*/ 483 h 483"/>
              <a:gd name="T44" fmla="*/ 254 w 436"/>
              <a:gd name="T45" fmla="*/ 447 h 483"/>
              <a:gd name="T46" fmla="*/ 291 w 436"/>
              <a:gd name="T47" fmla="*/ 483 h 483"/>
              <a:gd name="T48" fmla="*/ 327 w 436"/>
              <a:gd name="T49" fmla="*/ 447 h 483"/>
              <a:gd name="T50" fmla="*/ 363 w 436"/>
              <a:gd name="T51" fmla="*/ 483 h 483"/>
              <a:gd name="T52" fmla="*/ 400 w 436"/>
              <a:gd name="T53" fmla="*/ 447 h 483"/>
              <a:gd name="T54" fmla="*/ 436 w 436"/>
              <a:gd name="T55" fmla="*/ 483 h 483"/>
              <a:gd name="T56" fmla="*/ 436 w 436"/>
              <a:gd name="T57" fmla="*/ 0 h 483"/>
              <a:gd name="T58" fmla="*/ 400 w 436"/>
              <a:gd name="T59" fmla="*/ 36 h 483"/>
              <a:gd name="T60" fmla="*/ 363 w 436"/>
              <a:gd name="T61" fmla="*/ 0 h 483"/>
              <a:gd name="T62" fmla="*/ 327 w 436"/>
              <a:gd name="T63" fmla="*/ 36 h 483"/>
              <a:gd name="T64" fmla="*/ 291 w 436"/>
              <a:gd name="T65" fmla="*/ 0 h 483"/>
              <a:gd name="T66" fmla="*/ 254 w 436"/>
              <a:gd name="T67" fmla="*/ 36 h 483"/>
              <a:gd name="T68" fmla="*/ 218 w 436"/>
              <a:gd name="T69" fmla="*/ 0 h 483"/>
              <a:gd name="T70" fmla="*/ 182 w 436"/>
              <a:gd name="T71" fmla="*/ 36 h 483"/>
              <a:gd name="T72" fmla="*/ 145 w 436"/>
              <a:gd name="T73" fmla="*/ 0 h 483"/>
              <a:gd name="T74" fmla="*/ 109 w 436"/>
              <a:gd name="T75" fmla="*/ 36 h 483"/>
              <a:gd name="T76" fmla="*/ 73 w 436"/>
              <a:gd name="T77" fmla="*/ 0 h 483"/>
              <a:gd name="T78" fmla="*/ 36 w 436"/>
              <a:gd name="T79" fmla="*/ 36 h 483"/>
              <a:gd name="T80" fmla="*/ 0 w 436"/>
              <a:gd name="T81" fmla="*/ 0 h 483"/>
              <a:gd name="T82" fmla="*/ 0 w 436"/>
              <a:gd name="T83"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6" h="483">
                <a:moveTo>
                  <a:pt x="363" y="362"/>
                </a:moveTo>
                <a:lnTo>
                  <a:pt x="73" y="362"/>
                </a:lnTo>
                <a:lnTo>
                  <a:pt x="73" y="314"/>
                </a:lnTo>
                <a:lnTo>
                  <a:pt x="363" y="314"/>
                </a:lnTo>
                <a:lnTo>
                  <a:pt x="363" y="362"/>
                </a:lnTo>
                <a:close/>
                <a:moveTo>
                  <a:pt x="363" y="266"/>
                </a:moveTo>
                <a:lnTo>
                  <a:pt x="73" y="266"/>
                </a:lnTo>
                <a:lnTo>
                  <a:pt x="73" y="218"/>
                </a:lnTo>
                <a:lnTo>
                  <a:pt x="363" y="218"/>
                </a:lnTo>
                <a:lnTo>
                  <a:pt x="363" y="266"/>
                </a:lnTo>
                <a:close/>
                <a:moveTo>
                  <a:pt x="363" y="169"/>
                </a:moveTo>
                <a:lnTo>
                  <a:pt x="73" y="169"/>
                </a:lnTo>
                <a:lnTo>
                  <a:pt x="73" y="121"/>
                </a:lnTo>
                <a:lnTo>
                  <a:pt x="363" y="121"/>
                </a:lnTo>
                <a:lnTo>
                  <a:pt x="363" y="169"/>
                </a:lnTo>
                <a:close/>
                <a:moveTo>
                  <a:pt x="0" y="483"/>
                </a:moveTo>
                <a:lnTo>
                  <a:pt x="36" y="447"/>
                </a:lnTo>
                <a:lnTo>
                  <a:pt x="73" y="483"/>
                </a:lnTo>
                <a:lnTo>
                  <a:pt x="109" y="447"/>
                </a:lnTo>
                <a:lnTo>
                  <a:pt x="145" y="483"/>
                </a:lnTo>
                <a:lnTo>
                  <a:pt x="182" y="447"/>
                </a:lnTo>
                <a:lnTo>
                  <a:pt x="218" y="483"/>
                </a:lnTo>
                <a:lnTo>
                  <a:pt x="254" y="447"/>
                </a:lnTo>
                <a:lnTo>
                  <a:pt x="291" y="483"/>
                </a:lnTo>
                <a:lnTo>
                  <a:pt x="327" y="447"/>
                </a:lnTo>
                <a:lnTo>
                  <a:pt x="363" y="483"/>
                </a:lnTo>
                <a:lnTo>
                  <a:pt x="400" y="447"/>
                </a:lnTo>
                <a:lnTo>
                  <a:pt x="436" y="483"/>
                </a:lnTo>
                <a:lnTo>
                  <a:pt x="436" y="0"/>
                </a:lnTo>
                <a:lnTo>
                  <a:pt x="400" y="36"/>
                </a:lnTo>
                <a:lnTo>
                  <a:pt x="363" y="0"/>
                </a:lnTo>
                <a:lnTo>
                  <a:pt x="327" y="36"/>
                </a:lnTo>
                <a:lnTo>
                  <a:pt x="291" y="0"/>
                </a:lnTo>
                <a:lnTo>
                  <a:pt x="254" y="36"/>
                </a:lnTo>
                <a:lnTo>
                  <a:pt x="218" y="0"/>
                </a:lnTo>
                <a:lnTo>
                  <a:pt x="182" y="36"/>
                </a:lnTo>
                <a:lnTo>
                  <a:pt x="145" y="0"/>
                </a:lnTo>
                <a:lnTo>
                  <a:pt x="109" y="36"/>
                </a:lnTo>
                <a:lnTo>
                  <a:pt x="73" y="0"/>
                </a:lnTo>
                <a:lnTo>
                  <a:pt x="36" y="36"/>
                </a:lnTo>
                <a:lnTo>
                  <a:pt x="0" y="0"/>
                </a:lnTo>
                <a:lnTo>
                  <a:pt x="0" y="483"/>
                </a:ln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 name="TextBox 1">
            <a:extLst>
              <a:ext uri="{FF2B5EF4-FFF2-40B4-BE49-F238E27FC236}">
                <a16:creationId xmlns="" xmlns:a16="http://schemas.microsoft.com/office/drawing/2014/main" id="{CA12FC3E-85B1-8F04-9085-B0A7E5FCD7FB}"/>
              </a:ext>
            </a:extLst>
          </p:cNvPr>
          <p:cNvSpPr txBox="1"/>
          <p:nvPr/>
        </p:nvSpPr>
        <p:spPr>
          <a:xfrm>
            <a:off x="10513046" y="2870586"/>
            <a:ext cx="1328786" cy="3046988"/>
          </a:xfrm>
          <a:prstGeom prst="rect">
            <a:avLst/>
          </a:prstGeom>
          <a:solidFill>
            <a:srgbClr val="C00000"/>
          </a:solidFill>
        </p:spPr>
        <p:txBody>
          <a:bodyPr wrap="square">
            <a:spAutoFit/>
          </a:bodyPr>
          <a:lstStyle/>
          <a:p>
            <a:pPr algn="ctr"/>
            <a:r>
              <a:rPr lang="fi-FI" sz="1600" b="1" dirty="0">
                <a:solidFill>
                  <a:schemeClr val="bg1"/>
                </a:solidFill>
              </a:rPr>
              <a:t>Pengelola Barang </a:t>
            </a:r>
            <a:r>
              <a:rPr lang="fi-FI" sz="1600" dirty="0">
                <a:solidFill>
                  <a:schemeClr val="bg1"/>
                </a:solidFill>
              </a:rPr>
              <a:t>melakukan </a:t>
            </a:r>
            <a:r>
              <a:rPr lang="fi-FI" sz="1600" b="1" dirty="0">
                <a:solidFill>
                  <a:schemeClr val="bg1"/>
                </a:solidFill>
              </a:rPr>
              <a:t>Inventarisasi BMD </a:t>
            </a:r>
            <a:r>
              <a:rPr lang="fi-FI" sz="1600" dirty="0">
                <a:solidFill>
                  <a:schemeClr val="bg1"/>
                </a:solidFill>
              </a:rPr>
              <a:t>yang </a:t>
            </a:r>
          </a:p>
          <a:p>
            <a:pPr algn="ctr"/>
            <a:r>
              <a:rPr lang="fi-FI" sz="1600" dirty="0">
                <a:solidFill>
                  <a:schemeClr val="bg1"/>
                </a:solidFill>
              </a:rPr>
              <a:t>berada dalam penguasaannya paling sedikit </a:t>
            </a:r>
            <a:r>
              <a:rPr lang="fi-FI" sz="1600" b="1" dirty="0">
                <a:solidFill>
                  <a:schemeClr val="bg1"/>
                </a:solidFill>
              </a:rPr>
              <a:t>1 (satu) kali </a:t>
            </a:r>
          </a:p>
          <a:p>
            <a:pPr algn="ctr"/>
            <a:r>
              <a:rPr lang="fi-FI" sz="1600" b="1" dirty="0">
                <a:solidFill>
                  <a:schemeClr val="bg1"/>
                </a:solidFill>
              </a:rPr>
              <a:t>dalam 5 (lima) tahun</a:t>
            </a:r>
            <a:endParaRPr lang="id-ID" sz="1600" b="1" dirty="0">
              <a:solidFill>
                <a:schemeClr val="bg1"/>
              </a:solidFill>
            </a:endParaRPr>
          </a:p>
        </p:txBody>
      </p:sp>
      <p:sp>
        <p:nvSpPr>
          <p:cNvPr id="8" name="TextBox 7">
            <a:extLst>
              <a:ext uri="{FF2B5EF4-FFF2-40B4-BE49-F238E27FC236}">
                <a16:creationId xmlns="" xmlns:a16="http://schemas.microsoft.com/office/drawing/2014/main" id="{09B2FB8D-4934-E98A-0A11-3DB9496138BD}"/>
              </a:ext>
            </a:extLst>
          </p:cNvPr>
          <p:cNvSpPr txBox="1"/>
          <p:nvPr/>
        </p:nvSpPr>
        <p:spPr>
          <a:xfrm>
            <a:off x="8060802" y="2786082"/>
            <a:ext cx="2462541" cy="646331"/>
          </a:xfrm>
          <a:prstGeom prst="rect">
            <a:avLst/>
          </a:prstGeom>
          <a:noFill/>
        </p:spPr>
        <p:txBody>
          <a:bodyPr wrap="square">
            <a:spAutoFit/>
          </a:bodyPr>
          <a:lstStyle/>
          <a:p>
            <a:r>
              <a:rPr lang="id-ID" b="1" dirty="0"/>
              <a:t>Pengguna Barang atau Kuasa Pengguna Barang</a:t>
            </a:r>
          </a:p>
        </p:txBody>
      </p:sp>
    </p:spTree>
    <p:extLst>
      <p:ext uri="{BB962C8B-B14F-4D97-AF65-F5344CB8AC3E}">
        <p14:creationId xmlns:p14="http://schemas.microsoft.com/office/powerpoint/2010/main" val="20128437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7DE77019-C867-4DD5-A0E9-B77637957E6F}"/>
              </a:ext>
            </a:extLst>
          </p:cNvPr>
          <p:cNvSpPr/>
          <p:nvPr/>
        </p:nvSpPr>
        <p:spPr>
          <a:xfrm>
            <a:off x="1575905" y="1743304"/>
            <a:ext cx="9378041" cy="3371392"/>
          </a:xfrm>
          <a:prstGeom prst="rect">
            <a:avLst/>
          </a:prstGeom>
          <a:solidFill>
            <a:srgbClr val="FFFF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Rectangle 2">
            <a:extLst>
              <a:ext uri="{FF2B5EF4-FFF2-40B4-BE49-F238E27FC236}">
                <a16:creationId xmlns="" xmlns:a16="http://schemas.microsoft.com/office/drawing/2014/main" id="{8AFF53FD-7052-4A32-80FD-354D41E8A662}"/>
              </a:ext>
            </a:extLst>
          </p:cNvPr>
          <p:cNvSpPr/>
          <p:nvPr/>
        </p:nvSpPr>
        <p:spPr>
          <a:xfrm>
            <a:off x="-79131" y="184638"/>
            <a:ext cx="12485077" cy="509739"/>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Rectangle: Rounded Corners 3">
            <a:extLst>
              <a:ext uri="{FF2B5EF4-FFF2-40B4-BE49-F238E27FC236}">
                <a16:creationId xmlns="" xmlns:a16="http://schemas.microsoft.com/office/drawing/2014/main" id="{1827D3BC-55E6-451A-BEFC-0CA4A4AEE137}"/>
              </a:ext>
            </a:extLst>
          </p:cNvPr>
          <p:cNvSpPr/>
          <p:nvPr/>
        </p:nvSpPr>
        <p:spPr>
          <a:xfrm>
            <a:off x="10723706" y="-1302111"/>
            <a:ext cx="1266826" cy="2271713"/>
          </a:xfrm>
          <a:prstGeom prst="roundRect">
            <a:avLst/>
          </a:prstGeom>
          <a:solidFill>
            <a:schemeClr val="bg1">
              <a:alpha val="62000"/>
            </a:schemeClr>
          </a:solidFill>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descr="logo bpkp ukuran sedang">
            <a:extLst>
              <a:ext uri="{FF2B5EF4-FFF2-40B4-BE49-F238E27FC236}">
                <a16:creationId xmlns="" xmlns:a16="http://schemas.microsoft.com/office/drawing/2014/main" id="{69D37944-EE53-45A6-9BEE-81460D24017A}"/>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0775413" y="82747"/>
            <a:ext cx="1215119" cy="622380"/>
          </a:xfrm>
          <a:prstGeom prst="rect">
            <a:avLst/>
          </a:prstGeom>
          <a:noFill/>
          <a:ln w="9525">
            <a:noFill/>
            <a:miter lim="800000"/>
            <a:headEnd/>
            <a:tailEnd/>
          </a:ln>
        </p:spPr>
      </p:pic>
      <p:sp>
        <p:nvSpPr>
          <p:cNvPr id="28" name="TextBox 27">
            <a:extLst>
              <a:ext uri="{FF2B5EF4-FFF2-40B4-BE49-F238E27FC236}">
                <a16:creationId xmlns="" xmlns:a16="http://schemas.microsoft.com/office/drawing/2014/main" id="{0262A03A-FA60-4DA6-9840-3DE9F888640E}"/>
              </a:ext>
            </a:extLst>
          </p:cNvPr>
          <p:cNvSpPr txBox="1"/>
          <p:nvPr/>
        </p:nvSpPr>
        <p:spPr>
          <a:xfrm>
            <a:off x="1575905" y="146397"/>
            <a:ext cx="8313567" cy="646331"/>
          </a:xfrm>
          <a:prstGeom prst="rect">
            <a:avLst/>
          </a:prstGeom>
          <a:noFill/>
        </p:spPr>
        <p:txBody>
          <a:bodyPr wrap="square">
            <a:spAutoFit/>
          </a:bodyPr>
          <a:lstStyle/>
          <a:p>
            <a:pPr algn="ctr"/>
            <a:r>
              <a:rPr lang="en-US" sz="3600" dirty="0">
                <a:solidFill>
                  <a:srgbClr val="FFFF00"/>
                </a:solidFill>
                <a:latin typeface="Bebas Neue" panose="020B0606020202050201" pitchFamily="34" charset="0"/>
                <a:ea typeface="+mj-ea"/>
                <a:cs typeface="+mj-cs"/>
              </a:rPr>
              <a:t>INVENTARISASI</a:t>
            </a:r>
            <a:endParaRPr kumimoji="0" lang="en-US" sz="3600" i="0" u="none" strike="noStrike" kern="1200" cap="none" spc="0" normalizeH="0" baseline="0" noProof="0" dirty="0">
              <a:ln>
                <a:noFill/>
              </a:ln>
              <a:solidFill>
                <a:srgbClr val="FFFF00"/>
              </a:solidFill>
              <a:effectLst/>
              <a:uLnTx/>
              <a:uFillTx/>
              <a:latin typeface="Bebas Neue" panose="020B0606020202050201" pitchFamily="34" charset="0"/>
              <a:ea typeface="+mj-ea"/>
              <a:cs typeface="+mj-cs"/>
            </a:endParaRPr>
          </a:p>
        </p:txBody>
      </p:sp>
      <p:sp>
        <p:nvSpPr>
          <p:cNvPr id="124" name="Freeform 2819">
            <a:extLst>
              <a:ext uri="{FF2B5EF4-FFF2-40B4-BE49-F238E27FC236}">
                <a16:creationId xmlns="" xmlns:a16="http://schemas.microsoft.com/office/drawing/2014/main" id="{D892E7DF-E3AF-4C9F-BCA0-866997BF254B}"/>
              </a:ext>
            </a:extLst>
          </p:cNvPr>
          <p:cNvSpPr>
            <a:spLocks noEditPoints="1"/>
          </p:cNvSpPr>
          <p:nvPr/>
        </p:nvSpPr>
        <p:spPr bwMode="auto">
          <a:xfrm>
            <a:off x="1948262" y="1877549"/>
            <a:ext cx="389641" cy="389641"/>
          </a:xfrm>
          <a:custGeom>
            <a:avLst/>
            <a:gdLst>
              <a:gd name="T0" fmla="*/ 80 w 160"/>
              <a:gd name="T1" fmla="*/ 0 h 160"/>
              <a:gd name="T2" fmla="*/ 0 w 160"/>
              <a:gd name="T3" fmla="*/ 80 h 160"/>
              <a:gd name="T4" fmla="*/ 80 w 160"/>
              <a:gd name="T5" fmla="*/ 160 h 160"/>
              <a:gd name="T6" fmla="*/ 160 w 160"/>
              <a:gd name="T7" fmla="*/ 80 h 160"/>
              <a:gd name="T8" fmla="*/ 80 w 160"/>
              <a:gd name="T9" fmla="*/ 0 h 160"/>
              <a:gd name="T10" fmla="*/ 64 w 160"/>
              <a:gd name="T11" fmla="*/ 120 h 160"/>
              <a:gd name="T12" fmla="*/ 24 w 160"/>
              <a:gd name="T13" fmla="*/ 80 h 160"/>
              <a:gd name="T14" fmla="*/ 35 w 160"/>
              <a:gd name="T15" fmla="*/ 69 h 160"/>
              <a:gd name="T16" fmla="*/ 64 w 160"/>
              <a:gd name="T17" fmla="*/ 97 h 160"/>
              <a:gd name="T18" fmla="*/ 125 w 160"/>
              <a:gd name="T19" fmla="*/ 37 h 160"/>
              <a:gd name="T20" fmla="*/ 136 w 160"/>
              <a:gd name="T21" fmla="*/ 48 h 160"/>
              <a:gd name="T22" fmla="*/ 64 w 160"/>
              <a:gd name="T23" fmla="*/ 12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 h="160">
                <a:moveTo>
                  <a:pt x="80" y="0"/>
                </a:moveTo>
                <a:cubicBezTo>
                  <a:pt x="36" y="0"/>
                  <a:pt x="0" y="36"/>
                  <a:pt x="0" y="80"/>
                </a:cubicBezTo>
                <a:cubicBezTo>
                  <a:pt x="0" y="124"/>
                  <a:pt x="36" y="160"/>
                  <a:pt x="80" y="160"/>
                </a:cubicBezTo>
                <a:cubicBezTo>
                  <a:pt x="124" y="160"/>
                  <a:pt x="160" y="124"/>
                  <a:pt x="160" y="80"/>
                </a:cubicBezTo>
                <a:cubicBezTo>
                  <a:pt x="160" y="36"/>
                  <a:pt x="124" y="0"/>
                  <a:pt x="80" y="0"/>
                </a:cubicBezTo>
                <a:close/>
                <a:moveTo>
                  <a:pt x="64" y="120"/>
                </a:moveTo>
                <a:cubicBezTo>
                  <a:pt x="24" y="80"/>
                  <a:pt x="24" y="80"/>
                  <a:pt x="24" y="80"/>
                </a:cubicBezTo>
                <a:cubicBezTo>
                  <a:pt x="35" y="69"/>
                  <a:pt x="35" y="69"/>
                  <a:pt x="35" y="69"/>
                </a:cubicBezTo>
                <a:cubicBezTo>
                  <a:pt x="64" y="97"/>
                  <a:pt x="64" y="97"/>
                  <a:pt x="64" y="97"/>
                </a:cubicBezTo>
                <a:cubicBezTo>
                  <a:pt x="125" y="37"/>
                  <a:pt x="125" y="37"/>
                  <a:pt x="125" y="37"/>
                </a:cubicBezTo>
                <a:cubicBezTo>
                  <a:pt x="136" y="48"/>
                  <a:pt x="136" y="48"/>
                  <a:pt x="136" y="48"/>
                </a:cubicBezTo>
                <a:lnTo>
                  <a:pt x="64" y="120"/>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 name="TextBox 124">
            <a:extLst>
              <a:ext uri="{FF2B5EF4-FFF2-40B4-BE49-F238E27FC236}">
                <a16:creationId xmlns="" xmlns:a16="http://schemas.microsoft.com/office/drawing/2014/main" id="{ACAB5842-C55A-412F-8831-69E1641A5539}"/>
              </a:ext>
            </a:extLst>
          </p:cNvPr>
          <p:cNvSpPr txBox="1"/>
          <p:nvPr/>
        </p:nvSpPr>
        <p:spPr>
          <a:xfrm>
            <a:off x="2337903" y="1867080"/>
            <a:ext cx="2447770" cy="400110"/>
          </a:xfrm>
          <a:prstGeom prst="rect">
            <a:avLst/>
          </a:prstGeom>
          <a:noFill/>
        </p:spPr>
        <p:txBody>
          <a:bodyPr wrap="square">
            <a:spAutoFit/>
          </a:bodyPr>
          <a:lstStyle/>
          <a:p>
            <a:r>
              <a:rPr lang="en-US" sz="2000" b="1" dirty="0" err="1">
                <a:latin typeface="Segoe UI Variable Text Semiligh" pitchFamily="2" charset="0"/>
                <a:sym typeface="Wingdings" panose="05000000000000000000" pitchFamily="2" charset="2"/>
              </a:rPr>
              <a:t>Persiapan</a:t>
            </a:r>
            <a:endParaRPr lang="id-ID" sz="2000" b="1" dirty="0">
              <a:latin typeface="Segoe UI Variable Text Semiligh" pitchFamily="2" charset="0"/>
            </a:endParaRPr>
          </a:p>
        </p:txBody>
      </p:sp>
      <p:sp>
        <p:nvSpPr>
          <p:cNvPr id="126" name="Freeform 2819">
            <a:extLst>
              <a:ext uri="{FF2B5EF4-FFF2-40B4-BE49-F238E27FC236}">
                <a16:creationId xmlns="" xmlns:a16="http://schemas.microsoft.com/office/drawing/2014/main" id="{BF4E9E70-213C-4938-9ACE-625C224991F4}"/>
              </a:ext>
            </a:extLst>
          </p:cNvPr>
          <p:cNvSpPr>
            <a:spLocks noEditPoints="1"/>
          </p:cNvSpPr>
          <p:nvPr/>
        </p:nvSpPr>
        <p:spPr bwMode="auto">
          <a:xfrm>
            <a:off x="1967059" y="3307994"/>
            <a:ext cx="389641" cy="389641"/>
          </a:xfrm>
          <a:custGeom>
            <a:avLst/>
            <a:gdLst>
              <a:gd name="T0" fmla="*/ 80 w 160"/>
              <a:gd name="T1" fmla="*/ 0 h 160"/>
              <a:gd name="T2" fmla="*/ 0 w 160"/>
              <a:gd name="T3" fmla="*/ 80 h 160"/>
              <a:gd name="T4" fmla="*/ 80 w 160"/>
              <a:gd name="T5" fmla="*/ 160 h 160"/>
              <a:gd name="T6" fmla="*/ 160 w 160"/>
              <a:gd name="T7" fmla="*/ 80 h 160"/>
              <a:gd name="T8" fmla="*/ 80 w 160"/>
              <a:gd name="T9" fmla="*/ 0 h 160"/>
              <a:gd name="T10" fmla="*/ 64 w 160"/>
              <a:gd name="T11" fmla="*/ 120 h 160"/>
              <a:gd name="T12" fmla="*/ 24 w 160"/>
              <a:gd name="T13" fmla="*/ 80 h 160"/>
              <a:gd name="T14" fmla="*/ 35 w 160"/>
              <a:gd name="T15" fmla="*/ 69 h 160"/>
              <a:gd name="T16" fmla="*/ 64 w 160"/>
              <a:gd name="T17" fmla="*/ 97 h 160"/>
              <a:gd name="T18" fmla="*/ 125 w 160"/>
              <a:gd name="T19" fmla="*/ 37 h 160"/>
              <a:gd name="T20" fmla="*/ 136 w 160"/>
              <a:gd name="T21" fmla="*/ 48 h 160"/>
              <a:gd name="T22" fmla="*/ 64 w 160"/>
              <a:gd name="T23" fmla="*/ 12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 h="160">
                <a:moveTo>
                  <a:pt x="80" y="0"/>
                </a:moveTo>
                <a:cubicBezTo>
                  <a:pt x="36" y="0"/>
                  <a:pt x="0" y="36"/>
                  <a:pt x="0" y="80"/>
                </a:cubicBezTo>
                <a:cubicBezTo>
                  <a:pt x="0" y="124"/>
                  <a:pt x="36" y="160"/>
                  <a:pt x="80" y="160"/>
                </a:cubicBezTo>
                <a:cubicBezTo>
                  <a:pt x="124" y="160"/>
                  <a:pt x="160" y="124"/>
                  <a:pt x="160" y="80"/>
                </a:cubicBezTo>
                <a:cubicBezTo>
                  <a:pt x="160" y="36"/>
                  <a:pt x="124" y="0"/>
                  <a:pt x="80" y="0"/>
                </a:cubicBezTo>
                <a:close/>
                <a:moveTo>
                  <a:pt x="64" y="120"/>
                </a:moveTo>
                <a:cubicBezTo>
                  <a:pt x="24" y="80"/>
                  <a:pt x="24" y="80"/>
                  <a:pt x="24" y="80"/>
                </a:cubicBezTo>
                <a:cubicBezTo>
                  <a:pt x="35" y="69"/>
                  <a:pt x="35" y="69"/>
                  <a:pt x="35" y="69"/>
                </a:cubicBezTo>
                <a:cubicBezTo>
                  <a:pt x="64" y="97"/>
                  <a:pt x="64" y="97"/>
                  <a:pt x="64" y="97"/>
                </a:cubicBezTo>
                <a:cubicBezTo>
                  <a:pt x="125" y="37"/>
                  <a:pt x="125" y="37"/>
                  <a:pt x="125" y="37"/>
                </a:cubicBezTo>
                <a:cubicBezTo>
                  <a:pt x="136" y="48"/>
                  <a:pt x="136" y="48"/>
                  <a:pt x="136" y="48"/>
                </a:cubicBezTo>
                <a:lnTo>
                  <a:pt x="64" y="120"/>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 name="TextBox 126">
            <a:extLst>
              <a:ext uri="{FF2B5EF4-FFF2-40B4-BE49-F238E27FC236}">
                <a16:creationId xmlns="" xmlns:a16="http://schemas.microsoft.com/office/drawing/2014/main" id="{E4531869-9C5F-4CAB-9AB6-4DC863D28F40}"/>
              </a:ext>
            </a:extLst>
          </p:cNvPr>
          <p:cNvSpPr txBox="1"/>
          <p:nvPr/>
        </p:nvSpPr>
        <p:spPr>
          <a:xfrm>
            <a:off x="2356700" y="3297525"/>
            <a:ext cx="2447770" cy="400110"/>
          </a:xfrm>
          <a:prstGeom prst="rect">
            <a:avLst/>
          </a:prstGeom>
          <a:noFill/>
        </p:spPr>
        <p:txBody>
          <a:bodyPr wrap="square">
            <a:spAutoFit/>
          </a:bodyPr>
          <a:lstStyle/>
          <a:p>
            <a:r>
              <a:rPr lang="en-US" sz="2000" b="1" dirty="0" err="1">
                <a:latin typeface="Segoe UI Variable Text Semiligh" pitchFamily="2" charset="0"/>
                <a:sym typeface="Wingdings" panose="05000000000000000000" pitchFamily="2" charset="2"/>
              </a:rPr>
              <a:t>Pelaksanaan</a:t>
            </a:r>
            <a:endParaRPr lang="id-ID" sz="2000" b="1" dirty="0">
              <a:latin typeface="Segoe UI Variable Text Semiligh" pitchFamily="2" charset="0"/>
            </a:endParaRPr>
          </a:p>
        </p:txBody>
      </p:sp>
      <p:sp>
        <p:nvSpPr>
          <p:cNvPr id="128" name="Freeform 2819">
            <a:extLst>
              <a:ext uri="{FF2B5EF4-FFF2-40B4-BE49-F238E27FC236}">
                <a16:creationId xmlns="" xmlns:a16="http://schemas.microsoft.com/office/drawing/2014/main" id="{2A7AFA51-8F09-4D07-96BD-FB51B859302A}"/>
              </a:ext>
            </a:extLst>
          </p:cNvPr>
          <p:cNvSpPr>
            <a:spLocks noEditPoints="1"/>
          </p:cNvSpPr>
          <p:nvPr/>
        </p:nvSpPr>
        <p:spPr bwMode="auto">
          <a:xfrm>
            <a:off x="6381946" y="1867080"/>
            <a:ext cx="389641" cy="389641"/>
          </a:xfrm>
          <a:custGeom>
            <a:avLst/>
            <a:gdLst>
              <a:gd name="T0" fmla="*/ 80 w 160"/>
              <a:gd name="T1" fmla="*/ 0 h 160"/>
              <a:gd name="T2" fmla="*/ 0 w 160"/>
              <a:gd name="T3" fmla="*/ 80 h 160"/>
              <a:gd name="T4" fmla="*/ 80 w 160"/>
              <a:gd name="T5" fmla="*/ 160 h 160"/>
              <a:gd name="T6" fmla="*/ 160 w 160"/>
              <a:gd name="T7" fmla="*/ 80 h 160"/>
              <a:gd name="T8" fmla="*/ 80 w 160"/>
              <a:gd name="T9" fmla="*/ 0 h 160"/>
              <a:gd name="T10" fmla="*/ 64 w 160"/>
              <a:gd name="T11" fmla="*/ 120 h 160"/>
              <a:gd name="T12" fmla="*/ 24 w 160"/>
              <a:gd name="T13" fmla="*/ 80 h 160"/>
              <a:gd name="T14" fmla="*/ 35 w 160"/>
              <a:gd name="T15" fmla="*/ 69 h 160"/>
              <a:gd name="T16" fmla="*/ 64 w 160"/>
              <a:gd name="T17" fmla="*/ 97 h 160"/>
              <a:gd name="T18" fmla="*/ 125 w 160"/>
              <a:gd name="T19" fmla="*/ 37 h 160"/>
              <a:gd name="T20" fmla="*/ 136 w 160"/>
              <a:gd name="T21" fmla="*/ 48 h 160"/>
              <a:gd name="T22" fmla="*/ 64 w 160"/>
              <a:gd name="T23" fmla="*/ 12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 h="160">
                <a:moveTo>
                  <a:pt x="80" y="0"/>
                </a:moveTo>
                <a:cubicBezTo>
                  <a:pt x="36" y="0"/>
                  <a:pt x="0" y="36"/>
                  <a:pt x="0" y="80"/>
                </a:cubicBezTo>
                <a:cubicBezTo>
                  <a:pt x="0" y="124"/>
                  <a:pt x="36" y="160"/>
                  <a:pt x="80" y="160"/>
                </a:cubicBezTo>
                <a:cubicBezTo>
                  <a:pt x="124" y="160"/>
                  <a:pt x="160" y="124"/>
                  <a:pt x="160" y="80"/>
                </a:cubicBezTo>
                <a:cubicBezTo>
                  <a:pt x="160" y="36"/>
                  <a:pt x="124" y="0"/>
                  <a:pt x="80" y="0"/>
                </a:cubicBezTo>
                <a:close/>
                <a:moveTo>
                  <a:pt x="64" y="120"/>
                </a:moveTo>
                <a:cubicBezTo>
                  <a:pt x="24" y="80"/>
                  <a:pt x="24" y="80"/>
                  <a:pt x="24" y="80"/>
                </a:cubicBezTo>
                <a:cubicBezTo>
                  <a:pt x="35" y="69"/>
                  <a:pt x="35" y="69"/>
                  <a:pt x="35" y="69"/>
                </a:cubicBezTo>
                <a:cubicBezTo>
                  <a:pt x="64" y="97"/>
                  <a:pt x="64" y="97"/>
                  <a:pt x="64" y="97"/>
                </a:cubicBezTo>
                <a:cubicBezTo>
                  <a:pt x="125" y="37"/>
                  <a:pt x="125" y="37"/>
                  <a:pt x="125" y="37"/>
                </a:cubicBezTo>
                <a:cubicBezTo>
                  <a:pt x="136" y="48"/>
                  <a:pt x="136" y="48"/>
                  <a:pt x="136" y="48"/>
                </a:cubicBezTo>
                <a:lnTo>
                  <a:pt x="64" y="120"/>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ja-JP" altLang="en-US">
              <a:latin typeface="Segoe UI Variable Text Semiligh" pitchFamily="2" charset="0"/>
            </a:endParaRPr>
          </a:p>
        </p:txBody>
      </p:sp>
      <p:sp>
        <p:nvSpPr>
          <p:cNvPr id="129" name="TextBox 128">
            <a:extLst>
              <a:ext uri="{FF2B5EF4-FFF2-40B4-BE49-F238E27FC236}">
                <a16:creationId xmlns="" xmlns:a16="http://schemas.microsoft.com/office/drawing/2014/main" id="{9581416C-E8D4-422A-A6E3-AB431A70DFCA}"/>
              </a:ext>
            </a:extLst>
          </p:cNvPr>
          <p:cNvSpPr txBox="1"/>
          <p:nvPr/>
        </p:nvSpPr>
        <p:spPr>
          <a:xfrm>
            <a:off x="6771586" y="1856611"/>
            <a:ext cx="4025247" cy="400110"/>
          </a:xfrm>
          <a:prstGeom prst="rect">
            <a:avLst/>
          </a:prstGeom>
          <a:noFill/>
        </p:spPr>
        <p:txBody>
          <a:bodyPr wrap="square">
            <a:spAutoFit/>
          </a:bodyPr>
          <a:lstStyle/>
          <a:p>
            <a:r>
              <a:rPr lang="en-US" sz="2000" b="1" dirty="0" err="1">
                <a:latin typeface="Segoe UI Variable Text Semiligh" pitchFamily="2" charset="0"/>
                <a:sym typeface="Wingdings" panose="05000000000000000000" pitchFamily="2" charset="2"/>
              </a:rPr>
              <a:t>Pelaporan</a:t>
            </a:r>
            <a:r>
              <a:rPr lang="en-US" sz="2000" b="1" dirty="0">
                <a:latin typeface="Segoe UI Variable Text Semiligh" pitchFamily="2" charset="0"/>
                <a:sym typeface="Wingdings" panose="05000000000000000000" pitchFamily="2" charset="2"/>
              </a:rPr>
              <a:t> Hasil </a:t>
            </a:r>
            <a:r>
              <a:rPr lang="en-US" sz="2000" b="1" dirty="0" err="1">
                <a:latin typeface="Segoe UI Variable Text Semiligh" pitchFamily="2" charset="0"/>
                <a:sym typeface="Wingdings" panose="05000000000000000000" pitchFamily="2" charset="2"/>
              </a:rPr>
              <a:t>Inventarisasi</a:t>
            </a:r>
            <a:endParaRPr lang="id-ID" sz="2000" b="1" dirty="0">
              <a:latin typeface="Segoe UI Variable Text Semiligh" pitchFamily="2" charset="0"/>
            </a:endParaRPr>
          </a:p>
        </p:txBody>
      </p:sp>
      <p:sp>
        <p:nvSpPr>
          <p:cNvPr id="130" name="Freeform 2819">
            <a:extLst>
              <a:ext uri="{FF2B5EF4-FFF2-40B4-BE49-F238E27FC236}">
                <a16:creationId xmlns="" xmlns:a16="http://schemas.microsoft.com/office/drawing/2014/main" id="{C203D5E0-E82C-4C05-BB60-AB5532830B5C}"/>
              </a:ext>
            </a:extLst>
          </p:cNvPr>
          <p:cNvSpPr>
            <a:spLocks noEditPoints="1"/>
          </p:cNvSpPr>
          <p:nvPr/>
        </p:nvSpPr>
        <p:spPr bwMode="auto">
          <a:xfrm>
            <a:off x="6381946" y="3352621"/>
            <a:ext cx="389641" cy="389641"/>
          </a:xfrm>
          <a:custGeom>
            <a:avLst/>
            <a:gdLst>
              <a:gd name="T0" fmla="*/ 80 w 160"/>
              <a:gd name="T1" fmla="*/ 0 h 160"/>
              <a:gd name="T2" fmla="*/ 0 w 160"/>
              <a:gd name="T3" fmla="*/ 80 h 160"/>
              <a:gd name="T4" fmla="*/ 80 w 160"/>
              <a:gd name="T5" fmla="*/ 160 h 160"/>
              <a:gd name="T6" fmla="*/ 160 w 160"/>
              <a:gd name="T7" fmla="*/ 80 h 160"/>
              <a:gd name="T8" fmla="*/ 80 w 160"/>
              <a:gd name="T9" fmla="*/ 0 h 160"/>
              <a:gd name="T10" fmla="*/ 64 w 160"/>
              <a:gd name="T11" fmla="*/ 120 h 160"/>
              <a:gd name="T12" fmla="*/ 24 w 160"/>
              <a:gd name="T13" fmla="*/ 80 h 160"/>
              <a:gd name="T14" fmla="*/ 35 w 160"/>
              <a:gd name="T15" fmla="*/ 69 h 160"/>
              <a:gd name="T16" fmla="*/ 64 w 160"/>
              <a:gd name="T17" fmla="*/ 97 h 160"/>
              <a:gd name="T18" fmla="*/ 125 w 160"/>
              <a:gd name="T19" fmla="*/ 37 h 160"/>
              <a:gd name="T20" fmla="*/ 136 w 160"/>
              <a:gd name="T21" fmla="*/ 48 h 160"/>
              <a:gd name="T22" fmla="*/ 64 w 160"/>
              <a:gd name="T23" fmla="*/ 12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 h="160">
                <a:moveTo>
                  <a:pt x="80" y="0"/>
                </a:moveTo>
                <a:cubicBezTo>
                  <a:pt x="36" y="0"/>
                  <a:pt x="0" y="36"/>
                  <a:pt x="0" y="80"/>
                </a:cubicBezTo>
                <a:cubicBezTo>
                  <a:pt x="0" y="124"/>
                  <a:pt x="36" y="160"/>
                  <a:pt x="80" y="160"/>
                </a:cubicBezTo>
                <a:cubicBezTo>
                  <a:pt x="124" y="160"/>
                  <a:pt x="160" y="124"/>
                  <a:pt x="160" y="80"/>
                </a:cubicBezTo>
                <a:cubicBezTo>
                  <a:pt x="160" y="36"/>
                  <a:pt x="124" y="0"/>
                  <a:pt x="80" y="0"/>
                </a:cubicBezTo>
                <a:close/>
                <a:moveTo>
                  <a:pt x="64" y="120"/>
                </a:moveTo>
                <a:cubicBezTo>
                  <a:pt x="24" y="80"/>
                  <a:pt x="24" y="80"/>
                  <a:pt x="24" y="80"/>
                </a:cubicBezTo>
                <a:cubicBezTo>
                  <a:pt x="35" y="69"/>
                  <a:pt x="35" y="69"/>
                  <a:pt x="35" y="69"/>
                </a:cubicBezTo>
                <a:cubicBezTo>
                  <a:pt x="64" y="97"/>
                  <a:pt x="64" y="97"/>
                  <a:pt x="64" y="97"/>
                </a:cubicBezTo>
                <a:cubicBezTo>
                  <a:pt x="125" y="37"/>
                  <a:pt x="125" y="37"/>
                  <a:pt x="125" y="37"/>
                </a:cubicBezTo>
                <a:cubicBezTo>
                  <a:pt x="136" y="48"/>
                  <a:pt x="136" y="48"/>
                  <a:pt x="136" y="48"/>
                </a:cubicBezTo>
                <a:lnTo>
                  <a:pt x="64" y="120"/>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ja-JP" altLang="en-US">
              <a:latin typeface="Segoe UI Variable Text Semiligh" pitchFamily="2" charset="0"/>
            </a:endParaRPr>
          </a:p>
        </p:txBody>
      </p:sp>
      <p:sp>
        <p:nvSpPr>
          <p:cNvPr id="131" name="TextBox 130">
            <a:extLst>
              <a:ext uri="{FF2B5EF4-FFF2-40B4-BE49-F238E27FC236}">
                <a16:creationId xmlns="" xmlns:a16="http://schemas.microsoft.com/office/drawing/2014/main" id="{3E310858-F2D6-4262-9E98-96C164D72580}"/>
              </a:ext>
            </a:extLst>
          </p:cNvPr>
          <p:cNvSpPr txBox="1"/>
          <p:nvPr/>
        </p:nvSpPr>
        <p:spPr>
          <a:xfrm>
            <a:off x="6771586" y="3342152"/>
            <a:ext cx="4213784" cy="400110"/>
          </a:xfrm>
          <a:prstGeom prst="rect">
            <a:avLst/>
          </a:prstGeom>
          <a:noFill/>
        </p:spPr>
        <p:txBody>
          <a:bodyPr wrap="square">
            <a:spAutoFit/>
          </a:bodyPr>
          <a:lstStyle/>
          <a:p>
            <a:r>
              <a:rPr lang="en-US" sz="2000" b="1" dirty="0" err="1">
                <a:latin typeface="Segoe UI Variable Text Semiligh" pitchFamily="2" charset="0"/>
                <a:sym typeface="Wingdings" panose="05000000000000000000" pitchFamily="2" charset="2"/>
              </a:rPr>
              <a:t>Tindak</a:t>
            </a:r>
            <a:r>
              <a:rPr lang="en-US" sz="2000" b="1" dirty="0">
                <a:latin typeface="Segoe UI Variable Text Semiligh" pitchFamily="2" charset="0"/>
                <a:sym typeface="Wingdings" panose="05000000000000000000" pitchFamily="2" charset="2"/>
              </a:rPr>
              <a:t> </a:t>
            </a:r>
            <a:r>
              <a:rPr lang="en-US" sz="2000" b="1" dirty="0" err="1">
                <a:latin typeface="Segoe UI Variable Text Semiligh" pitchFamily="2" charset="0"/>
                <a:sym typeface="Wingdings" panose="05000000000000000000" pitchFamily="2" charset="2"/>
              </a:rPr>
              <a:t>Lanjut</a:t>
            </a:r>
            <a:r>
              <a:rPr lang="en-US" sz="2000" b="1" dirty="0">
                <a:latin typeface="Segoe UI Variable Text Semiligh" pitchFamily="2" charset="0"/>
                <a:sym typeface="Wingdings" panose="05000000000000000000" pitchFamily="2" charset="2"/>
              </a:rPr>
              <a:t> Hasil </a:t>
            </a:r>
            <a:r>
              <a:rPr lang="en-US" sz="2000" b="1" dirty="0" err="1">
                <a:latin typeface="Segoe UI Variable Text Semiligh" pitchFamily="2" charset="0"/>
                <a:sym typeface="Wingdings" panose="05000000000000000000" pitchFamily="2" charset="2"/>
              </a:rPr>
              <a:t>Inventarisasi</a:t>
            </a:r>
            <a:endParaRPr lang="id-ID" sz="2000" b="1" dirty="0">
              <a:latin typeface="Segoe UI Variable Text Semiligh" pitchFamily="2" charset="0"/>
            </a:endParaRPr>
          </a:p>
        </p:txBody>
      </p:sp>
      <p:sp>
        <p:nvSpPr>
          <p:cNvPr id="7" name="TextBox 6">
            <a:extLst>
              <a:ext uri="{FF2B5EF4-FFF2-40B4-BE49-F238E27FC236}">
                <a16:creationId xmlns="" xmlns:a16="http://schemas.microsoft.com/office/drawing/2014/main" id="{C2B3E8C7-80E4-4B46-BCAD-8BAF7A245375}"/>
              </a:ext>
            </a:extLst>
          </p:cNvPr>
          <p:cNvSpPr txBox="1"/>
          <p:nvPr/>
        </p:nvSpPr>
        <p:spPr>
          <a:xfrm>
            <a:off x="1153823" y="1743304"/>
            <a:ext cx="553998" cy="3371392"/>
          </a:xfrm>
          <a:prstGeom prst="rect">
            <a:avLst/>
          </a:prstGeom>
          <a:solidFill>
            <a:srgbClr val="00B0F0">
              <a:alpha val="82000"/>
            </a:srgbClr>
          </a:solidFill>
        </p:spPr>
        <p:txBody>
          <a:bodyPr vert="vert270" wrap="square" rtlCol="0">
            <a:spAutoFit/>
          </a:bodyPr>
          <a:lstStyle/>
          <a:p>
            <a:pPr algn="ctr"/>
            <a:r>
              <a:rPr lang="en-US" sz="2400" b="1" dirty="0">
                <a:solidFill>
                  <a:schemeClr val="bg1"/>
                </a:solidFill>
              </a:rPr>
              <a:t>TAHAPAN INVENTARISASI</a:t>
            </a:r>
            <a:endParaRPr lang="id-ID" sz="2400" b="1" dirty="0">
              <a:solidFill>
                <a:schemeClr val="bg1"/>
              </a:solidFill>
            </a:endParaRPr>
          </a:p>
        </p:txBody>
      </p:sp>
      <p:sp>
        <p:nvSpPr>
          <p:cNvPr id="42" name="TextBox 41">
            <a:extLst>
              <a:ext uri="{FF2B5EF4-FFF2-40B4-BE49-F238E27FC236}">
                <a16:creationId xmlns="" xmlns:a16="http://schemas.microsoft.com/office/drawing/2014/main" id="{31C2908B-0910-4008-89A8-58DCAD34E5D7}"/>
              </a:ext>
            </a:extLst>
          </p:cNvPr>
          <p:cNvSpPr txBox="1"/>
          <p:nvPr/>
        </p:nvSpPr>
        <p:spPr>
          <a:xfrm>
            <a:off x="2353615" y="2326338"/>
            <a:ext cx="3723588" cy="866904"/>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en-US" dirty="0" err="1">
                <a:latin typeface="Segoe UI Variable Text Semiligh" pitchFamily="2" charset="0"/>
                <a:ea typeface="Tahoma" panose="020B0604030504040204" pitchFamily="34" charset="0"/>
                <a:cs typeface="Tahoma" panose="020B0604030504040204" pitchFamily="34" charset="0"/>
                <a:sym typeface="Wingdings" panose="05000000000000000000" pitchFamily="2" charset="2"/>
              </a:rPr>
              <a:t>Pembentukan</a:t>
            </a:r>
            <a:r>
              <a:rPr lang="en-US" dirty="0">
                <a:latin typeface="Segoe UI Variable Text Semiligh" pitchFamily="2" charset="0"/>
                <a:ea typeface="Tahoma" panose="020B0604030504040204" pitchFamily="34" charset="0"/>
                <a:cs typeface="Tahoma" panose="020B0604030504040204" pitchFamily="34" charset="0"/>
                <a:sym typeface="Wingdings" panose="05000000000000000000" pitchFamily="2" charset="2"/>
              </a:rPr>
              <a:t> Tim </a:t>
            </a:r>
            <a:r>
              <a:rPr lang="en-US" dirty="0" err="1">
                <a:latin typeface="Segoe UI Variable Text Semiligh" pitchFamily="2" charset="0"/>
                <a:ea typeface="Tahoma" panose="020B0604030504040204" pitchFamily="34" charset="0"/>
                <a:cs typeface="Tahoma" panose="020B0604030504040204" pitchFamily="34" charset="0"/>
                <a:sym typeface="Wingdings" panose="05000000000000000000" pitchFamily="2" charset="2"/>
              </a:rPr>
              <a:t>Inventarisasi</a:t>
            </a:r>
            <a:endParaRPr lang="en-US" dirty="0">
              <a:latin typeface="Segoe UI Variable Text Semiligh" pitchFamily="2" charset="0"/>
              <a:ea typeface="Tahoma" panose="020B0604030504040204" pitchFamily="34" charset="0"/>
              <a:cs typeface="Tahoma" panose="020B0604030504040204" pitchFamily="34" charset="0"/>
              <a:sym typeface="Wingdings" panose="05000000000000000000" pitchFamily="2" charset="2"/>
            </a:endParaRPr>
          </a:p>
          <a:p>
            <a:pPr marL="285750" indent="-285750">
              <a:lnSpc>
                <a:spcPct val="150000"/>
              </a:lnSpc>
              <a:buFont typeface="Wingdings" panose="05000000000000000000" pitchFamily="2" charset="2"/>
              <a:buChar char="Ø"/>
            </a:pPr>
            <a:r>
              <a:rPr lang="en-US" dirty="0" err="1">
                <a:latin typeface="Segoe UI Variable Text Semiligh" pitchFamily="2" charset="0"/>
                <a:ea typeface="Tahoma" panose="020B0604030504040204" pitchFamily="34" charset="0"/>
                <a:cs typeface="Tahoma" panose="020B0604030504040204" pitchFamily="34" charset="0"/>
                <a:sym typeface="Wingdings" panose="05000000000000000000" pitchFamily="2" charset="2"/>
              </a:rPr>
              <a:t>Penyiapan</a:t>
            </a:r>
            <a:r>
              <a:rPr lang="en-US" dirty="0">
                <a:latin typeface="Segoe UI Variable Text Semiligh" pitchFamily="2" charset="0"/>
                <a:ea typeface="Tahoma" panose="020B0604030504040204" pitchFamily="34" charset="0"/>
                <a:cs typeface="Tahoma" panose="020B0604030504040204" pitchFamily="34" charset="0"/>
                <a:sym typeface="Wingdings" panose="05000000000000000000" pitchFamily="2" charset="2"/>
              </a:rPr>
              <a:t> Data Awal</a:t>
            </a:r>
            <a:endParaRPr lang="id-ID" dirty="0">
              <a:latin typeface="Segoe UI Variable Text Semiligh" pitchFamily="2" charset="0"/>
              <a:ea typeface="Tahoma" panose="020B0604030504040204" pitchFamily="34" charset="0"/>
              <a:cs typeface="Tahoma" panose="020B0604030504040204" pitchFamily="34" charset="0"/>
            </a:endParaRPr>
          </a:p>
        </p:txBody>
      </p:sp>
      <p:sp>
        <p:nvSpPr>
          <p:cNvPr id="43" name="TextBox 42">
            <a:extLst>
              <a:ext uri="{FF2B5EF4-FFF2-40B4-BE49-F238E27FC236}">
                <a16:creationId xmlns="" xmlns:a16="http://schemas.microsoft.com/office/drawing/2014/main" id="{447CA19F-7E38-45C8-96E6-5316862A2291}"/>
              </a:ext>
            </a:extLst>
          </p:cNvPr>
          <p:cNvSpPr txBox="1"/>
          <p:nvPr/>
        </p:nvSpPr>
        <p:spPr>
          <a:xfrm>
            <a:off x="2372412" y="3624670"/>
            <a:ext cx="3723588" cy="866904"/>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en-US" dirty="0" err="1">
                <a:latin typeface="Segoe UI Variable Text Semiligh" pitchFamily="2" charset="0"/>
                <a:ea typeface="Tahoma" panose="020B0604030504040204" pitchFamily="34" charset="0"/>
                <a:cs typeface="Tahoma" panose="020B0604030504040204" pitchFamily="34" charset="0"/>
                <a:sym typeface="Wingdings" panose="05000000000000000000" pitchFamily="2" charset="2"/>
              </a:rPr>
              <a:t>Tahap</a:t>
            </a:r>
            <a:r>
              <a:rPr lang="en-US" dirty="0">
                <a:latin typeface="Segoe UI Variable Text Semiligh" pitchFamily="2" charset="0"/>
                <a:ea typeface="Tahoma" panose="020B0604030504040204" pitchFamily="34" charset="0"/>
                <a:cs typeface="Tahoma" panose="020B0604030504040204" pitchFamily="34" charset="0"/>
                <a:sym typeface="Wingdings" panose="05000000000000000000" pitchFamily="2" charset="2"/>
              </a:rPr>
              <a:t> </a:t>
            </a:r>
            <a:r>
              <a:rPr lang="en-US" dirty="0" err="1">
                <a:latin typeface="Segoe UI Variable Text Semiligh" pitchFamily="2" charset="0"/>
                <a:ea typeface="Tahoma" panose="020B0604030504040204" pitchFamily="34" charset="0"/>
                <a:cs typeface="Tahoma" panose="020B0604030504040204" pitchFamily="34" charset="0"/>
                <a:sym typeface="Wingdings" panose="05000000000000000000" pitchFamily="2" charset="2"/>
              </a:rPr>
              <a:t>Pendataan</a:t>
            </a:r>
            <a:endParaRPr lang="en-US" dirty="0">
              <a:latin typeface="Segoe UI Variable Text Semiligh" pitchFamily="2" charset="0"/>
              <a:ea typeface="Tahoma" panose="020B0604030504040204" pitchFamily="34" charset="0"/>
              <a:cs typeface="Tahoma" panose="020B0604030504040204" pitchFamily="34" charset="0"/>
              <a:sym typeface="Wingdings" panose="05000000000000000000" pitchFamily="2" charset="2"/>
            </a:endParaRPr>
          </a:p>
          <a:p>
            <a:pPr marL="285750" indent="-285750">
              <a:lnSpc>
                <a:spcPct val="150000"/>
              </a:lnSpc>
              <a:buFont typeface="Wingdings" panose="05000000000000000000" pitchFamily="2" charset="2"/>
              <a:buChar char="Ø"/>
            </a:pPr>
            <a:r>
              <a:rPr lang="en-US" dirty="0" err="1">
                <a:latin typeface="Segoe UI Variable Text Semiligh" pitchFamily="2" charset="0"/>
                <a:ea typeface="Tahoma" panose="020B0604030504040204" pitchFamily="34" charset="0"/>
                <a:cs typeface="Tahoma" panose="020B0604030504040204" pitchFamily="34" charset="0"/>
                <a:sym typeface="Wingdings" panose="05000000000000000000" pitchFamily="2" charset="2"/>
              </a:rPr>
              <a:t>Tahap</a:t>
            </a:r>
            <a:r>
              <a:rPr lang="en-US" dirty="0">
                <a:latin typeface="Segoe UI Variable Text Semiligh" pitchFamily="2" charset="0"/>
                <a:ea typeface="Tahoma" panose="020B0604030504040204" pitchFamily="34" charset="0"/>
                <a:cs typeface="Tahoma" panose="020B0604030504040204" pitchFamily="34" charset="0"/>
                <a:sym typeface="Wingdings" panose="05000000000000000000" pitchFamily="2" charset="2"/>
              </a:rPr>
              <a:t> </a:t>
            </a:r>
            <a:r>
              <a:rPr lang="en-US" dirty="0" err="1">
                <a:latin typeface="Segoe UI Variable Text Semiligh" pitchFamily="2" charset="0"/>
                <a:ea typeface="Tahoma" panose="020B0604030504040204" pitchFamily="34" charset="0"/>
                <a:cs typeface="Tahoma" panose="020B0604030504040204" pitchFamily="34" charset="0"/>
                <a:sym typeface="Wingdings" panose="05000000000000000000" pitchFamily="2" charset="2"/>
              </a:rPr>
              <a:t>Identifikasi</a:t>
            </a:r>
            <a:endParaRPr lang="id-ID" dirty="0">
              <a:latin typeface="Segoe UI Variable Text Semiligh" pitchFamily="2" charset="0"/>
              <a:ea typeface="Tahoma" panose="020B0604030504040204" pitchFamily="34" charset="0"/>
              <a:cs typeface="Tahoma" panose="020B0604030504040204" pitchFamily="34" charset="0"/>
            </a:endParaRPr>
          </a:p>
        </p:txBody>
      </p:sp>
      <p:sp>
        <p:nvSpPr>
          <p:cNvPr id="44" name="TextBox 43">
            <a:extLst>
              <a:ext uri="{FF2B5EF4-FFF2-40B4-BE49-F238E27FC236}">
                <a16:creationId xmlns="" xmlns:a16="http://schemas.microsoft.com/office/drawing/2014/main" id="{1E47EB3F-8737-46D5-92AA-6436CF14A05E}"/>
              </a:ext>
            </a:extLst>
          </p:cNvPr>
          <p:cNvSpPr txBox="1"/>
          <p:nvPr/>
        </p:nvSpPr>
        <p:spPr>
          <a:xfrm>
            <a:off x="6771586" y="2253228"/>
            <a:ext cx="3723588" cy="866904"/>
          </a:xfrm>
          <a:prstGeom prst="rect">
            <a:avLst/>
          </a:prstGeom>
          <a:noFill/>
        </p:spPr>
        <p:txBody>
          <a:bodyPr wrap="square">
            <a:spAutoFit/>
          </a:bodyPr>
          <a:lstStyle/>
          <a:p>
            <a:pPr>
              <a:lnSpc>
                <a:spcPct val="150000"/>
              </a:lnSpc>
            </a:pPr>
            <a:r>
              <a:rPr lang="en-US" dirty="0" err="1">
                <a:latin typeface="Segoe UI Variable Text Semiligh" pitchFamily="2" charset="0"/>
                <a:ea typeface="Tahoma" panose="020B0604030504040204" pitchFamily="34" charset="0"/>
                <a:cs typeface="Tahoma" panose="020B0604030504040204" pitchFamily="34" charset="0"/>
              </a:rPr>
              <a:t>Dilaporkan</a:t>
            </a:r>
            <a:r>
              <a:rPr lang="en-US" dirty="0">
                <a:latin typeface="Segoe UI Variable Text Semiligh" pitchFamily="2" charset="0"/>
                <a:ea typeface="Tahoma" panose="020B0604030504040204" pitchFamily="34" charset="0"/>
                <a:cs typeface="Tahoma" panose="020B0604030504040204" pitchFamily="34" charset="0"/>
              </a:rPr>
              <a:t> </a:t>
            </a:r>
            <a:r>
              <a:rPr lang="en-US" dirty="0" err="1">
                <a:latin typeface="Segoe UI Variable Text Semiligh" pitchFamily="2" charset="0"/>
                <a:ea typeface="Tahoma" panose="020B0604030504040204" pitchFamily="34" charset="0"/>
                <a:cs typeface="Tahoma" panose="020B0604030504040204" pitchFamily="34" charset="0"/>
              </a:rPr>
              <a:t>berdasarkan</a:t>
            </a:r>
            <a:r>
              <a:rPr lang="en-US" dirty="0">
                <a:latin typeface="Segoe UI Variable Text Semiligh" pitchFamily="2" charset="0"/>
                <a:ea typeface="Tahoma" panose="020B0604030504040204" pitchFamily="34" charset="0"/>
                <a:cs typeface="Tahoma" panose="020B0604030504040204" pitchFamily="34" charset="0"/>
              </a:rPr>
              <a:t> data Lembar </a:t>
            </a:r>
            <a:r>
              <a:rPr lang="en-US" dirty="0" err="1">
                <a:latin typeface="Segoe UI Variable Text Semiligh" pitchFamily="2" charset="0"/>
                <a:ea typeface="Tahoma" panose="020B0604030504040204" pitchFamily="34" charset="0"/>
                <a:cs typeface="Tahoma" panose="020B0604030504040204" pitchFamily="34" charset="0"/>
              </a:rPr>
              <a:t>Kerja</a:t>
            </a:r>
            <a:r>
              <a:rPr lang="en-US" dirty="0">
                <a:latin typeface="Segoe UI Variable Text Semiligh" pitchFamily="2" charset="0"/>
                <a:ea typeface="Tahoma" panose="020B0604030504040204" pitchFamily="34" charset="0"/>
                <a:cs typeface="Tahoma" panose="020B0604030504040204" pitchFamily="34" charset="0"/>
              </a:rPr>
              <a:t> </a:t>
            </a:r>
            <a:r>
              <a:rPr lang="en-US" dirty="0" err="1">
                <a:latin typeface="Segoe UI Variable Text Semiligh" pitchFamily="2" charset="0"/>
                <a:ea typeface="Tahoma" panose="020B0604030504040204" pitchFamily="34" charset="0"/>
                <a:cs typeface="Tahoma" panose="020B0604030504040204" pitchFamily="34" charset="0"/>
              </a:rPr>
              <a:t>Inventarisasi</a:t>
            </a:r>
            <a:endParaRPr lang="id-ID" dirty="0">
              <a:latin typeface="Segoe UI Variable Text Semiligh" pitchFamily="2" charset="0"/>
              <a:ea typeface="Tahoma" panose="020B0604030504040204" pitchFamily="34" charset="0"/>
              <a:cs typeface="Tahoma" panose="020B0604030504040204" pitchFamily="34" charset="0"/>
            </a:endParaRPr>
          </a:p>
        </p:txBody>
      </p:sp>
      <p:sp>
        <p:nvSpPr>
          <p:cNvPr id="45" name="TextBox 44">
            <a:extLst>
              <a:ext uri="{FF2B5EF4-FFF2-40B4-BE49-F238E27FC236}">
                <a16:creationId xmlns="" xmlns:a16="http://schemas.microsoft.com/office/drawing/2014/main" id="{3AB50E53-6F89-4F0B-9F0B-F62D2D8B04B9}"/>
              </a:ext>
            </a:extLst>
          </p:cNvPr>
          <p:cNvSpPr txBox="1"/>
          <p:nvPr/>
        </p:nvSpPr>
        <p:spPr>
          <a:xfrm>
            <a:off x="6771586" y="3752731"/>
            <a:ext cx="3723588" cy="1282402"/>
          </a:xfrm>
          <a:prstGeom prst="rect">
            <a:avLst/>
          </a:prstGeom>
          <a:noFill/>
        </p:spPr>
        <p:txBody>
          <a:bodyPr wrap="square">
            <a:spAutoFit/>
          </a:bodyPr>
          <a:lstStyle/>
          <a:p>
            <a:pPr>
              <a:lnSpc>
                <a:spcPct val="150000"/>
              </a:lnSpc>
            </a:pPr>
            <a:r>
              <a:rPr lang="en-US" dirty="0" err="1">
                <a:latin typeface="Segoe UI Variable Text Semiligh" pitchFamily="2" charset="0"/>
                <a:ea typeface="Tahoma" panose="020B0604030504040204" pitchFamily="34" charset="0"/>
                <a:cs typeface="Tahoma" panose="020B0604030504040204" pitchFamily="34" charset="0"/>
              </a:rPr>
              <a:t>Tahap</a:t>
            </a:r>
            <a:r>
              <a:rPr lang="en-US" dirty="0">
                <a:latin typeface="Segoe UI Variable Text Semiligh" pitchFamily="2" charset="0"/>
                <a:ea typeface="Tahoma" panose="020B0604030504040204" pitchFamily="34" charset="0"/>
                <a:cs typeface="Tahoma" panose="020B0604030504040204" pitchFamily="34" charset="0"/>
              </a:rPr>
              <a:t> </a:t>
            </a:r>
            <a:r>
              <a:rPr lang="en-US" dirty="0" err="1">
                <a:latin typeface="Segoe UI Variable Text Semiligh" pitchFamily="2" charset="0"/>
                <a:ea typeface="Tahoma" panose="020B0604030504040204" pitchFamily="34" charset="0"/>
                <a:cs typeface="Tahoma" panose="020B0604030504040204" pitchFamily="34" charset="0"/>
              </a:rPr>
              <a:t>perbaikan</a:t>
            </a:r>
            <a:r>
              <a:rPr lang="en-US" dirty="0">
                <a:latin typeface="Segoe UI Variable Text Semiligh" pitchFamily="2" charset="0"/>
                <a:ea typeface="Tahoma" panose="020B0604030504040204" pitchFamily="34" charset="0"/>
                <a:cs typeface="Tahoma" panose="020B0604030504040204" pitchFamily="34" charset="0"/>
              </a:rPr>
              <a:t> dan </a:t>
            </a:r>
            <a:r>
              <a:rPr lang="en-US" dirty="0" err="1">
                <a:latin typeface="Segoe UI Variable Text Semiligh" pitchFamily="2" charset="0"/>
                <a:ea typeface="Tahoma" panose="020B0604030504040204" pitchFamily="34" charset="0"/>
                <a:cs typeface="Tahoma" panose="020B0604030504040204" pitchFamily="34" charset="0"/>
              </a:rPr>
              <a:t>tindak</a:t>
            </a:r>
            <a:r>
              <a:rPr lang="en-US" dirty="0">
                <a:latin typeface="Segoe UI Variable Text Semiligh" pitchFamily="2" charset="0"/>
                <a:ea typeface="Tahoma" panose="020B0604030504040204" pitchFamily="34" charset="0"/>
                <a:cs typeface="Tahoma" panose="020B0604030504040204" pitchFamily="34" charset="0"/>
              </a:rPr>
              <a:t> </a:t>
            </a:r>
            <a:r>
              <a:rPr lang="en-US" dirty="0" err="1">
                <a:latin typeface="Segoe UI Variable Text Semiligh" pitchFamily="2" charset="0"/>
                <a:ea typeface="Tahoma" panose="020B0604030504040204" pitchFamily="34" charset="0"/>
                <a:cs typeface="Tahoma" panose="020B0604030504040204" pitchFamily="34" charset="0"/>
              </a:rPr>
              <a:t>lanjut</a:t>
            </a:r>
            <a:r>
              <a:rPr lang="en-US" dirty="0">
                <a:latin typeface="Segoe UI Variable Text Semiligh" pitchFamily="2" charset="0"/>
                <a:ea typeface="Tahoma" panose="020B0604030504040204" pitchFamily="34" charset="0"/>
                <a:cs typeface="Tahoma" panose="020B0604030504040204" pitchFamily="34" charset="0"/>
              </a:rPr>
              <a:t> </a:t>
            </a:r>
            <a:r>
              <a:rPr lang="en-US" dirty="0" err="1">
                <a:latin typeface="Segoe UI Variable Text Semiligh" pitchFamily="2" charset="0"/>
                <a:ea typeface="Tahoma" panose="020B0604030504040204" pitchFamily="34" charset="0"/>
                <a:cs typeface="Tahoma" panose="020B0604030504040204" pitchFamily="34" charset="0"/>
              </a:rPr>
              <a:t>penyelesaian</a:t>
            </a:r>
            <a:r>
              <a:rPr lang="en-US" dirty="0">
                <a:latin typeface="Segoe UI Variable Text Semiligh" pitchFamily="2" charset="0"/>
                <a:ea typeface="Tahoma" panose="020B0604030504040204" pitchFamily="34" charset="0"/>
                <a:cs typeface="Tahoma" panose="020B0604030504040204" pitchFamily="34" charset="0"/>
              </a:rPr>
              <a:t> </a:t>
            </a:r>
            <a:r>
              <a:rPr lang="en-US" dirty="0" err="1">
                <a:latin typeface="Segoe UI Variable Text Semiligh" pitchFamily="2" charset="0"/>
                <a:ea typeface="Tahoma" panose="020B0604030504040204" pitchFamily="34" charset="0"/>
                <a:cs typeface="Tahoma" panose="020B0604030504040204" pitchFamily="34" charset="0"/>
              </a:rPr>
              <a:t>berdasarkan</a:t>
            </a:r>
            <a:r>
              <a:rPr lang="en-US" dirty="0">
                <a:latin typeface="Segoe UI Variable Text Semiligh" pitchFamily="2" charset="0"/>
                <a:ea typeface="Tahoma" panose="020B0604030504040204" pitchFamily="34" charset="0"/>
                <a:cs typeface="Tahoma" panose="020B0604030504040204" pitchFamily="34" charset="0"/>
              </a:rPr>
              <a:t> </a:t>
            </a:r>
            <a:r>
              <a:rPr lang="en-US" dirty="0" err="1">
                <a:latin typeface="Segoe UI Variable Text Semiligh" pitchFamily="2" charset="0"/>
                <a:ea typeface="Tahoma" panose="020B0604030504040204" pitchFamily="34" charset="0"/>
                <a:cs typeface="Tahoma" panose="020B0604030504040204" pitchFamily="34" charset="0"/>
              </a:rPr>
              <a:t>laporan</a:t>
            </a:r>
            <a:r>
              <a:rPr lang="en-US" dirty="0">
                <a:latin typeface="Segoe UI Variable Text Semiligh" pitchFamily="2" charset="0"/>
                <a:ea typeface="Tahoma" panose="020B0604030504040204" pitchFamily="34" charset="0"/>
                <a:cs typeface="Tahoma" panose="020B0604030504040204" pitchFamily="34" charset="0"/>
              </a:rPr>
              <a:t> </a:t>
            </a:r>
            <a:r>
              <a:rPr lang="en-US" dirty="0" err="1">
                <a:latin typeface="Segoe UI Variable Text Semiligh" pitchFamily="2" charset="0"/>
                <a:ea typeface="Tahoma" panose="020B0604030504040204" pitchFamily="34" charset="0"/>
                <a:cs typeface="Tahoma" panose="020B0604030504040204" pitchFamily="34" charset="0"/>
              </a:rPr>
              <a:t>hasil</a:t>
            </a:r>
            <a:r>
              <a:rPr lang="en-US" dirty="0">
                <a:latin typeface="Segoe UI Variable Text Semiligh" pitchFamily="2" charset="0"/>
                <a:ea typeface="Tahoma" panose="020B0604030504040204" pitchFamily="34" charset="0"/>
                <a:cs typeface="Tahoma" panose="020B0604030504040204" pitchFamily="34" charset="0"/>
              </a:rPr>
              <a:t> </a:t>
            </a:r>
            <a:r>
              <a:rPr lang="en-US" dirty="0" err="1">
                <a:latin typeface="Segoe UI Variable Text Semiligh" pitchFamily="2" charset="0"/>
                <a:ea typeface="Tahoma" panose="020B0604030504040204" pitchFamily="34" charset="0"/>
                <a:cs typeface="Tahoma" panose="020B0604030504040204" pitchFamily="34" charset="0"/>
              </a:rPr>
              <a:t>inventarisasi</a:t>
            </a:r>
            <a:endParaRPr lang="id-ID" dirty="0">
              <a:latin typeface="Segoe UI Variable Text Semiligh" pitchFamily="2"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44638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8AFF53FD-7052-4A32-80FD-354D41E8A662}"/>
              </a:ext>
            </a:extLst>
          </p:cNvPr>
          <p:cNvSpPr/>
          <p:nvPr/>
        </p:nvSpPr>
        <p:spPr>
          <a:xfrm>
            <a:off x="-79131" y="184638"/>
            <a:ext cx="12485077" cy="509739"/>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Rectangle: Rounded Corners 3">
            <a:extLst>
              <a:ext uri="{FF2B5EF4-FFF2-40B4-BE49-F238E27FC236}">
                <a16:creationId xmlns="" xmlns:a16="http://schemas.microsoft.com/office/drawing/2014/main" id="{1827D3BC-55E6-451A-BEFC-0CA4A4AEE137}"/>
              </a:ext>
            </a:extLst>
          </p:cNvPr>
          <p:cNvSpPr/>
          <p:nvPr/>
        </p:nvSpPr>
        <p:spPr>
          <a:xfrm>
            <a:off x="10723706" y="-1302111"/>
            <a:ext cx="1266826" cy="2271713"/>
          </a:xfrm>
          <a:prstGeom prst="roundRect">
            <a:avLst/>
          </a:prstGeom>
          <a:solidFill>
            <a:schemeClr val="bg1">
              <a:alpha val="62000"/>
            </a:schemeClr>
          </a:solidFill>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descr="logo bpkp ukuran sedang">
            <a:extLst>
              <a:ext uri="{FF2B5EF4-FFF2-40B4-BE49-F238E27FC236}">
                <a16:creationId xmlns="" xmlns:a16="http://schemas.microsoft.com/office/drawing/2014/main" id="{69D37944-EE53-45A6-9BEE-81460D24017A}"/>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0775413" y="82747"/>
            <a:ext cx="1215119" cy="622380"/>
          </a:xfrm>
          <a:prstGeom prst="rect">
            <a:avLst/>
          </a:prstGeom>
          <a:noFill/>
          <a:ln w="9525">
            <a:noFill/>
            <a:miter lim="800000"/>
            <a:headEnd/>
            <a:tailEnd/>
          </a:ln>
        </p:spPr>
      </p:pic>
      <p:sp>
        <p:nvSpPr>
          <p:cNvPr id="28" name="TextBox 27">
            <a:extLst>
              <a:ext uri="{FF2B5EF4-FFF2-40B4-BE49-F238E27FC236}">
                <a16:creationId xmlns="" xmlns:a16="http://schemas.microsoft.com/office/drawing/2014/main" id="{0262A03A-FA60-4DA6-9840-3DE9F888640E}"/>
              </a:ext>
            </a:extLst>
          </p:cNvPr>
          <p:cNvSpPr txBox="1"/>
          <p:nvPr/>
        </p:nvSpPr>
        <p:spPr>
          <a:xfrm>
            <a:off x="1575905" y="146397"/>
            <a:ext cx="8313567" cy="646331"/>
          </a:xfrm>
          <a:prstGeom prst="rect">
            <a:avLst/>
          </a:prstGeom>
          <a:noFill/>
        </p:spPr>
        <p:txBody>
          <a:bodyPr wrap="square">
            <a:spAutoFit/>
          </a:bodyPr>
          <a:lstStyle/>
          <a:p>
            <a:pPr algn="ctr"/>
            <a:r>
              <a:rPr lang="en-US" sz="3600" dirty="0">
                <a:solidFill>
                  <a:srgbClr val="FFFF00"/>
                </a:solidFill>
                <a:latin typeface="Bebas Neue" panose="020B0606020202050201" pitchFamily="34" charset="0"/>
                <a:ea typeface="+mj-ea"/>
                <a:cs typeface="+mj-cs"/>
              </a:rPr>
              <a:t>INVENTARISASI</a:t>
            </a:r>
            <a:endParaRPr kumimoji="0" lang="en-US" sz="3600" i="0" u="none" strike="noStrike" kern="1200" cap="none" spc="0" normalizeH="0" baseline="0" noProof="0" dirty="0">
              <a:ln>
                <a:noFill/>
              </a:ln>
              <a:solidFill>
                <a:srgbClr val="FFFF00"/>
              </a:solidFill>
              <a:effectLst/>
              <a:uLnTx/>
              <a:uFillTx/>
              <a:latin typeface="Bebas Neue" panose="020B0606020202050201" pitchFamily="34" charset="0"/>
              <a:ea typeface="+mj-ea"/>
              <a:cs typeface="+mj-cs"/>
            </a:endParaRPr>
          </a:p>
        </p:txBody>
      </p:sp>
      <p:sp>
        <p:nvSpPr>
          <p:cNvPr id="124" name="Freeform 2819">
            <a:extLst>
              <a:ext uri="{FF2B5EF4-FFF2-40B4-BE49-F238E27FC236}">
                <a16:creationId xmlns="" xmlns:a16="http://schemas.microsoft.com/office/drawing/2014/main" id="{D892E7DF-E3AF-4C9F-BCA0-866997BF254B}"/>
              </a:ext>
            </a:extLst>
          </p:cNvPr>
          <p:cNvSpPr>
            <a:spLocks noEditPoints="1"/>
          </p:cNvSpPr>
          <p:nvPr/>
        </p:nvSpPr>
        <p:spPr bwMode="auto">
          <a:xfrm>
            <a:off x="524576" y="1031991"/>
            <a:ext cx="389641" cy="389641"/>
          </a:xfrm>
          <a:custGeom>
            <a:avLst/>
            <a:gdLst>
              <a:gd name="T0" fmla="*/ 80 w 160"/>
              <a:gd name="T1" fmla="*/ 0 h 160"/>
              <a:gd name="T2" fmla="*/ 0 w 160"/>
              <a:gd name="T3" fmla="*/ 80 h 160"/>
              <a:gd name="T4" fmla="*/ 80 w 160"/>
              <a:gd name="T5" fmla="*/ 160 h 160"/>
              <a:gd name="T6" fmla="*/ 160 w 160"/>
              <a:gd name="T7" fmla="*/ 80 h 160"/>
              <a:gd name="T8" fmla="*/ 80 w 160"/>
              <a:gd name="T9" fmla="*/ 0 h 160"/>
              <a:gd name="T10" fmla="*/ 64 w 160"/>
              <a:gd name="T11" fmla="*/ 120 h 160"/>
              <a:gd name="T12" fmla="*/ 24 w 160"/>
              <a:gd name="T13" fmla="*/ 80 h 160"/>
              <a:gd name="T14" fmla="*/ 35 w 160"/>
              <a:gd name="T15" fmla="*/ 69 h 160"/>
              <a:gd name="T16" fmla="*/ 64 w 160"/>
              <a:gd name="T17" fmla="*/ 97 h 160"/>
              <a:gd name="T18" fmla="*/ 125 w 160"/>
              <a:gd name="T19" fmla="*/ 37 h 160"/>
              <a:gd name="T20" fmla="*/ 136 w 160"/>
              <a:gd name="T21" fmla="*/ 48 h 160"/>
              <a:gd name="T22" fmla="*/ 64 w 160"/>
              <a:gd name="T23" fmla="*/ 12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 h="160">
                <a:moveTo>
                  <a:pt x="80" y="0"/>
                </a:moveTo>
                <a:cubicBezTo>
                  <a:pt x="36" y="0"/>
                  <a:pt x="0" y="36"/>
                  <a:pt x="0" y="80"/>
                </a:cubicBezTo>
                <a:cubicBezTo>
                  <a:pt x="0" y="124"/>
                  <a:pt x="36" y="160"/>
                  <a:pt x="80" y="160"/>
                </a:cubicBezTo>
                <a:cubicBezTo>
                  <a:pt x="124" y="160"/>
                  <a:pt x="160" y="124"/>
                  <a:pt x="160" y="80"/>
                </a:cubicBezTo>
                <a:cubicBezTo>
                  <a:pt x="160" y="36"/>
                  <a:pt x="124" y="0"/>
                  <a:pt x="80" y="0"/>
                </a:cubicBezTo>
                <a:close/>
                <a:moveTo>
                  <a:pt x="64" y="120"/>
                </a:moveTo>
                <a:cubicBezTo>
                  <a:pt x="24" y="80"/>
                  <a:pt x="24" y="80"/>
                  <a:pt x="24" y="80"/>
                </a:cubicBezTo>
                <a:cubicBezTo>
                  <a:pt x="35" y="69"/>
                  <a:pt x="35" y="69"/>
                  <a:pt x="35" y="69"/>
                </a:cubicBezTo>
                <a:cubicBezTo>
                  <a:pt x="64" y="97"/>
                  <a:pt x="64" y="97"/>
                  <a:pt x="64" y="97"/>
                </a:cubicBezTo>
                <a:cubicBezTo>
                  <a:pt x="125" y="37"/>
                  <a:pt x="125" y="37"/>
                  <a:pt x="125" y="37"/>
                </a:cubicBezTo>
                <a:cubicBezTo>
                  <a:pt x="136" y="48"/>
                  <a:pt x="136" y="48"/>
                  <a:pt x="136" y="48"/>
                </a:cubicBezTo>
                <a:lnTo>
                  <a:pt x="64" y="120"/>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 name="TextBox 124">
            <a:extLst>
              <a:ext uri="{FF2B5EF4-FFF2-40B4-BE49-F238E27FC236}">
                <a16:creationId xmlns="" xmlns:a16="http://schemas.microsoft.com/office/drawing/2014/main" id="{ACAB5842-C55A-412F-8831-69E1641A5539}"/>
              </a:ext>
            </a:extLst>
          </p:cNvPr>
          <p:cNvSpPr txBox="1"/>
          <p:nvPr/>
        </p:nvSpPr>
        <p:spPr>
          <a:xfrm>
            <a:off x="914217" y="1021522"/>
            <a:ext cx="2447770" cy="400110"/>
          </a:xfrm>
          <a:prstGeom prst="rect">
            <a:avLst/>
          </a:prstGeom>
          <a:noFill/>
        </p:spPr>
        <p:txBody>
          <a:bodyPr wrap="square">
            <a:spAutoFit/>
          </a:bodyPr>
          <a:lstStyle/>
          <a:p>
            <a:r>
              <a:rPr lang="en-US" sz="2000" b="1" dirty="0" err="1">
                <a:latin typeface="Arial Narrow" panose="020B0606020202030204" pitchFamily="34" charset="0"/>
                <a:sym typeface="Wingdings" panose="05000000000000000000" pitchFamily="2" charset="2"/>
              </a:rPr>
              <a:t>Persiapan</a:t>
            </a:r>
            <a:endParaRPr lang="id-ID" sz="2000" b="1" dirty="0">
              <a:latin typeface="Arial Narrow" panose="020B0606020202030204" pitchFamily="34" charset="0"/>
            </a:endParaRPr>
          </a:p>
        </p:txBody>
      </p:sp>
      <p:sp>
        <p:nvSpPr>
          <p:cNvPr id="7" name="TextBox 6">
            <a:extLst>
              <a:ext uri="{FF2B5EF4-FFF2-40B4-BE49-F238E27FC236}">
                <a16:creationId xmlns="" xmlns:a16="http://schemas.microsoft.com/office/drawing/2014/main" id="{C2B3E8C7-80E4-4B46-BCAD-8BAF7A245375}"/>
              </a:ext>
            </a:extLst>
          </p:cNvPr>
          <p:cNvSpPr txBox="1"/>
          <p:nvPr/>
        </p:nvSpPr>
        <p:spPr>
          <a:xfrm>
            <a:off x="6163407" y="896787"/>
            <a:ext cx="4385255" cy="461665"/>
          </a:xfrm>
          <a:prstGeom prst="rect">
            <a:avLst/>
          </a:prstGeom>
          <a:solidFill>
            <a:schemeClr val="accent1">
              <a:lumMod val="75000"/>
              <a:alpha val="82000"/>
            </a:schemeClr>
          </a:solidFill>
        </p:spPr>
        <p:txBody>
          <a:bodyPr vert="horz" wrap="square" rtlCol="0">
            <a:spAutoFit/>
          </a:bodyPr>
          <a:lstStyle/>
          <a:p>
            <a:pPr algn="ctr"/>
            <a:r>
              <a:rPr lang="en-US" sz="2400" b="1" dirty="0">
                <a:solidFill>
                  <a:schemeClr val="bg1"/>
                </a:solidFill>
              </a:rPr>
              <a:t>TAHAPAN INVENTARISASI BMD</a:t>
            </a:r>
            <a:endParaRPr lang="id-ID" sz="2400" b="1" dirty="0">
              <a:solidFill>
                <a:schemeClr val="bg1"/>
              </a:solidFill>
            </a:endParaRPr>
          </a:p>
        </p:txBody>
      </p:sp>
      <p:sp>
        <p:nvSpPr>
          <p:cNvPr id="42" name="TextBox 41">
            <a:extLst>
              <a:ext uri="{FF2B5EF4-FFF2-40B4-BE49-F238E27FC236}">
                <a16:creationId xmlns="" xmlns:a16="http://schemas.microsoft.com/office/drawing/2014/main" id="{31C2908B-0910-4008-89A8-58DCAD34E5D7}"/>
              </a:ext>
            </a:extLst>
          </p:cNvPr>
          <p:cNvSpPr txBox="1"/>
          <p:nvPr/>
        </p:nvSpPr>
        <p:spPr>
          <a:xfrm>
            <a:off x="914217" y="4544190"/>
            <a:ext cx="3723588" cy="496674"/>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en-US" sz="2000" b="1" dirty="0" err="1">
                <a:latin typeface="Segoe UI Variable Text Semiligh" pitchFamily="2" charset="0"/>
                <a:ea typeface="Tahoma" panose="020B0604030504040204" pitchFamily="34" charset="0"/>
                <a:cs typeface="Tahoma" panose="020B0604030504040204" pitchFamily="34" charset="0"/>
                <a:sym typeface="Wingdings" panose="05000000000000000000" pitchFamily="2" charset="2"/>
              </a:rPr>
              <a:t>Penyiapan</a:t>
            </a:r>
            <a:r>
              <a:rPr lang="en-US" sz="2000" b="1" dirty="0">
                <a:latin typeface="Segoe UI Variable Text Semiligh" pitchFamily="2" charset="0"/>
                <a:ea typeface="Tahoma" panose="020B0604030504040204" pitchFamily="34" charset="0"/>
                <a:cs typeface="Tahoma" panose="020B0604030504040204" pitchFamily="34" charset="0"/>
                <a:sym typeface="Wingdings" panose="05000000000000000000" pitchFamily="2" charset="2"/>
              </a:rPr>
              <a:t> Data Awal</a:t>
            </a:r>
            <a:endParaRPr lang="id-ID" sz="2000" b="1" dirty="0">
              <a:latin typeface="Segoe UI Variable Text Semiligh" pitchFamily="2" charset="0"/>
              <a:ea typeface="Tahoma" panose="020B0604030504040204" pitchFamily="34" charset="0"/>
              <a:cs typeface="Tahoma" panose="020B0604030504040204" pitchFamily="34" charset="0"/>
            </a:endParaRPr>
          </a:p>
        </p:txBody>
      </p:sp>
      <p:sp>
        <p:nvSpPr>
          <p:cNvPr id="26" name="TextBox 25">
            <a:extLst>
              <a:ext uri="{FF2B5EF4-FFF2-40B4-BE49-F238E27FC236}">
                <a16:creationId xmlns="" xmlns:a16="http://schemas.microsoft.com/office/drawing/2014/main" id="{F5067D58-FCD9-45F6-B174-EF0E4C1B9842}"/>
              </a:ext>
            </a:extLst>
          </p:cNvPr>
          <p:cNvSpPr txBox="1"/>
          <p:nvPr/>
        </p:nvSpPr>
        <p:spPr>
          <a:xfrm>
            <a:off x="914217" y="1288807"/>
            <a:ext cx="9058458" cy="496996"/>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en-US" sz="2000" b="1" dirty="0" err="1">
                <a:latin typeface="Segoe UI Variable Text Semiligh" pitchFamily="2" charset="0"/>
                <a:ea typeface="Tahoma" panose="020B0604030504040204" pitchFamily="34" charset="0"/>
                <a:cs typeface="Tahoma" panose="020B0604030504040204" pitchFamily="34" charset="0"/>
                <a:sym typeface="Wingdings" panose="05000000000000000000" pitchFamily="2" charset="2"/>
              </a:rPr>
              <a:t>Pembentukan</a:t>
            </a:r>
            <a:r>
              <a:rPr lang="en-US" sz="2000" b="1" dirty="0">
                <a:latin typeface="Segoe UI Variable Text Semiligh" pitchFamily="2" charset="0"/>
                <a:ea typeface="Tahoma" panose="020B0604030504040204" pitchFamily="34" charset="0"/>
                <a:cs typeface="Tahoma" panose="020B0604030504040204" pitchFamily="34" charset="0"/>
                <a:sym typeface="Wingdings" panose="05000000000000000000" pitchFamily="2" charset="2"/>
              </a:rPr>
              <a:t> Tim </a:t>
            </a:r>
            <a:r>
              <a:rPr lang="en-US" sz="2000" b="1" dirty="0" err="1">
                <a:latin typeface="Segoe UI Variable Text Semiligh" pitchFamily="2" charset="0"/>
                <a:ea typeface="Tahoma" panose="020B0604030504040204" pitchFamily="34" charset="0"/>
                <a:cs typeface="Tahoma" panose="020B0604030504040204" pitchFamily="34" charset="0"/>
                <a:sym typeface="Wingdings" panose="05000000000000000000" pitchFamily="2" charset="2"/>
              </a:rPr>
              <a:t>Inventarisasi</a:t>
            </a:r>
            <a:r>
              <a:rPr lang="en-US" sz="2000" b="1" dirty="0">
                <a:latin typeface="Segoe UI Variable Text Semiligh" pitchFamily="2" charset="0"/>
                <a:ea typeface="Tahoma" panose="020B0604030504040204" pitchFamily="34" charset="0"/>
                <a:cs typeface="Tahoma" panose="020B0604030504040204" pitchFamily="34" charset="0"/>
                <a:sym typeface="Wingdings" panose="05000000000000000000" pitchFamily="2" charset="2"/>
              </a:rPr>
              <a:t>  </a:t>
            </a:r>
            <a:r>
              <a:rPr lang="en-US" sz="2000" b="1" dirty="0" err="1">
                <a:latin typeface="Segoe UI Variable Text Semiligh" pitchFamily="2" charset="0"/>
                <a:ea typeface="Tahoma" panose="020B0604030504040204" pitchFamily="34" charset="0"/>
                <a:cs typeface="Tahoma" panose="020B0604030504040204" pitchFamily="34" charset="0"/>
                <a:sym typeface="Wingdings" panose="05000000000000000000" pitchFamily="2" charset="2"/>
              </a:rPr>
              <a:t>Ditetapkan</a:t>
            </a:r>
            <a:r>
              <a:rPr lang="en-US" sz="2000" b="1" dirty="0">
                <a:latin typeface="Segoe UI Variable Text Semiligh" pitchFamily="2" charset="0"/>
                <a:ea typeface="Tahoma" panose="020B0604030504040204" pitchFamily="34" charset="0"/>
                <a:cs typeface="Tahoma" panose="020B0604030504040204" pitchFamily="34" charset="0"/>
                <a:sym typeface="Wingdings" panose="05000000000000000000" pitchFamily="2" charset="2"/>
              </a:rPr>
              <a:t> oleh </a:t>
            </a:r>
            <a:r>
              <a:rPr lang="en-US" sz="2000" b="1" dirty="0" err="1">
                <a:latin typeface="Segoe UI Variable Text Semiligh" pitchFamily="2" charset="0"/>
                <a:ea typeface="Tahoma" panose="020B0604030504040204" pitchFamily="34" charset="0"/>
                <a:cs typeface="Tahoma" panose="020B0604030504040204" pitchFamily="34" charset="0"/>
                <a:sym typeface="Wingdings" panose="05000000000000000000" pitchFamily="2" charset="2"/>
              </a:rPr>
              <a:t>Gubernur</a:t>
            </a:r>
            <a:r>
              <a:rPr lang="en-US" sz="2000" b="1" dirty="0">
                <a:latin typeface="Segoe UI Variable Text Semiligh" pitchFamily="2" charset="0"/>
                <a:ea typeface="Tahoma" panose="020B0604030504040204" pitchFamily="34" charset="0"/>
                <a:cs typeface="Tahoma" panose="020B0604030504040204" pitchFamily="34" charset="0"/>
                <a:sym typeface="Wingdings" panose="05000000000000000000" pitchFamily="2" charset="2"/>
              </a:rPr>
              <a:t>/</a:t>
            </a:r>
            <a:r>
              <a:rPr lang="en-US" sz="2000" b="1" dirty="0" err="1">
                <a:latin typeface="Segoe UI Variable Text Semiligh" pitchFamily="2" charset="0"/>
                <a:ea typeface="Tahoma" panose="020B0604030504040204" pitchFamily="34" charset="0"/>
                <a:cs typeface="Tahoma" panose="020B0604030504040204" pitchFamily="34" charset="0"/>
                <a:sym typeface="Wingdings" panose="05000000000000000000" pitchFamily="2" charset="2"/>
              </a:rPr>
              <a:t>Bupati</a:t>
            </a:r>
            <a:r>
              <a:rPr lang="en-US" sz="2000" b="1" dirty="0">
                <a:latin typeface="Segoe UI Variable Text Semiligh" pitchFamily="2" charset="0"/>
                <a:ea typeface="Tahoma" panose="020B0604030504040204" pitchFamily="34" charset="0"/>
                <a:cs typeface="Tahoma" panose="020B0604030504040204" pitchFamily="34" charset="0"/>
                <a:sym typeface="Wingdings" panose="05000000000000000000" pitchFamily="2" charset="2"/>
              </a:rPr>
              <a:t>/</a:t>
            </a:r>
            <a:r>
              <a:rPr lang="en-US" sz="2000" b="1" dirty="0" err="1">
                <a:latin typeface="Segoe UI Variable Text Semiligh" pitchFamily="2" charset="0"/>
                <a:ea typeface="Tahoma" panose="020B0604030504040204" pitchFamily="34" charset="0"/>
                <a:cs typeface="Tahoma" panose="020B0604030504040204" pitchFamily="34" charset="0"/>
                <a:sym typeface="Wingdings" panose="05000000000000000000" pitchFamily="2" charset="2"/>
              </a:rPr>
              <a:t>Walikota</a:t>
            </a:r>
            <a:endParaRPr lang="en-US" sz="2000" b="1" dirty="0">
              <a:latin typeface="Segoe UI Variable Text Semiligh" pitchFamily="2" charset="0"/>
              <a:ea typeface="Tahoma" panose="020B0604030504040204" pitchFamily="34" charset="0"/>
              <a:cs typeface="Tahoma" panose="020B0604030504040204" pitchFamily="34" charset="0"/>
              <a:sym typeface="Wingdings" panose="05000000000000000000" pitchFamily="2" charset="2"/>
            </a:endParaRPr>
          </a:p>
        </p:txBody>
      </p:sp>
      <p:sp>
        <p:nvSpPr>
          <p:cNvPr id="31" name="TextBox 30">
            <a:extLst>
              <a:ext uri="{FF2B5EF4-FFF2-40B4-BE49-F238E27FC236}">
                <a16:creationId xmlns="" xmlns:a16="http://schemas.microsoft.com/office/drawing/2014/main" id="{B0163844-5464-492B-8918-51285B463351}"/>
              </a:ext>
            </a:extLst>
          </p:cNvPr>
          <p:cNvSpPr txBox="1"/>
          <p:nvPr/>
        </p:nvSpPr>
        <p:spPr>
          <a:xfrm>
            <a:off x="1189338" y="1715909"/>
            <a:ext cx="9725710" cy="2862322"/>
          </a:xfrm>
          <a:prstGeom prst="rect">
            <a:avLst/>
          </a:prstGeom>
          <a:noFill/>
        </p:spPr>
        <p:txBody>
          <a:bodyPr wrap="square">
            <a:spAutoFit/>
          </a:bodyPr>
          <a:lstStyle/>
          <a:p>
            <a:pPr marL="342900" indent="-342900">
              <a:buFont typeface="+mj-lt"/>
              <a:buAutoNum type="alphaLcPeriod"/>
            </a:pPr>
            <a:r>
              <a:rPr lang="id-ID" sz="2000" dirty="0">
                <a:latin typeface="Segoe UI Variable Text Semiligh" pitchFamily="2" charset="0"/>
              </a:rPr>
              <a:t>Menyusun </a:t>
            </a:r>
            <a:r>
              <a:rPr lang="id-ID" sz="2000" b="1" dirty="0">
                <a:latin typeface="Segoe UI Variable Text Semiligh" pitchFamily="2" charset="0"/>
              </a:rPr>
              <a:t>rencana kerja </a:t>
            </a:r>
            <a:r>
              <a:rPr lang="id-ID" sz="2000" dirty="0">
                <a:latin typeface="Segoe UI Variable Text Semiligh" pitchFamily="2" charset="0"/>
              </a:rPr>
              <a:t>pelaksanaan inventarisasi;</a:t>
            </a:r>
          </a:p>
          <a:p>
            <a:pPr marL="342900" indent="-342900">
              <a:buFont typeface="+mj-lt"/>
              <a:buAutoNum type="alphaLcPeriod"/>
            </a:pPr>
            <a:r>
              <a:rPr lang="id-ID" sz="2000" dirty="0">
                <a:latin typeface="Segoe UI Variable Text Semiligh" pitchFamily="2" charset="0"/>
              </a:rPr>
              <a:t>Menyiapkan data </a:t>
            </a:r>
            <a:r>
              <a:rPr lang="id-ID" sz="2000" b="1" dirty="0">
                <a:latin typeface="Segoe UI Variable Text Semiligh" pitchFamily="2" charset="0"/>
              </a:rPr>
              <a:t>daftar BMD</a:t>
            </a:r>
            <a:r>
              <a:rPr lang="id-ID" sz="2000" dirty="0">
                <a:latin typeface="Segoe UI Variable Text Semiligh" pitchFamily="2" charset="0"/>
              </a:rPr>
              <a:t>; </a:t>
            </a:r>
          </a:p>
          <a:p>
            <a:pPr marL="342900" indent="-342900">
              <a:buFont typeface="+mj-lt"/>
              <a:buAutoNum type="alphaLcPeriod"/>
            </a:pPr>
            <a:r>
              <a:rPr lang="id-ID" sz="2000" dirty="0">
                <a:latin typeface="Segoe UI Variable Text Semiligh" pitchFamily="2" charset="0"/>
              </a:rPr>
              <a:t>Menyiapkan </a:t>
            </a:r>
            <a:r>
              <a:rPr lang="id-ID" sz="2000" b="1" dirty="0">
                <a:latin typeface="Segoe UI Variable Text Semiligh" pitchFamily="2" charset="0"/>
              </a:rPr>
              <a:t>dokumen sumber</a:t>
            </a:r>
            <a:r>
              <a:rPr lang="id-ID" sz="2000" dirty="0">
                <a:latin typeface="Segoe UI Variable Text Semiligh" pitchFamily="2" charset="0"/>
              </a:rPr>
              <a:t>; </a:t>
            </a:r>
          </a:p>
          <a:p>
            <a:pPr marL="342900" indent="-342900">
              <a:buFont typeface="+mj-lt"/>
              <a:buAutoNum type="alphaLcPeriod"/>
            </a:pPr>
            <a:r>
              <a:rPr lang="id-ID" sz="2000" dirty="0">
                <a:latin typeface="Segoe UI Variable Text Semiligh" pitchFamily="2" charset="0"/>
              </a:rPr>
              <a:t>Melaksanakan </a:t>
            </a:r>
            <a:r>
              <a:rPr lang="id-ID" sz="2000" b="1" dirty="0">
                <a:latin typeface="Segoe UI Variable Text Semiligh" pitchFamily="2" charset="0"/>
              </a:rPr>
              <a:t>inventarisasi</a:t>
            </a:r>
            <a:r>
              <a:rPr lang="id-ID" sz="2000" dirty="0">
                <a:latin typeface="Segoe UI Variable Text Semiligh" pitchFamily="2" charset="0"/>
              </a:rPr>
              <a:t>; </a:t>
            </a:r>
          </a:p>
          <a:p>
            <a:pPr marL="342900" indent="-342900">
              <a:buFont typeface="+mj-lt"/>
              <a:buAutoNum type="alphaLcPeriod"/>
            </a:pPr>
            <a:r>
              <a:rPr lang="id-ID" sz="2000" dirty="0">
                <a:latin typeface="Segoe UI Variable Text Semiligh" pitchFamily="2" charset="0"/>
              </a:rPr>
              <a:t>Melakukan </a:t>
            </a:r>
            <a:r>
              <a:rPr lang="id-ID" sz="2000" b="1" dirty="0">
                <a:latin typeface="Segoe UI Variable Text Semiligh" pitchFamily="2" charset="0"/>
              </a:rPr>
              <a:t>identifikasi hasil inventarisasi</a:t>
            </a:r>
            <a:r>
              <a:rPr lang="id-ID" sz="2000" dirty="0">
                <a:latin typeface="Segoe UI Variable Text Semiligh" pitchFamily="2" charset="0"/>
              </a:rPr>
              <a:t>; </a:t>
            </a:r>
          </a:p>
          <a:p>
            <a:pPr marL="342900" indent="-342900">
              <a:buFont typeface="+mj-lt"/>
              <a:buAutoNum type="alphaLcPeriod"/>
            </a:pPr>
            <a:r>
              <a:rPr lang="id-ID" sz="2000" dirty="0">
                <a:latin typeface="Segoe UI Variable Text Semiligh" pitchFamily="2" charset="0"/>
              </a:rPr>
              <a:t>Meneliti </a:t>
            </a:r>
            <a:r>
              <a:rPr lang="id-ID" sz="2000" b="1" dirty="0">
                <a:latin typeface="Segoe UI Variable Text Semiligh" pitchFamily="2" charset="0"/>
              </a:rPr>
              <a:t>dokumen kepemilikan</a:t>
            </a:r>
            <a:r>
              <a:rPr lang="id-ID" sz="2000" dirty="0">
                <a:latin typeface="Segoe UI Variable Text Semiligh" pitchFamily="2" charset="0"/>
              </a:rPr>
              <a:t>; </a:t>
            </a:r>
          </a:p>
          <a:p>
            <a:pPr marL="342900" indent="-342900">
              <a:buFont typeface="+mj-lt"/>
              <a:buAutoNum type="alphaLcPeriod"/>
            </a:pPr>
            <a:r>
              <a:rPr lang="id-ID" sz="2000" dirty="0">
                <a:latin typeface="Segoe UI Variable Text Semiligh" pitchFamily="2" charset="0"/>
              </a:rPr>
              <a:t>Menyusun </a:t>
            </a:r>
            <a:r>
              <a:rPr lang="id-ID" sz="2000" b="1" dirty="0">
                <a:latin typeface="Segoe UI Variable Text Semiligh" pitchFamily="2" charset="0"/>
              </a:rPr>
              <a:t>laporan hasil inventarisasi</a:t>
            </a:r>
            <a:r>
              <a:rPr lang="id-ID" sz="2000" dirty="0">
                <a:latin typeface="Segoe UI Variable Text Semiligh" pitchFamily="2" charset="0"/>
              </a:rPr>
              <a:t>; dan </a:t>
            </a:r>
          </a:p>
          <a:p>
            <a:pPr marL="342900" indent="-342900">
              <a:buFont typeface="+mj-lt"/>
              <a:buAutoNum type="alphaLcPeriod"/>
            </a:pPr>
            <a:r>
              <a:rPr lang="id-ID" sz="2000" dirty="0">
                <a:latin typeface="Segoe UI Variable Text Semiligh" pitchFamily="2" charset="0"/>
              </a:rPr>
              <a:t>Menyusun </a:t>
            </a:r>
            <a:r>
              <a:rPr lang="id-ID" sz="2000" b="1" dirty="0">
                <a:latin typeface="Segoe UI Variable Text Semiligh" pitchFamily="2" charset="0"/>
              </a:rPr>
              <a:t>rencana tindak lanjut </a:t>
            </a:r>
            <a:r>
              <a:rPr lang="id-ID" sz="2000" dirty="0">
                <a:latin typeface="Segoe UI Variable Text Semiligh" pitchFamily="2" charset="0"/>
              </a:rPr>
              <a:t>terhadap laporan hasil inventarisasi sesuai dengan ketentuan peraturan perundang-undangan. </a:t>
            </a:r>
          </a:p>
        </p:txBody>
      </p:sp>
      <p:sp>
        <p:nvSpPr>
          <p:cNvPr id="32" name="TextBox 31">
            <a:extLst>
              <a:ext uri="{FF2B5EF4-FFF2-40B4-BE49-F238E27FC236}">
                <a16:creationId xmlns="" xmlns:a16="http://schemas.microsoft.com/office/drawing/2014/main" id="{847572D4-0D76-4A2A-BCCB-B0D565097E19}"/>
              </a:ext>
            </a:extLst>
          </p:cNvPr>
          <p:cNvSpPr txBox="1"/>
          <p:nvPr/>
        </p:nvSpPr>
        <p:spPr>
          <a:xfrm>
            <a:off x="1167405" y="5005333"/>
            <a:ext cx="4996002" cy="400110"/>
          </a:xfrm>
          <a:prstGeom prst="rect">
            <a:avLst/>
          </a:prstGeom>
          <a:noFill/>
        </p:spPr>
        <p:txBody>
          <a:bodyPr wrap="square">
            <a:spAutoFit/>
          </a:bodyPr>
          <a:lstStyle/>
          <a:p>
            <a:pPr marL="342900" indent="-342900">
              <a:buFont typeface="+mj-lt"/>
              <a:buAutoNum type="alphaLcPeriod"/>
            </a:pPr>
            <a:r>
              <a:rPr lang="en-US" sz="2000" dirty="0" err="1">
                <a:latin typeface="Segoe UI Variable Text Semiligh" pitchFamily="2" charset="0"/>
              </a:rPr>
              <a:t>Penyiapan</a:t>
            </a:r>
            <a:r>
              <a:rPr lang="en-US" sz="2000" dirty="0">
                <a:latin typeface="Segoe UI Variable Text Semiligh" pitchFamily="2" charset="0"/>
              </a:rPr>
              <a:t> </a:t>
            </a:r>
            <a:r>
              <a:rPr lang="en-US" sz="2000" dirty="0" err="1">
                <a:latin typeface="Segoe UI Variable Text Semiligh" pitchFamily="2" charset="0"/>
              </a:rPr>
              <a:t>dokumen</a:t>
            </a:r>
            <a:r>
              <a:rPr lang="en-US" sz="2000" dirty="0">
                <a:latin typeface="Segoe UI Variable Text Semiligh" pitchFamily="2" charset="0"/>
              </a:rPr>
              <a:t> </a:t>
            </a:r>
            <a:r>
              <a:rPr lang="en-US" sz="2000" dirty="0" err="1">
                <a:latin typeface="Segoe UI Variable Text Semiligh" pitchFamily="2" charset="0"/>
              </a:rPr>
              <a:t>sumber</a:t>
            </a:r>
            <a:r>
              <a:rPr lang="en-US" sz="2000" dirty="0">
                <a:latin typeface="Segoe UI Variable Text Semiligh" pitchFamily="2" charset="0"/>
              </a:rPr>
              <a:t>:</a:t>
            </a:r>
            <a:r>
              <a:rPr lang="id-ID" sz="2000" dirty="0">
                <a:latin typeface="Segoe UI Variable Text Semiligh" pitchFamily="2" charset="0"/>
              </a:rPr>
              <a:t> </a:t>
            </a:r>
          </a:p>
        </p:txBody>
      </p:sp>
      <p:sp>
        <p:nvSpPr>
          <p:cNvPr id="33" name="TextBox 32">
            <a:extLst>
              <a:ext uri="{FF2B5EF4-FFF2-40B4-BE49-F238E27FC236}">
                <a16:creationId xmlns="" xmlns:a16="http://schemas.microsoft.com/office/drawing/2014/main" id="{7C778A82-F207-48D3-BE56-B05976810288}"/>
              </a:ext>
            </a:extLst>
          </p:cNvPr>
          <p:cNvSpPr txBox="1"/>
          <p:nvPr/>
        </p:nvSpPr>
        <p:spPr>
          <a:xfrm>
            <a:off x="1189338" y="5690216"/>
            <a:ext cx="6250328" cy="400110"/>
          </a:xfrm>
          <a:prstGeom prst="rect">
            <a:avLst/>
          </a:prstGeom>
          <a:noFill/>
        </p:spPr>
        <p:txBody>
          <a:bodyPr wrap="square">
            <a:spAutoFit/>
          </a:bodyPr>
          <a:lstStyle/>
          <a:p>
            <a:r>
              <a:rPr lang="en-US" sz="2000" dirty="0">
                <a:latin typeface="Segoe UI Variable Text Semiligh" pitchFamily="2" charset="0"/>
              </a:rPr>
              <a:t>b.  </a:t>
            </a:r>
            <a:r>
              <a:rPr lang="en-US" sz="2000" dirty="0" err="1">
                <a:latin typeface="Segoe UI Variable Text Semiligh" pitchFamily="2" charset="0"/>
              </a:rPr>
              <a:t>Penyiapan</a:t>
            </a:r>
            <a:r>
              <a:rPr lang="en-US" sz="2000" dirty="0">
                <a:latin typeface="Segoe UI Variable Text Semiligh" pitchFamily="2" charset="0"/>
              </a:rPr>
              <a:t> </a:t>
            </a:r>
            <a:r>
              <a:rPr lang="en-US" sz="2000" dirty="0" err="1">
                <a:latin typeface="Segoe UI Variable Text Semiligh" pitchFamily="2" charset="0"/>
              </a:rPr>
              <a:t>dokumen</a:t>
            </a:r>
            <a:r>
              <a:rPr lang="en-US" sz="2000" dirty="0">
                <a:latin typeface="Segoe UI Variable Text Semiligh" pitchFamily="2" charset="0"/>
              </a:rPr>
              <a:t> </a:t>
            </a:r>
            <a:r>
              <a:rPr lang="en-US" sz="2000" dirty="0" err="1">
                <a:latin typeface="Segoe UI Variable Text Semiligh" pitchFamily="2" charset="0"/>
              </a:rPr>
              <a:t>pelaksanaan</a:t>
            </a:r>
            <a:r>
              <a:rPr lang="en-US" sz="2000" dirty="0">
                <a:latin typeface="Segoe UI Variable Text Semiligh" pitchFamily="2" charset="0"/>
              </a:rPr>
              <a:t> </a:t>
            </a:r>
            <a:r>
              <a:rPr lang="en-US" sz="2000" dirty="0" err="1">
                <a:latin typeface="Segoe UI Variable Text Semiligh" pitchFamily="2" charset="0"/>
              </a:rPr>
              <a:t>Inventarisasi</a:t>
            </a:r>
            <a:r>
              <a:rPr lang="en-US" sz="2000" dirty="0">
                <a:latin typeface="Segoe UI Variable Text Semiligh" pitchFamily="2" charset="0"/>
              </a:rPr>
              <a:t>:</a:t>
            </a:r>
            <a:r>
              <a:rPr lang="id-ID" sz="2000" dirty="0">
                <a:latin typeface="Segoe UI Variable Text Semiligh" pitchFamily="2" charset="0"/>
              </a:rPr>
              <a:t> </a:t>
            </a:r>
          </a:p>
        </p:txBody>
      </p:sp>
      <p:sp>
        <p:nvSpPr>
          <p:cNvPr id="34" name="TextBox 33">
            <a:extLst>
              <a:ext uri="{FF2B5EF4-FFF2-40B4-BE49-F238E27FC236}">
                <a16:creationId xmlns="" xmlns:a16="http://schemas.microsoft.com/office/drawing/2014/main" id="{D9DCBDB6-CC28-47C4-B1DC-27F24CEC2D57}"/>
              </a:ext>
            </a:extLst>
          </p:cNvPr>
          <p:cNvSpPr txBox="1"/>
          <p:nvPr/>
        </p:nvSpPr>
        <p:spPr>
          <a:xfrm>
            <a:off x="1511068" y="5250990"/>
            <a:ext cx="8643345" cy="496674"/>
          </a:xfrm>
          <a:prstGeom prst="rect">
            <a:avLst/>
          </a:prstGeom>
          <a:noFill/>
        </p:spPr>
        <p:txBody>
          <a:bodyPr wrap="square">
            <a:spAutoFit/>
          </a:bodyPr>
          <a:lstStyle/>
          <a:p>
            <a:pPr>
              <a:lnSpc>
                <a:spcPct val="150000"/>
              </a:lnSpc>
            </a:pPr>
            <a:r>
              <a:rPr lang="en-US" sz="2000" dirty="0">
                <a:latin typeface="Segoe UI Variable Text Semiligh" pitchFamily="2" charset="0"/>
                <a:ea typeface="Tahoma" panose="020B0604030504040204" pitchFamily="34" charset="0"/>
                <a:cs typeface="Tahoma" panose="020B0604030504040204" pitchFamily="34" charset="0"/>
              </a:rPr>
              <a:t>Daftar BMD, </a:t>
            </a:r>
            <a:r>
              <a:rPr lang="en-US" sz="2000" dirty="0" err="1">
                <a:latin typeface="Segoe UI Variable Text Semiligh" pitchFamily="2" charset="0"/>
                <a:ea typeface="Tahoma" panose="020B0604030504040204" pitchFamily="34" charset="0"/>
                <a:cs typeface="Tahoma" panose="020B0604030504040204" pitchFamily="34" charset="0"/>
              </a:rPr>
              <a:t>Dokumen</a:t>
            </a:r>
            <a:r>
              <a:rPr lang="en-US" sz="2000" dirty="0">
                <a:latin typeface="Segoe UI Variable Text Semiligh" pitchFamily="2" charset="0"/>
                <a:ea typeface="Tahoma" panose="020B0604030504040204" pitchFamily="34" charset="0"/>
                <a:cs typeface="Tahoma" panose="020B0604030504040204" pitchFamily="34" charset="0"/>
              </a:rPr>
              <a:t> </a:t>
            </a:r>
            <a:r>
              <a:rPr lang="en-US" sz="2000" dirty="0" err="1">
                <a:latin typeface="Segoe UI Variable Text Semiligh" pitchFamily="2" charset="0"/>
                <a:ea typeface="Tahoma" panose="020B0604030504040204" pitchFamily="34" charset="0"/>
                <a:cs typeface="Tahoma" panose="020B0604030504040204" pitchFamily="34" charset="0"/>
              </a:rPr>
              <a:t>Kepemilikan</a:t>
            </a:r>
            <a:r>
              <a:rPr lang="en-US" sz="2000" dirty="0">
                <a:latin typeface="Segoe UI Variable Text Semiligh" pitchFamily="2" charset="0"/>
                <a:ea typeface="Tahoma" panose="020B0604030504040204" pitchFamily="34" charset="0"/>
                <a:cs typeface="Tahoma" panose="020B0604030504040204" pitchFamily="34" charset="0"/>
              </a:rPr>
              <a:t>, KIBAR, KIR, dan </a:t>
            </a:r>
            <a:r>
              <a:rPr lang="en-US" sz="2000" dirty="0" err="1">
                <a:latin typeface="Segoe UI Variable Text Semiligh" pitchFamily="2" charset="0"/>
                <a:ea typeface="Tahoma" panose="020B0604030504040204" pitchFamily="34" charset="0"/>
                <a:cs typeface="Tahoma" panose="020B0604030504040204" pitchFamily="34" charset="0"/>
              </a:rPr>
              <a:t>dokumen</a:t>
            </a:r>
            <a:r>
              <a:rPr lang="en-US" sz="2000" dirty="0">
                <a:latin typeface="Segoe UI Variable Text Semiligh" pitchFamily="2" charset="0"/>
                <a:ea typeface="Tahoma" panose="020B0604030504040204" pitchFamily="34" charset="0"/>
                <a:cs typeface="Tahoma" panose="020B0604030504040204" pitchFamily="34" charset="0"/>
              </a:rPr>
              <a:t> lain</a:t>
            </a:r>
            <a:endParaRPr lang="id-ID" sz="2000" dirty="0">
              <a:latin typeface="Segoe UI Variable Text Semiligh" pitchFamily="2" charset="0"/>
              <a:ea typeface="Tahoma" panose="020B0604030504040204" pitchFamily="34" charset="0"/>
              <a:cs typeface="Tahoma" panose="020B0604030504040204" pitchFamily="34" charset="0"/>
            </a:endParaRPr>
          </a:p>
        </p:txBody>
      </p:sp>
      <p:sp>
        <p:nvSpPr>
          <p:cNvPr id="35" name="TextBox 34">
            <a:extLst>
              <a:ext uri="{FF2B5EF4-FFF2-40B4-BE49-F238E27FC236}">
                <a16:creationId xmlns="" xmlns:a16="http://schemas.microsoft.com/office/drawing/2014/main" id="{B307973E-3629-4FE1-95A9-3746708B6364}"/>
              </a:ext>
            </a:extLst>
          </p:cNvPr>
          <p:cNvSpPr txBox="1"/>
          <p:nvPr/>
        </p:nvSpPr>
        <p:spPr>
          <a:xfrm>
            <a:off x="1530318" y="5961213"/>
            <a:ext cx="7643873" cy="496674"/>
          </a:xfrm>
          <a:prstGeom prst="rect">
            <a:avLst/>
          </a:prstGeom>
          <a:noFill/>
        </p:spPr>
        <p:txBody>
          <a:bodyPr wrap="square">
            <a:spAutoFit/>
          </a:bodyPr>
          <a:lstStyle/>
          <a:p>
            <a:pPr>
              <a:lnSpc>
                <a:spcPct val="150000"/>
              </a:lnSpc>
            </a:pPr>
            <a:r>
              <a:rPr lang="en-US" sz="2000" dirty="0" err="1">
                <a:latin typeface="Segoe UI Variable Text Semiligh" pitchFamily="2" charset="0"/>
                <a:ea typeface="Tahoma" panose="020B0604030504040204" pitchFamily="34" charset="0"/>
                <a:cs typeface="Tahoma" panose="020B0604030504040204" pitchFamily="34" charset="0"/>
              </a:rPr>
              <a:t>Pelabelan</a:t>
            </a:r>
            <a:r>
              <a:rPr lang="en-US" sz="2000" dirty="0">
                <a:latin typeface="Segoe UI Variable Text Semiligh" pitchFamily="2" charset="0"/>
                <a:ea typeface="Tahoma" panose="020B0604030504040204" pitchFamily="34" charset="0"/>
                <a:cs typeface="Tahoma" panose="020B0604030504040204" pitchFamily="34" charset="0"/>
              </a:rPr>
              <a:t> BMD, </a:t>
            </a:r>
            <a:r>
              <a:rPr lang="en-US" sz="2000" dirty="0" err="1">
                <a:latin typeface="Segoe UI Variable Text Semiligh" pitchFamily="2" charset="0"/>
                <a:ea typeface="Tahoma" panose="020B0604030504040204" pitchFamily="34" charset="0"/>
                <a:cs typeface="Tahoma" panose="020B0604030504040204" pitchFamily="34" charset="0"/>
              </a:rPr>
              <a:t>Lember</a:t>
            </a:r>
            <a:r>
              <a:rPr lang="en-US" sz="2000" dirty="0">
                <a:latin typeface="Segoe UI Variable Text Semiligh" pitchFamily="2" charset="0"/>
                <a:ea typeface="Tahoma" panose="020B0604030504040204" pitchFamily="34" charset="0"/>
                <a:cs typeface="Tahoma" panose="020B0604030504040204" pitchFamily="34" charset="0"/>
              </a:rPr>
              <a:t> </a:t>
            </a:r>
            <a:r>
              <a:rPr lang="en-US" sz="2000" dirty="0" err="1">
                <a:latin typeface="Segoe UI Variable Text Semiligh" pitchFamily="2" charset="0"/>
                <a:ea typeface="Tahoma" panose="020B0604030504040204" pitchFamily="34" charset="0"/>
                <a:cs typeface="Tahoma" panose="020B0604030504040204" pitchFamily="34" charset="0"/>
              </a:rPr>
              <a:t>kerja</a:t>
            </a:r>
            <a:r>
              <a:rPr lang="en-US" sz="2000" dirty="0">
                <a:latin typeface="Segoe UI Variable Text Semiligh" pitchFamily="2" charset="0"/>
                <a:ea typeface="Tahoma" panose="020B0604030504040204" pitchFamily="34" charset="0"/>
                <a:cs typeface="Tahoma" panose="020B0604030504040204" pitchFamily="34" charset="0"/>
              </a:rPr>
              <a:t> </a:t>
            </a:r>
            <a:r>
              <a:rPr lang="en-US" sz="2000" dirty="0" err="1">
                <a:latin typeface="Segoe UI Variable Text Semiligh" pitchFamily="2" charset="0"/>
                <a:ea typeface="Tahoma" panose="020B0604030504040204" pitchFamily="34" charset="0"/>
                <a:cs typeface="Tahoma" panose="020B0604030504040204" pitchFamily="34" charset="0"/>
              </a:rPr>
              <a:t>inventarisasi</a:t>
            </a:r>
            <a:r>
              <a:rPr lang="en-US" sz="2000" dirty="0">
                <a:latin typeface="Segoe UI Variable Text Semiligh" pitchFamily="2" charset="0"/>
                <a:ea typeface="Tahoma" panose="020B0604030504040204" pitchFamily="34" charset="0"/>
                <a:cs typeface="Tahoma" panose="020B0604030504040204" pitchFamily="34" charset="0"/>
              </a:rPr>
              <a:t>, dan </a:t>
            </a:r>
            <a:r>
              <a:rPr lang="en-US" sz="2000" dirty="0" err="1">
                <a:latin typeface="Segoe UI Variable Text Semiligh" pitchFamily="2" charset="0"/>
                <a:ea typeface="Tahoma" panose="020B0604030504040204" pitchFamily="34" charset="0"/>
                <a:cs typeface="Tahoma" panose="020B0604030504040204" pitchFamily="34" charset="0"/>
              </a:rPr>
              <a:t>dokumen</a:t>
            </a:r>
            <a:r>
              <a:rPr lang="en-US" sz="2000" dirty="0">
                <a:latin typeface="Segoe UI Variable Text Semiligh" pitchFamily="2" charset="0"/>
                <a:ea typeface="Tahoma" panose="020B0604030504040204" pitchFamily="34" charset="0"/>
                <a:cs typeface="Tahoma" panose="020B0604030504040204" pitchFamily="34" charset="0"/>
              </a:rPr>
              <a:t> lain</a:t>
            </a:r>
            <a:endParaRPr lang="id-ID" sz="2000" dirty="0">
              <a:latin typeface="Segoe UI Variable Text Semiligh" pitchFamily="2"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470649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8AFF53FD-7052-4A32-80FD-354D41E8A662}"/>
              </a:ext>
            </a:extLst>
          </p:cNvPr>
          <p:cNvSpPr/>
          <p:nvPr/>
        </p:nvSpPr>
        <p:spPr>
          <a:xfrm>
            <a:off x="-79131" y="184638"/>
            <a:ext cx="12485077" cy="509739"/>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Rectangle: Rounded Corners 3">
            <a:extLst>
              <a:ext uri="{FF2B5EF4-FFF2-40B4-BE49-F238E27FC236}">
                <a16:creationId xmlns="" xmlns:a16="http://schemas.microsoft.com/office/drawing/2014/main" id="{1827D3BC-55E6-451A-BEFC-0CA4A4AEE137}"/>
              </a:ext>
            </a:extLst>
          </p:cNvPr>
          <p:cNvSpPr/>
          <p:nvPr/>
        </p:nvSpPr>
        <p:spPr>
          <a:xfrm>
            <a:off x="10723706" y="-1302111"/>
            <a:ext cx="1266826" cy="2271713"/>
          </a:xfrm>
          <a:prstGeom prst="roundRect">
            <a:avLst/>
          </a:prstGeom>
          <a:solidFill>
            <a:schemeClr val="bg1">
              <a:alpha val="62000"/>
            </a:schemeClr>
          </a:solidFill>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descr="logo bpkp ukuran sedang">
            <a:extLst>
              <a:ext uri="{FF2B5EF4-FFF2-40B4-BE49-F238E27FC236}">
                <a16:creationId xmlns="" xmlns:a16="http://schemas.microsoft.com/office/drawing/2014/main" id="{69D37944-EE53-45A6-9BEE-81460D24017A}"/>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0775413" y="82747"/>
            <a:ext cx="1215119" cy="622380"/>
          </a:xfrm>
          <a:prstGeom prst="rect">
            <a:avLst/>
          </a:prstGeom>
          <a:noFill/>
          <a:ln w="9525">
            <a:noFill/>
            <a:miter lim="800000"/>
            <a:headEnd/>
            <a:tailEnd/>
          </a:ln>
        </p:spPr>
      </p:pic>
      <p:sp>
        <p:nvSpPr>
          <p:cNvPr id="28" name="TextBox 27">
            <a:extLst>
              <a:ext uri="{FF2B5EF4-FFF2-40B4-BE49-F238E27FC236}">
                <a16:creationId xmlns="" xmlns:a16="http://schemas.microsoft.com/office/drawing/2014/main" id="{0262A03A-FA60-4DA6-9840-3DE9F888640E}"/>
              </a:ext>
            </a:extLst>
          </p:cNvPr>
          <p:cNvSpPr txBox="1"/>
          <p:nvPr/>
        </p:nvSpPr>
        <p:spPr>
          <a:xfrm>
            <a:off x="1575905" y="146397"/>
            <a:ext cx="8313567" cy="646331"/>
          </a:xfrm>
          <a:prstGeom prst="rect">
            <a:avLst/>
          </a:prstGeom>
          <a:noFill/>
        </p:spPr>
        <p:txBody>
          <a:bodyPr wrap="square">
            <a:spAutoFit/>
          </a:bodyPr>
          <a:lstStyle/>
          <a:p>
            <a:pPr algn="ctr"/>
            <a:r>
              <a:rPr lang="en-US" sz="3600" dirty="0">
                <a:solidFill>
                  <a:srgbClr val="FFFF00"/>
                </a:solidFill>
                <a:latin typeface="Bebas Neue" panose="020B0606020202050201" pitchFamily="34" charset="0"/>
                <a:ea typeface="+mj-ea"/>
                <a:cs typeface="+mj-cs"/>
              </a:rPr>
              <a:t>INVENTARISASI</a:t>
            </a:r>
            <a:endParaRPr kumimoji="0" lang="en-US" sz="3600" i="0" u="none" strike="noStrike" kern="1200" cap="none" spc="0" normalizeH="0" baseline="0" noProof="0" dirty="0">
              <a:ln>
                <a:noFill/>
              </a:ln>
              <a:solidFill>
                <a:srgbClr val="FFFF00"/>
              </a:solidFill>
              <a:effectLst/>
              <a:uLnTx/>
              <a:uFillTx/>
              <a:latin typeface="Bebas Neue" panose="020B0606020202050201" pitchFamily="34" charset="0"/>
              <a:ea typeface="+mj-ea"/>
              <a:cs typeface="+mj-cs"/>
            </a:endParaRPr>
          </a:p>
        </p:txBody>
      </p:sp>
      <p:sp>
        <p:nvSpPr>
          <p:cNvPr id="126" name="Freeform 2819">
            <a:extLst>
              <a:ext uri="{FF2B5EF4-FFF2-40B4-BE49-F238E27FC236}">
                <a16:creationId xmlns="" xmlns:a16="http://schemas.microsoft.com/office/drawing/2014/main" id="{BF4E9E70-213C-4938-9ACE-625C224991F4}"/>
              </a:ext>
            </a:extLst>
          </p:cNvPr>
          <p:cNvSpPr>
            <a:spLocks noEditPoints="1"/>
          </p:cNvSpPr>
          <p:nvPr/>
        </p:nvSpPr>
        <p:spPr bwMode="auto">
          <a:xfrm>
            <a:off x="732425" y="1196755"/>
            <a:ext cx="389641" cy="389641"/>
          </a:xfrm>
          <a:custGeom>
            <a:avLst/>
            <a:gdLst>
              <a:gd name="T0" fmla="*/ 80 w 160"/>
              <a:gd name="T1" fmla="*/ 0 h 160"/>
              <a:gd name="T2" fmla="*/ 0 w 160"/>
              <a:gd name="T3" fmla="*/ 80 h 160"/>
              <a:gd name="T4" fmla="*/ 80 w 160"/>
              <a:gd name="T5" fmla="*/ 160 h 160"/>
              <a:gd name="T6" fmla="*/ 160 w 160"/>
              <a:gd name="T7" fmla="*/ 80 h 160"/>
              <a:gd name="T8" fmla="*/ 80 w 160"/>
              <a:gd name="T9" fmla="*/ 0 h 160"/>
              <a:gd name="T10" fmla="*/ 64 w 160"/>
              <a:gd name="T11" fmla="*/ 120 h 160"/>
              <a:gd name="T12" fmla="*/ 24 w 160"/>
              <a:gd name="T13" fmla="*/ 80 h 160"/>
              <a:gd name="T14" fmla="*/ 35 w 160"/>
              <a:gd name="T15" fmla="*/ 69 h 160"/>
              <a:gd name="T16" fmla="*/ 64 w 160"/>
              <a:gd name="T17" fmla="*/ 97 h 160"/>
              <a:gd name="T18" fmla="*/ 125 w 160"/>
              <a:gd name="T19" fmla="*/ 37 h 160"/>
              <a:gd name="T20" fmla="*/ 136 w 160"/>
              <a:gd name="T21" fmla="*/ 48 h 160"/>
              <a:gd name="T22" fmla="*/ 64 w 160"/>
              <a:gd name="T23" fmla="*/ 12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 h="160">
                <a:moveTo>
                  <a:pt x="80" y="0"/>
                </a:moveTo>
                <a:cubicBezTo>
                  <a:pt x="36" y="0"/>
                  <a:pt x="0" y="36"/>
                  <a:pt x="0" y="80"/>
                </a:cubicBezTo>
                <a:cubicBezTo>
                  <a:pt x="0" y="124"/>
                  <a:pt x="36" y="160"/>
                  <a:pt x="80" y="160"/>
                </a:cubicBezTo>
                <a:cubicBezTo>
                  <a:pt x="124" y="160"/>
                  <a:pt x="160" y="124"/>
                  <a:pt x="160" y="80"/>
                </a:cubicBezTo>
                <a:cubicBezTo>
                  <a:pt x="160" y="36"/>
                  <a:pt x="124" y="0"/>
                  <a:pt x="80" y="0"/>
                </a:cubicBezTo>
                <a:close/>
                <a:moveTo>
                  <a:pt x="64" y="120"/>
                </a:moveTo>
                <a:cubicBezTo>
                  <a:pt x="24" y="80"/>
                  <a:pt x="24" y="80"/>
                  <a:pt x="24" y="80"/>
                </a:cubicBezTo>
                <a:cubicBezTo>
                  <a:pt x="35" y="69"/>
                  <a:pt x="35" y="69"/>
                  <a:pt x="35" y="69"/>
                </a:cubicBezTo>
                <a:cubicBezTo>
                  <a:pt x="64" y="97"/>
                  <a:pt x="64" y="97"/>
                  <a:pt x="64" y="97"/>
                </a:cubicBezTo>
                <a:cubicBezTo>
                  <a:pt x="125" y="37"/>
                  <a:pt x="125" y="37"/>
                  <a:pt x="125" y="37"/>
                </a:cubicBezTo>
                <a:cubicBezTo>
                  <a:pt x="136" y="48"/>
                  <a:pt x="136" y="48"/>
                  <a:pt x="136" y="48"/>
                </a:cubicBezTo>
                <a:lnTo>
                  <a:pt x="64" y="120"/>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 name="TextBox 126">
            <a:extLst>
              <a:ext uri="{FF2B5EF4-FFF2-40B4-BE49-F238E27FC236}">
                <a16:creationId xmlns="" xmlns:a16="http://schemas.microsoft.com/office/drawing/2014/main" id="{E4531869-9C5F-4CAB-9AB6-4DC863D28F40}"/>
              </a:ext>
            </a:extLst>
          </p:cNvPr>
          <p:cNvSpPr txBox="1"/>
          <p:nvPr/>
        </p:nvSpPr>
        <p:spPr>
          <a:xfrm>
            <a:off x="1122066" y="1186286"/>
            <a:ext cx="1601842" cy="400110"/>
          </a:xfrm>
          <a:prstGeom prst="rect">
            <a:avLst/>
          </a:prstGeom>
          <a:noFill/>
        </p:spPr>
        <p:txBody>
          <a:bodyPr wrap="square">
            <a:spAutoFit/>
          </a:bodyPr>
          <a:lstStyle/>
          <a:p>
            <a:r>
              <a:rPr lang="en-US" sz="2000" b="1" dirty="0" err="1">
                <a:latin typeface="Arial Narrow" panose="020B0606020202030204" pitchFamily="34" charset="0"/>
                <a:sym typeface="Wingdings" panose="05000000000000000000" pitchFamily="2" charset="2"/>
              </a:rPr>
              <a:t>Pelaksanaan</a:t>
            </a:r>
            <a:endParaRPr lang="id-ID" sz="2000" b="1" dirty="0">
              <a:latin typeface="Arial Narrow" panose="020B0606020202030204" pitchFamily="34" charset="0"/>
            </a:endParaRPr>
          </a:p>
        </p:txBody>
      </p:sp>
      <p:sp>
        <p:nvSpPr>
          <p:cNvPr id="128" name="Freeform 2819">
            <a:extLst>
              <a:ext uri="{FF2B5EF4-FFF2-40B4-BE49-F238E27FC236}">
                <a16:creationId xmlns="" xmlns:a16="http://schemas.microsoft.com/office/drawing/2014/main" id="{2A7AFA51-8F09-4D07-96BD-FB51B859302A}"/>
              </a:ext>
            </a:extLst>
          </p:cNvPr>
          <p:cNvSpPr>
            <a:spLocks noEditPoints="1"/>
          </p:cNvSpPr>
          <p:nvPr/>
        </p:nvSpPr>
        <p:spPr bwMode="auto">
          <a:xfrm>
            <a:off x="732425" y="2860156"/>
            <a:ext cx="389641" cy="389641"/>
          </a:xfrm>
          <a:custGeom>
            <a:avLst/>
            <a:gdLst>
              <a:gd name="T0" fmla="*/ 80 w 160"/>
              <a:gd name="T1" fmla="*/ 0 h 160"/>
              <a:gd name="T2" fmla="*/ 0 w 160"/>
              <a:gd name="T3" fmla="*/ 80 h 160"/>
              <a:gd name="T4" fmla="*/ 80 w 160"/>
              <a:gd name="T5" fmla="*/ 160 h 160"/>
              <a:gd name="T6" fmla="*/ 160 w 160"/>
              <a:gd name="T7" fmla="*/ 80 h 160"/>
              <a:gd name="T8" fmla="*/ 80 w 160"/>
              <a:gd name="T9" fmla="*/ 0 h 160"/>
              <a:gd name="T10" fmla="*/ 64 w 160"/>
              <a:gd name="T11" fmla="*/ 120 h 160"/>
              <a:gd name="T12" fmla="*/ 24 w 160"/>
              <a:gd name="T13" fmla="*/ 80 h 160"/>
              <a:gd name="T14" fmla="*/ 35 w 160"/>
              <a:gd name="T15" fmla="*/ 69 h 160"/>
              <a:gd name="T16" fmla="*/ 64 w 160"/>
              <a:gd name="T17" fmla="*/ 97 h 160"/>
              <a:gd name="T18" fmla="*/ 125 w 160"/>
              <a:gd name="T19" fmla="*/ 37 h 160"/>
              <a:gd name="T20" fmla="*/ 136 w 160"/>
              <a:gd name="T21" fmla="*/ 48 h 160"/>
              <a:gd name="T22" fmla="*/ 64 w 160"/>
              <a:gd name="T23" fmla="*/ 12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 h="160">
                <a:moveTo>
                  <a:pt x="80" y="0"/>
                </a:moveTo>
                <a:cubicBezTo>
                  <a:pt x="36" y="0"/>
                  <a:pt x="0" y="36"/>
                  <a:pt x="0" y="80"/>
                </a:cubicBezTo>
                <a:cubicBezTo>
                  <a:pt x="0" y="124"/>
                  <a:pt x="36" y="160"/>
                  <a:pt x="80" y="160"/>
                </a:cubicBezTo>
                <a:cubicBezTo>
                  <a:pt x="124" y="160"/>
                  <a:pt x="160" y="124"/>
                  <a:pt x="160" y="80"/>
                </a:cubicBezTo>
                <a:cubicBezTo>
                  <a:pt x="160" y="36"/>
                  <a:pt x="124" y="0"/>
                  <a:pt x="80" y="0"/>
                </a:cubicBezTo>
                <a:close/>
                <a:moveTo>
                  <a:pt x="64" y="120"/>
                </a:moveTo>
                <a:cubicBezTo>
                  <a:pt x="24" y="80"/>
                  <a:pt x="24" y="80"/>
                  <a:pt x="24" y="80"/>
                </a:cubicBezTo>
                <a:cubicBezTo>
                  <a:pt x="35" y="69"/>
                  <a:pt x="35" y="69"/>
                  <a:pt x="35" y="69"/>
                </a:cubicBezTo>
                <a:cubicBezTo>
                  <a:pt x="64" y="97"/>
                  <a:pt x="64" y="97"/>
                  <a:pt x="64" y="97"/>
                </a:cubicBezTo>
                <a:cubicBezTo>
                  <a:pt x="125" y="37"/>
                  <a:pt x="125" y="37"/>
                  <a:pt x="125" y="37"/>
                </a:cubicBezTo>
                <a:cubicBezTo>
                  <a:pt x="136" y="48"/>
                  <a:pt x="136" y="48"/>
                  <a:pt x="136" y="48"/>
                </a:cubicBezTo>
                <a:lnTo>
                  <a:pt x="64" y="120"/>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 name="TextBox 128">
            <a:extLst>
              <a:ext uri="{FF2B5EF4-FFF2-40B4-BE49-F238E27FC236}">
                <a16:creationId xmlns="" xmlns:a16="http://schemas.microsoft.com/office/drawing/2014/main" id="{9581416C-E8D4-422A-A6E3-AB431A70DFCA}"/>
              </a:ext>
            </a:extLst>
          </p:cNvPr>
          <p:cNvSpPr txBox="1"/>
          <p:nvPr/>
        </p:nvSpPr>
        <p:spPr>
          <a:xfrm>
            <a:off x="1122065" y="2849687"/>
            <a:ext cx="4025247" cy="400110"/>
          </a:xfrm>
          <a:prstGeom prst="rect">
            <a:avLst/>
          </a:prstGeom>
          <a:noFill/>
        </p:spPr>
        <p:txBody>
          <a:bodyPr wrap="square">
            <a:spAutoFit/>
          </a:bodyPr>
          <a:lstStyle/>
          <a:p>
            <a:r>
              <a:rPr lang="en-US" sz="2000" b="1" dirty="0" err="1">
                <a:latin typeface="Arial Narrow" panose="020B0606020202030204" pitchFamily="34" charset="0"/>
                <a:sym typeface="Wingdings" panose="05000000000000000000" pitchFamily="2" charset="2"/>
              </a:rPr>
              <a:t>Pelaporan</a:t>
            </a:r>
            <a:r>
              <a:rPr lang="en-US" sz="2000" b="1" dirty="0">
                <a:latin typeface="Arial Narrow" panose="020B0606020202030204" pitchFamily="34" charset="0"/>
                <a:sym typeface="Wingdings" panose="05000000000000000000" pitchFamily="2" charset="2"/>
              </a:rPr>
              <a:t> Hasil </a:t>
            </a:r>
            <a:r>
              <a:rPr lang="en-US" sz="2000" b="1" dirty="0" err="1">
                <a:latin typeface="Arial Narrow" panose="020B0606020202030204" pitchFamily="34" charset="0"/>
                <a:sym typeface="Wingdings" panose="05000000000000000000" pitchFamily="2" charset="2"/>
              </a:rPr>
              <a:t>Inventarisasi</a:t>
            </a:r>
            <a:endParaRPr lang="id-ID" sz="2000" b="1" dirty="0">
              <a:latin typeface="Arial Narrow" panose="020B0606020202030204" pitchFamily="34" charset="0"/>
            </a:endParaRPr>
          </a:p>
        </p:txBody>
      </p:sp>
      <p:sp>
        <p:nvSpPr>
          <p:cNvPr id="7" name="TextBox 6">
            <a:extLst>
              <a:ext uri="{FF2B5EF4-FFF2-40B4-BE49-F238E27FC236}">
                <a16:creationId xmlns="" xmlns:a16="http://schemas.microsoft.com/office/drawing/2014/main" id="{C2B3E8C7-80E4-4B46-BCAD-8BAF7A245375}"/>
              </a:ext>
            </a:extLst>
          </p:cNvPr>
          <p:cNvSpPr txBox="1"/>
          <p:nvPr/>
        </p:nvSpPr>
        <p:spPr>
          <a:xfrm>
            <a:off x="6163407" y="896787"/>
            <a:ext cx="4385255" cy="461665"/>
          </a:xfrm>
          <a:prstGeom prst="rect">
            <a:avLst/>
          </a:prstGeom>
          <a:solidFill>
            <a:schemeClr val="accent1">
              <a:lumMod val="75000"/>
              <a:alpha val="82000"/>
            </a:schemeClr>
          </a:solidFill>
        </p:spPr>
        <p:txBody>
          <a:bodyPr vert="horz" wrap="square" rtlCol="0">
            <a:spAutoFit/>
          </a:bodyPr>
          <a:lstStyle/>
          <a:p>
            <a:pPr algn="ctr"/>
            <a:r>
              <a:rPr lang="en-US" sz="2400" b="1" dirty="0">
                <a:solidFill>
                  <a:schemeClr val="bg1"/>
                </a:solidFill>
              </a:rPr>
              <a:t>TAHAPAN INVENTARISASI BMD</a:t>
            </a:r>
            <a:endParaRPr lang="id-ID" sz="2400" b="1" dirty="0">
              <a:solidFill>
                <a:schemeClr val="bg1"/>
              </a:solidFill>
            </a:endParaRPr>
          </a:p>
        </p:txBody>
      </p:sp>
      <p:sp>
        <p:nvSpPr>
          <p:cNvPr id="43" name="TextBox 42">
            <a:extLst>
              <a:ext uri="{FF2B5EF4-FFF2-40B4-BE49-F238E27FC236}">
                <a16:creationId xmlns="" xmlns:a16="http://schemas.microsoft.com/office/drawing/2014/main" id="{447CA19F-7E38-45C8-96E6-5316862A2291}"/>
              </a:ext>
            </a:extLst>
          </p:cNvPr>
          <p:cNvSpPr txBox="1"/>
          <p:nvPr/>
        </p:nvSpPr>
        <p:spPr>
          <a:xfrm>
            <a:off x="1137779" y="1513431"/>
            <a:ext cx="6063122" cy="1015663"/>
          </a:xfrm>
          <a:prstGeom prst="rect">
            <a:avLst/>
          </a:prstGeom>
          <a:noFill/>
        </p:spPr>
        <p:txBody>
          <a:bodyPr wrap="square">
            <a:spAutoFit/>
          </a:bodyPr>
          <a:lstStyle/>
          <a:p>
            <a:pPr marL="285750" indent="-285750">
              <a:buFont typeface="Wingdings" panose="05000000000000000000" pitchFamily="2" charset="2"/>
              <a:buChar char="Ø"/>
            </a:pPr>
            <a:r>
              <a:rPr lang="en-US" sz="2000" dirty="0" err="1">
                <a:latin typeface="Segoe UI Variable Text Semiligh" pitchFamily="2" charset="0"/>
                <a:ea typeface="Tahoma" panose="020B0604030504040204" pitchFamily="34" charset="0"/>
                <a:cs typeface="Tahoma" panose="020B0604030504040204" pitchFamily="34" charset="0"/>
                <a:sym typeface="Wingdings" panose="05000000000000000000" pitchFamily="2" charset="2"/>
              </a:rPr>
              <a:t>Tahap</a:t>
            </a:r>
            <a:r>
              <a:rPr lang="en-US" sz="2000" dirty="0">
                <a:latin typeface="Segoe UI Variable Text Semiligh" pitchFamily="2" charset="0"/>
                <a:ea typeface="Tahoma" panose="020B0604030504040204" pitchFamily="34" charset="0"/>
                <a:cs typeface="Tahoma" panose="020B0604030504040204" pitchFamily="34" charset="0"/>
                <a:sym typeface="Wingdings" panose="05000000000000000000" pitchFamily="2" charset="2"/>
              </a:rPr>
              <a:t> </a:t>
            </a:r>
            <a:r>
              <a:rPr lang="en-US" sz="2000" b="1" dirty="0" err="1">
                <a:latin typeface="Segoe UI Variable Text Semiligh" pitchFamily="2" charset="0"/>
                <a:ea typeface="Tahoma" panose="020B0604030504040204" pitchFamily="34" charset="0"/>
                <a:cs typeface="Tahoma" panose="020B0604030504040204" pitchFamily="34" charset="0"/>
                <a:sym typeface="Wingdings" panose="05000000000000000000" pitchFamily="2" charset="2"/>
              </a:rPr>
              <a:t>Pendataan</a:t>
            </a:r>
            <a:endParaRPr lang="en-US" sz="2000" b="1" dirty="0">
              <a:latin typeface="Segoe UI Variable Text Semiligh" pitchFamily="2" charset="0"/>
              <a:ea typeface="Tahoma" panose="020B0604030504040204" pitchFamily="34" charset="0"/>
              <a:cs typeface="Tahoma" panose="020B0604030504040204" pitchFamily="34" charset="0"/>
              <a:sym typeface="Wingdings" panose="05000000000000000000" pitchFamily="2" charset="2"/>
            </a:endParaRPr>
          </a:p>
          <a:p>
            <a:pPr marL="285750" indent="-285750">
              <a:buFont typeface="Wingdings" panose="05000000000000000000" pitchFamily="2" charset="2"/>
              <a:buChar char="Ø"/>
            </a:pPr>
            <a:r>
              <a:rPr lang="en-US" sz="2000" dirty="0" err="1">
                <a:latin typeface="Segoe UI Variable Text Semiligh" pitchFamily="2" charset="0"/>
                <a:ea typeface="Tahoma" panose="020B0604030504040204" pitchFamily="34" charset="0"/>
                <a:cs typeface="Tahoma" panose="020B0604030504040204" pitchFamily="34" charset="0"/>
                <a:sym typeface="Wingdings" panose="05000000000000000000" pitchFamily="2" charset="2"/>
              </a:rPr>
              <a:t>Tahap</a:t>
            </a:r>
            <a:r>
              <a:rPr lang="en-US" sz="2000" dirty="0">
                <a:latin typeface="Segoe UI Variable Text Semiligh" pitchFamily="2" charset="0"/>
                <a:ea typeface="Tahoma" panose="020B0604030504040204" pitchFamily="34" charset="0"/>
                <a:cs typeface="Tahoma" panose="020B0604030504040204" pitchFamily="34" charset="0"/>
                <a:sym typeface="Wingdings" panose="05000000000000000000" pitchFamily="2" charset="2"/>
              </a:rPr>
              <a:t> </a:t>
            </a:r>
            <a:r>
              <a:rPr lang="en-US" sz="2000" b="1" dirty="0" err="1">
                <a:latin typeface="Segoe UI Variable Text Semiligh" pitchFamily="2" charset="0"/>
                <a:ea typeface="Tahoma" panose="020B0604030504040204" pitchFamily="34" charset="0"/>
                <a:cs typeface="Tahoma" panose="020B0604030504040204" pitchFamily="34" charset="0"/>
                <a:sym typeface="Wingdings" panose="05000000000000000000" pitchFamily="2" charset="2"/>
              </a:rPr>
              <a:t>Identifikasi</a:t>
            </a:r>
            <a:endParaRPr lang="en-US" sz="2000" b="1" dirty="0">
              <a:latin typeface="Segoe UI Variable Text Semiligh" pitchFamily="2" charset="0"/>
              <a:ea typeface="Tahoma" panose="020B0604030504040204" pitchFamily="34" charset="0"/>
              <a:cs typeface="Tahoma" panose="020B0604030504040204" pitchFamily="34" charset="0"/>
              <a:sym typeface="Wingdings" panose="05000000000000000000" pitchFamily="2" charset="2"/>
            </a:endParaRPr>
          </a:p>
          <a:p>
            <a:pPr marL="285750" indent="-285750">
              <a:buFont typeface="Wingdings" panose="05000000000000000000" pitchFamily="2" charset="2"/>
              <a:buChar char="Ø"/>
            </a:pPr>
            <a:r>
              <a:rPr lang="en-US" sz="2000" b="1" dirty="0">
                <a:latin typeface="Segoe UI Variable Text Semiligh" pitchFamily="2" charset="0"/>
                <a:ea typeface="Tahoma" panose="020B0604030504040204" pitchFamily="34" charset="0"/>
                <a:cs typeface="Tahoma" panose="020B0604030504040204" pitchFamily="34" charset="0"/>
                <a:sym typeface="Wingdings" panose="05000000000000000000" pitchFamily="2" charset="2"/>
              </a:rPr>
              <a:t>Monitoring</a:t>
            </a:r>
            <a:r>
              <a:rPr lang="en-US" sz="2000" dirty="0">
                <a:latin typeface="Segoe UI Variable Text Semiligh" pitchFamily="2" charset="0"/>
                <a:ea typeface="Tahoma" panose="020B0604030504040204" pitchFamily="34" charset="0"/>
                <a:cs typeface="Tahoma" panose="020B0604030504040204" pitchFamily="34" charset="0"/>
                <a:sym typeface="Wingdings" panose="05000000000000000000" pitchFamily="2" charset="2"/>
              </a:rPr>
              <a:t> dan </a:t>
            </a:r>
            <a:r>
              <a:rPr lang="en-US" sz="2000" b="1" dirty="0" err="1">
                <a:latin typeface="Segoe UI Variable Text Semiligh" pitchFamily="2" charset="0"/>
                <a:ea typeface="Tahoma" panose="020B0604030504040204" pitchFamily="34" charset="0"/>
                <a:cs typeface="Tahoma" panose="020B0604030504040204" pitchFamily="34" charset="0"/>
                <a:sym typeface="Wingdings" panose="05000000000000000000" pitchFamily="2" charset="2"/>
              </a:rPr>
              <a:t>evaluasi</a:t>
            </a:r>
            <a:r>
              <a:rPr lang="en-US" sz="2000" dirty="0">
                <a:latin typeface="Segoe UI Variable Text Semiligh" pitchFamily="2" charset="0"/>
                <a:ea typeface="Tahoma" panose="020B0604030504040204" pitchFamily="34" charset="0"/>
                <a:cs typeface="Tahoma" panose="020B0604030504040204" pitchFamily="34" charset="0"/>
                <a:sym typeface="Wingdings" panose="05000000000000000000" pitchFamily="2" charset="2"/>
              </a:rPr>
              <a:t> </a:t>
            </a:r>
            <a:r>
              <a:rPr lang="en-US" sz="2000" dirty="0" err="1">
                <a:latin typeface="Segoe UI Variable Text Semiligh" pitchFamily="2" charset="0"/>
                <a:ea typeface="Tahoma" panose="020B0604030504040204" pitchFamily="34" charset="0"/>
                <a:cs typeface="Tahoma" panose="020B0604030504040204" pitchFamily="34" charset="0"/>
                <a:sym typeface="Wingdings" panose="05000000000000000000" pitchFamily="2" charset="2"/>
              </a:rPr>
              <a:t>pelaksanaan</a:t>
            </a:r>
            <a:r>
              <a:rPr lang="en-US" sz="2000" dirty="0">
                <a:latin typeface="Segoe UI Variable Text Semiligh" pitchFamily="2" charset="0"/>
                <a:ea typeface="Tahoma" panose="020B0604030504040204" pitchFamily="34" charset="0"/>
                <a:cs typeface="Tahoma" panose="020B0604030504040204" pitchFamily="34" charset="0"/>
                <a:sym typeface="Wingdings" panose="05000000000000000000" pitchFamily="2" charset="2"/>
              </a:rPr>
              <a:t> </a:t>
            </a:r>
            <a:r>
              <a:rPr lang="en-US" sz="2000" dirty="0" err="1">
                <a:latin typeface="Segoe UI Variable Text Semiligh" pitchFamily="2" charset="0"/>
                <a:ea typeface="Tahoma" panose="020B0604030504040204" pitchFamily="34" charset="0"/>
                <a:cs typeface="Tahoma" panose="020B0604030504040204" pitchFamily="34" charset="0"/>
                <a:sym typeface="Wingdings" panose="05000000000000000000" pitchFamily="2" charset="2"/>
              </a:rPr>
              <a:t>Inventarisasi</a:t>
            </a:r>
            <a:endParaRPr lang="id-ID" sz="2000" dirty="0">
              <a:latin typeface="Segoe UI Variable Text Semiligh" pitchFamily="2" charset="0"/>
              <a:ea typeface="Tahoma" panose="020B0604030504040204" pitchFamily="34" charset="0"/>
              <a:cs typeface="Tahoma" panose="020B0604030504040204" pitchFamily="34" charset="0"/>
            </a:endParaRPr>
          </a:p>
        </p:txBody>
      </p:sp>
      <p:sp>
        <p:nvSpPr>
          <p:cNvPr id="44" name="TextBox 43">
            <a:extLst>
              <a:ext uri="{FF2B5EF4-FFF2-40B4-BE49-F238E27FC236}">
                <a16:creationId xmlns="" xmlns:a16="http://schemas.microsoft.com/office/drawing/2014/main" id="{1E47EB3F-8737-46D5-92AA-6436CF14A05E}"/>
              </a:ext>
            </a:extLst>
          </p:cNvPr>
          <p:cNvSpPr txBox="1"/>
          <p:nvPr/>
        </p:nvSpPr>
        <p:spPr>
          <a:xfrm>
            <a:off x="1122065" y="3230018"/>
            <a:ext cx="10269835" cy="707886"/>
          </a:xfrm>
          <a:prstGeom prst="rect">
            <a:avLst/>
          </a:prstGeom>
          <a:noFill/>
        </p:spPr>
        <p:txBody>
          <a:bodyPr wrap="square">
            <a:spAutoFit/>
          </a:bodyPr>
          <a:lstStyle>
            <a:defPPr>
              <a:defRPr lang="id-ID"/>
            </a:defPPr>
            <a:lvl1pPr>
              <a:defRPr sz="2000">
                <a:latin typeface="Segoe UI Variable Text Semiligh" pitchFamily="2" charset="0"/>
              </a:defRPr>
            </a:lvl1pPr>
          </a:lstStyle>
          <a:p>
            <a:r>
              <a:rPr lang="en-US" dirty="0"/>
              <a:t>Kuasa </a:t>
            </a:r>
            <a:r>
              <a:rPr lang="en-US" dirty="0" err="1"/>
              <a:t>Pengguna</a:t>
            </a:r>
            <a:r>
              <a:rPr lang="en-US" dirty="0"/>
              <a:t> </a:t>
            </a:r>
            <a:r>
              <a:rPr lang="en-US" dirty="0" err="1"/>
              <a:t>Barang</a:t>
            </a:r>
            <a:r>
              <a:rPr lang="en-US" dirty="0"/>
              <a:t>, </a:t>
            </a:r>
            <a:r>
              <a:rPr lang="en-US" dirty="0" err="1"/>
              <a:t>Pengguna</a:t>
            </a:r>
            <a:r>
              <a:rPr lang="en-US" dirty="0"/>
              <a:t> </a:t>
            </a:r>
            <a:r>
              <a:rPr lang="en-US" dirty="0" err="1"/>
              <a:t>Barang</a:t>
            </a:r>
            <a:r>
              <a:rPr lang="en-US" dirty="0"/>
              <a:t> dan </a:t>
            </a:r>
            <a:r>
              <a:rPr lang="en-US" dirty="0" err="1"/>
              <a:t>Pengelola</a:t>
            </a:r>
            <a:r>
              <a:rPr lang="en-US" dirty="0"/>
              <a:t> </a:t>
            </a:r>
            <a:r>
              <a:rPr lang="en-US" dirty="0" err="1"/>
              <a:t>Barang</a:t>
            </a:r>
            <a:r>
              <a:rPr lang="en-US" dirty="0"/>
              <a:t> </a:t>
            </a:r>
            <a:r>
              <a:rPr lang="en-US" dirty="0" err="1"/>
              <a:t>melalui</a:t>
            </a:r>
            <a:r>
              <a:rPr lang="en-US" dirty="0"/>
              <a:t> Tim </a:t>
            </a:r>
            <a:r>
              <a:rPr lang="en-US" dirty="0" err="1"/>
              <a:t>Inventarisasi</a:t>
            </a:r>
            <a:r>
              <a:rPr lang="en-US" dirty="0"/>
              <a:t> </a:t>
            </a:r>
            <a:r>
              <a:rPr lang="en-US" dirty="0" err="1"/>
              <a:t>menyusun</a:t>
            </a:r>
            <a:r>
              <a:rPr lang="en-US" dirty="0"/>
              <a:t> </a:t>
            </a:r>
            <a:r>
              <a:rPr lang="en-US" dirty="0" err="1"/>
              <a:t>laporan</a:t>
            </a:r>
            <a:r>
              <a:rPr lang="en-US" dirty="0"/>
              <a:t> </a:t>
            </a:r>
            <a:r>
              <a:rPr lang="en-US" dirty="0" err="1"/>
              <a:t>hasil</a:t>
            </a:r>
            <a:r>
              <a:rPr lang="en-US" dirty="0"/>
              <a:t> </a:t>
            </a:r>
            <a:r>
              <a:rPr lang="en-US" dirty="0" err="1"/>
              <a:t>Inventarisasi</a:t>
            </a:r>
            <a:r>
              <a:rPr lang="en-US" dirty="0"/>
              <a:t>.</a:t>
            </a:r>
            <a:endParaRPr lang="id-ID" dirty="0"/>
          </a:p>
        </p:txBody>
      </p:sp>
      <p:sp>
        <p:nvSpPr>
          <p:cNvPr id="17" name="TextBox 16">
            <a:extLst>
              <a:ext uri="{FF2B5EF4-FFF2-40B4-BE49-F238E27FC236}">
                <a16:creationId xmlns="" xmlns:a16="http://schemas.microsoft.com/office/drawing/2014/main" id="{84015EA8-0889-B2F9-074C-70050CC401F8}"/>
              </a:ext>
            </a:extLst>
          </p:cNvPr>
          <p:cNvSpPr txBox="1"/>
          <p:nvPr/>
        </p:nvSpPr>
        <p:spPr>
          <a:xfrm>
            <a:off x="1122065" y="4072865"/>
            <a:ext cx="10355560" cy="707886"/>
          </a:xfrm>
          <a:prstGeom prst="rect">
            <a:avLst/>
          </a:prstGeom>
          <a:noFill/>
        </p:spPr>
        <p:txBody>
          <a:bodyPr wrap="square">
            <a:spAutoFit/>
          </a:bodyPr>
          <a:lstStyle/>
          <a:p>
            <a:r>
              <a:rPr lang="id-ID" sz="2000" b="1" dirty="0">
                <a:latin typeface="Segoe UI Variable Text Semiligh" pitchFamily="2" charset="0"/>
              </a:rPr>
              <a:t>Kuasa Pengguna Barang </a:t>
            </a:r>
            <a:r>
              <a:rPr lang="id-ID" sz="2000" dirty="0">
                <a:latin typeface="Segoe UI Variable Text Semiligh" pitchFamily="2" charset="0"/>
              </a:rPr>
              <a:t>menyampaikan laporan hasil Inventarisasi kepada </a:t>
            </a:r>
            <a:r>
              <a:rPr lang="id-ID" sz="2000" b="1" dirty="0">
                <a:latin typeface="Segoe UI Variable Text Semiligh" pitchFamily="2" charset="0"/>
              </a:rPr>
              <a:t>Pengguna Barang paling lama 2 (dua) bulan </a:t>
            </a:r>
            <a:r>
              <a:rPr lang="id-ID" sz="2000" dirty="0">
                <a:latin typeface="Segoe UI Variable Text Semiligh" pitchFamily="2" charset="0"/>
              </a:rPr>
              <a:t>setelah Inventarisasi</a:t>
            </a:r>
            <a:r>
              <a:rPr lang="en-US" sz="2000" dirty="0">
                <a:latin typeface="Segoe UI Variable Text Semiligh" pitchFamily="2" charset="0"/>
              </a:rPr>
              <a:t>.</a:t>
            </a:r>
            <a:endParaRPr lang="id-ID" sz="2000" dirty="0">
              <a:latin typeface="Segoe UI Variable Text Semiligh" pitchFamily="2" charset="0"/>
            </a:endParaRPr>
          </a:p>
        </p:txBody>
      </p:sp>
      <p:sp>
        <p:nvSpPr>
          <p:cNvPr id="19" name="TextBox 18">
            <a:extLst>
              <a:ext uri="{FF2B5EF4-FFF2-40B4-BE49-F238E27FC236}">
                <a16:creationId xmlns="" xmlns:a16="http://schemas.microsoft.com/office/drawing/2014/main" id="{B177C3B0-B1D9-65E6-2054-A5379E98BAA8}"/>
              </a:ext>
            </a:extLst>
          </p:cNvPr>
          <p:cNvSpPr txBox="1"/>
          <p:nvPr/>
        </p:nvSpPr>
        <p:spPr>
          <a:xfrm>
            <a:off x="1137779" y="4910048"/>
            <a:ext cx="10339846" cy="707886"/>
          </a:xfrm>
          <a:prstGeom prst="rect">
            <a:avLst/>
          </a:prstGeom>
          <a:noFill/>
        </p:spPr>
        <p:txBody>
          <a:bodyPr wrap="square">
            <a:spAutoFit/>
          </a:bodyPr>
          <a:lstStyle/>
          <a:p>
            <a:r>
              <a:rPr lang="id-ID" sz="2000" b="1" dirty="0">
                <a:latin typeface="Segoe UI Variable Text Semiligh" pitchFamily="2" charset="0"/>
              </a:rPr>
              <a:t>Pengguna Barang </a:t>
            </a:r>
            <a:r>
              <a:rPr lang="id-ID" sz="2000" dirty="0">
                <a:latin typeface="Segoe UI Variable Text Semiligh" pitchFamily="2" charset="0"/>
              </a:rPr>
              <a:t>menyampaikan laporan hasil Inventarisasi kepada </a:t>
            </a:r>
            <a:r>
              <a:rPr lang="id-ID" sz="2000" b="1" dirty="0">
                <a:latin typeface="Segoe UI Variable Text Semiligh" pitchFamily="2" charset="0"/>
              </a:rPr>
              <a:t>Pengelola Barang paling lama 3 (tiga) bulan</a:t>
            </a:r>
            <a:r>
              <a:rPr lang="id-ID" sz="2000" dirty="0">
                <a:latin typeface="Segoe UI Variable Text Semiligh" pitchFamily="2" charset="0"/>
              </a:rPr>
              <a:t> setelah Inventarisasi.</a:t>
            </a:r>
          </a:p>
        </p:txBody>
      </p:sp>
      <p:sp>
        <p:nvSpPr>
          <p:cNvPr id="21" name="TextBox 20">
            <a:extLst>
              <a:ext uri="{FF2B5EF4-FFF2-40B4-BE49-F238E27FC236}">
                <a16:creationId xmlns="" xmlns:a16="http://schemas.microsoft.com/office/drawing/2014/main" id="{CB55DDAA-B248-EEC0-3E25-1CE428F739CF}"/>
              </a:ext>
            </a:extLst>
          </p:cNvPr>
          <p:cNvSpPr txBox="1"/>
          <p:nvPr/>
        </p:nvSpPr>
        <p:spPr>
          <a:xfrm>
            <a:off x="1137779" y="5747231"/>
            <a:ext cx="10339846" cy="707886"/>
          </a:xfrm>
          <a:prstGeom prst="rect">
            <a:avLst/>
          </a:prstGeom>
          <a:noFill/>
        </p:spPr>
        <p:txBody>
          <a:bodyPr wrap="square">
            <a:spAutoFit/>
          </a:bodyPr>
          <a:lstStyle/>
          <a:p>
            <a:r>
              <a:rPr lang="id-ID" sz="2000" b="1" dirty="0">
                <a:latin typeface="Segoe UI Variable Text Semiligh" pitchFamily="2" charset="0"/>
              </a:rPr>
              <a:t>Pengelola Barang </a:t>
            </a:r>
            <a:r>
              <a:rPr lang="id-ID" sz="2000" dirty="0">
                <a:latin typeface="Segoe UI Variable Text Semiligh" pitchFamily="2" charset="0"/>
              </a:rPr>
              <a:t>menghimpun laporan hasil Inventarisasi </a:t>
            </a:r>
            <a:r>
              <a:rPr lang="en-US" sz="2000" dirty="0">
                <a:latin typeface="Segoe UI Variable Text Semiligh" pitchFamily="2" charset="0"/>
              </a:rPr>
              <a:t>dan </a:t>
            </a:r>
            <a:r>
              <a:rPr lang="id-ID" sz="2000" dirty="0">
                <a:latin typeface="Segoe UI Variable Text Semiligh" pitchFamily="2" charset="0"/>
              </a:rPr>
              <a:t>disampaikan kepada </a:t>
            </a:r>
            <a:r>
              <a:rPr lang="en-US" sz="2000" dirty="0">
                <a:latin typeface="Segoe UI Variable Text Semiligh" pitchFamily="2" charset="0"/>
              </a:rPr>
              <a:t>G</a:t>
            </a:r>
            <a:r>
              <a:rPr lang="id-ID" sz="2000" dirty="0" err="1">
                <a:latin typeface="Segoe UI Variable Text Semiligh" pitchFamily="2" charset="0"/>
              </a:rPr>
              <a:t>ubernur</a:t>
            </a:r>
            <a:r>
              <a:rPr lang="id-ID" sz="2000" dirty="0">
                <a:latin typeface="Segoe UI Variable Text Semiligh" pitchFamily="2" charset="0"/>
              </a:rPr>
              <a:t>, </a:t>
            </a:r>
            <a:r>
              <a:rPr lang="en-US" sz="2000" dirty="0">
                <a:latin typeface="Segoe UI Variable Text Semiligh" pitchFamily="2" charset="0"/>
              </a:rPr>
              <a:t>B</a:t>
            </a:r>
            <a:r>
              <a:rPr lang="id-ID" sz="2000" dirty="0" err="1">
                <a:latin typeface="Segoe UI Variable Text Semiligh" pitchFamily="2" charset="0"/>
              </a:rPr>
              <a:t>upati</a:t>
            </a:r>
            <a:r>
              <a:rPr lang="id-ID" sz="2000" dirty="0">
                <a:latin typeface="Segoe UI Variable Text Semiligh" pitchFamily="2" charset="0"/>
              </a:rPr>
              <a:t>/</a:t>
            </a:r>
            <a:r>
              <a:rPr lang="en-US" sz="2000" dirty="0">
                <a:latin typeface="Segoe UI Variable Text Semiligh" pitchFamily="2" charset="0"/>
              </a:rPr>
              <a:t>W</a:t>
            </a:r>
            <a:r>
              <a:rPr lang="id-ID" sz="2000" dirty="0" err="1">
                <a:latin typeface="Segoe UI Variable Text Semiligh" pitchFamily="2" charset="0"/>
              </a:rPr>
              <a:t>alikota</a:t>
            </a:r>
            <a:r>
              <a:rPr lang="id-ID" sz="2000" dirty="0">
                <a:latin typeface="Segoe UI Variable Text Semiligh" pitchFamily="2" charset="0"/>
              </a:rPr>
              <a:t>. </a:t>
            </a:r>
          </a:p>
        </p:txBody>
      </p:sp>
    </p:spTree>
    <p:extLst>
      <p:ext uri="{BB962C8B-B14F-4D97-AF65-F5344CB8AC3E}">
        <p14:creationId xmlns:p14="http://schemas.microsoft.com/office/powerpoint/2010/main" val="12383606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8AFF53FD-7052-4A32-80FD-354D41E8A662}"/>
              </a:ext>
            </a:extLst>
          </p:cNvPr>
          <p:cNvSpPr/>
          <p:nvPr/>
        </p:nvSpPr>
        <p:spPr>
          <a:xfrm>
            <a:off x="-79131" y="184638"/>
            <a:ext cx="12485077" cy="509739"/>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Rectangle: Rounded Corners 3">
            <a:extLst>
              <a:ext uri="{FF2B5EF4-FFF2-40B4-BE49-F238E27FC236}">
                <a16:creationId xmlns="" xmlns:a16="http://schemas.microsoft.com/office/drawing/2014/main" id="{1827D3BC-55E6-451A-BEFC-0CA4A4AEE137}"/>
              </a:ext>
            </a:extLst>
          </p:cNvPr>
          <p:cNvSpPr/>
          <p:nvPr/>
        </p:nvSpPr>
        <p:spPr>
          <a:xfrm>
            <a:off x="10723706" y="-1302111"/>
            <a:ext cx="1266826" cy="2271713"/>
          </a:xfrm>
          <a:prstGeom prst="roundRect">
            <a:avLst/>
          </a:prstGeom>
          <a:solidFill>
            <a:schemeClr val="bg1">
              <a:alpha val="62000"/>
            </a:schemeClr>
          </a:solidFill>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descr="logo bpkp ukuran sedang">
            <a:extLst>
              <a:ext uri="{FF2B5EF4-FFF2-40B4-BE49-F238E27FC236}">
                <a16:creationId xmlns="" xmlns:a16="http://schemas.microsoft.com/office/drawing/2014/main" id="{69D37944-EE53-45A6-9BEE-81460D24017A}"/>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0775413" y="82747"/>
            <a:ext cx="1215119" cy="622380"/>
          </a:xfrm>
          <a:prstGeom prst="rect">
            <a:avLst/>
          </a:prstGeom>
          <a:noFill/>
          <a:ln w="9525">
            <a:noFill/>
            <a:miter lim="800000"/>
            <a:headEnd/>
            <a:tailEnd/>
          </a:ln>
        </p:spPr>
      </p:pic>
      <p:sp>
        <p:nvSpPr>
          <p:cNvPr id="28" name="TextBox 27">
            <a:extLst>
              <a:ext uri="{FF2B5EF4-FFF2-40B4-BE49-F238E27FC236}">
                <a16:creationId xmlns="" xmlns:a16="http://schemas.microsoft.com/office/drawing/2014/main" id="{0262A03A-FA60-4DA6-9840-3DE9F888640E}"/>
              </a:ext>
            </a:extLst>
          </p:cNvPr>
          <p:cNvSpPr txBox="1"/>
          <p:nvPr/>
        </p:nvSpPr>
        <p:spPr>
          <a:xfrm>
            <a:off x="1575905" y="146397"/>
            <a:ext cx="8313567" cy="646331"/>
          </a:xfrm>
          <a:prstGeom prst="rect">
            <a:avLst/>
          </a:prstGeom>
          <a:noFill/>
        </p:spPr>
        <p:txBody>
          <a:bodyPr wrap="square">
            <a:spAutoFit/>
          </a:bodyPr>
          <a:lstStyle/>
          <a:p>
            <a:pPr algn="ctr"/>
            <a:r>
              <a:rPr lang="en-US" sz="3600" dirty="0">
                <a:solidFill>
                  <a:srgbClr val="FFFF00"/>
                </a:solidFill>
                <a:latin typeface="Bebas Neue" panose="020B0606020202050201" pitchFamily="34" charset="0"/>
                <a:ea typeface="+mj-ea"/>
                <a:cs typeface="+mj-cs"/>
              </a:rPr>
              <a:t>INVENTARISASI</a:t>
            </a:r>
            <a:endParaRPr kumimoji="0" lang="en-US" sz="3600" i="0" u="none" strike="noStrike" kern="1200" cap="none" spc="0" normalizeH="0" baseline="0" noProof="0" dirty="0">
              <a:ln>
                <a:noFill/>
              </a:ln>
              <a:solidFill>
                <a:srgbClr val="FFFF00"/>
              </a:solidFill>
              <a:effectLst/>
              <a:uLnTx/>
              <a:uFillTx/>
              <a:latin typeface="Bebas Neue" panose="020B0606020202050201" pitchFamily="34" charset="0"/>
              <a:ea typeface="+mj-ea"/>
              <a:cs typeface="+mj-cs"/>
            </a:endParaRPr>
          </a:p>
        </p:txBody>
      </p:sp>
      <p:sp>
        <p:nvSpPr>
          <p:cNvPr id="7" name="TextBox 6">
            <a:extLst>
              <a:ext uri="{FF2B5EF4-FFF2-40B4-BE49-F238E27FC236}">
                <a16:creationId xmlns="" xmlns:a16="http://schemas.microsoft.com/office/drawing/2014/main" id="{C2B3E8C7-80E4-4B46-BCAD-8BAF7A245375}"/>
              </a:ext>
            </a:extLst>
          </p:cNvPr>
          <p:cNvSpPr txBox="1"/>
          <p:nvPr/>
        </p:nvSpPr>
        <p:spPr>
          <a:xfrm>
            <a:off x="6163407" y="896787"/>
            <a:ext cx="4385255" cy="461665"/>
          </a:xfrm>
          <a:prstGeom prst="rect">
            <a:avLst/>
          </a:prstGeom>
          <a:solidFill>
            <a:schemeClr val="accent1">
              <a:lumMod val="75000"/>
              <a:alpha val="82000"/>
            </a:schemeClr>
          </a:solidFill>
        </p:spPr>
        <p:txBody>
          <a:bodyPr vert="horz" wrap="square" rtlCol="0">
            <a:spAutoFit/>
          </a:bodyPr>
          <a:lstStyle/>
          <a:p>
            <a:pPr algn="ctr"/>
            <a:r>
              <a:rPr lang="en-US" sz="2400" b="1" dirty="0">
                <a:solidFill>
                  <a:schemeClr val="bg1"/>
                </a:solidFill>
              </a:rPr>
              <a:t>TAHAPAN INVENTARISASI BMD</a:t>
            </a:r>
            <a:endParaRPr lang="id-ID" sz="2400" b="1" dirty="0">
              <a:solidFill>
                <a:schemeClr val="bg1"/>
              </a:solidFill>
            </a:endParaRPr>
          </a:p>
        </p:txBody>
      </p:sp>
      <p:sp>
        <p:nvSpPr>
          <p:cNvPr id="36" name="Freeform 2819">
            <a:extLst>
              <a:ext uri="{FF2B5EF4-FFF2-40B4-BE49-F238E27FC236}">
                <a16:creationId xmlns="" xmlns:a16="http://schemas.microsoft.com/office/drawing/2014/main" id="{2D3D0BFC-7D2B-4008-8AB7-78465ECB1FF7}"/>
              </a:ext>
            </a:extLst>
          </p:cNvPr>
          <p:cNvSpPr>
            <a:spLocks noEditPoints="1"/>
          </p:cNvSpPr>
          <p:nvPr/>
        </p:nvSpPr>
        <p:spPr bwMode="auto">
          <a:xfrm>
            <a:off x="384131" y="1791485"/>
            <a:ext cx="389641" cy="389641"/>
          </a:xfrm>
          <a:custGeom>
            <a:avLst/>
            <a:gdLst>
              <a:gd name="T0" fmla="*/ 80 w 160"/>
              <a:gd name="T1" fmla="*/ 0 h 160"/>
              <a:gd name="T2" fmla="*/ 0 w 160"/>
              <a:gd name="T3" fmla="*/ 80 h 160"/>
              <a:gd name="T4" fmla="*/ 80 w 160"/>
              <a:gd name="T5" fmla="*/ 160 h 160"/>
              <a:gd name="T6" fmla="*/ 160 w 160"/>
              <a:gd name="T7" fmla="*/ 80 h 160"/>
              <a:gd name="T8" fmla="*/ 80 w 160"/>
              <a:gd name="T9" fmla="*/ 0 h 160"/>
              <a:gd name="T10" fmla="*/ 64 w 160"/>
              <a:gd name="T11" fmla="*/ 120 h 160"/>
              <a:gd name="T12" fmla="*/ 24 w 160"/>
              <a:gd name="T13" fmla="*/ 80 h 160"/>
              <a:gd name="T14" fmla="*/ 35 w 160"/>
              <a:gd name="T15" fmla="*/ 69 h 160"/>
              <a:gd name="T16" fmla="*/ 64 w 160"/>
              <a:gd name="T17" fmla="*/ 97 h 160"/>
              <a:gd name="T18" fmla="*/ 125 w 160"/>
              <a:gd name="T19" fmla="*/ 37 h 160"/>
              <a:gd name="T20" fmla="*/ 136 w 160"/>
              <a:gd name="T21" fmla="*/ 48 h 160"/>
              <a:gd name="T22" fmla="*/ 64 w 160"/>
              <a:gd name="T23" fmla="*/ 12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 h="160">
                <a:moveTo>
                  <a:pt x="80" y="0"/>
                </a:moveTo>
                <a:cubicBezTo>
                  <a:pt x="36" y="0"/>
                  <a:pt x="0" y="36"/>
                  <a:pt x="0" y="80"/>
                </a:cubicBezTo>
                <a:cubicBezTo>
                  <a:pt x="0" y="124"/>
                  <a:pt x="36" y="160"/>
                  <a:pt x="80" y="160"/>
                </a:cubicBezTo>
                <a:cubicBezTo>
                  <a:pt x="124" y="160"/>
                  <a:pt x="160" y="124"/>
                  <a:pt x="160" y="80"/>
                </a:cubicBezTo>
                <a:cubicBezTo>
                  <a:pt x="160" y="36"/>
                  <a:pt x="124" y="0"/>
                  <a:pt x="80" y="0"/>
                </a:cubicBezTo>
                <a:close/>
                <a:moveTo>
                  <a:pt x="64" y="120"/>
                </a:moveTo>
                <a:cubicBezTo>
                  <a:pt x="24" y="80"/>
                  <a:pt x="24" y="80"/>
                  <a:pt x="24" y="80"/>
                </a:cubicBezTo>
                <a:cubicBezTo>
                  <a:pt x="35" y="69"/>
                  <a:pt x="35" y="69"/>
                  <a:pt x="35" y="69"/>
                </a:cubicBezTo>
                <a:cubicBezTo>
                  <a:pt x="64" y="97"/>
                  <a:pt x="64" y="97"/>
                  <a:pt x="64" y="97"/>
                </a:cubicBezTo>
                <a:cubicBezTo>
                  <a:pt x="125" y="37"/>
                  <a:pt x="125" y="37"/>
                  <a:pt x="125" y="37"/>
                </a:cubicBezTo>
                <a:cubicBezTo>
                  <a:pt x="136" y="48"/>
                  <a:pt x="136" y="48"/>
                  <a:pt x="136" y="48"/>
                </a:cubicBezTo>
                <a:lnTo>
                  <a:pt x="64" y="120"/>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 name="TextBox 36">
            <a:extLst>
              <a:ext uri="{FF2B5EF4-FFF2-40B4-BE49-F238E27FC236}">
                <a16:creationId xmlns="" xmlns:a16="http://schemas.microsoft.com/office/drawing/2014/main" id="{601FED18-06F0-4288-A14C-0D3E9CC496D9}"/>
              </a:ext>
            </a:extLst>
          </p:cNvPr>
          <p:cNvSpPr txBox="1"/>
          <p:nvPr/>
        </p:nvSpPr>
        <p:spPr>
          <a:xfrm>
            <a:off x="773771" y="1781016"/>
            <a:ext cx="3512721" cy="400110"/>
          </a:xfrm>
          <a:prstGeom prst="rect">
            <a:avLst/>
          </a:prstGeom>
          <a:noFill/>
        </p:spPr>
        <p:txBody>
          <a:bodyPr wrap="square">
            <a:spAutoFit/>
          </a:bodyPr>
          <a:lstStyle/>
          <a:p>
            <a:r>
              <a:rPr lang="en-US" sz="2000" b="1" dirty="0" err="1">
                <a:latin typeface="Arial Narrow" panose="020B0606020202030204" pitchFamily="34" charset="0"/>
                <a:sym typeface="Wingdings" panose="05000000000000000000" pitchFamily="2" charset="2"/>
              </a:rPr>
              <a:t>Tindak</a:t>
            </a:r>
            <a:r>
              <a:rPr lang="en-US" sz="2000" b="1" dirty="0">
                <a:latin typeface="Arial Narrow" panose="020B0606020202030204" pitchFamily="34" charset="0"/>
                <a:sym typeface="Wingdings" panose="05000000000000000000" pitchFamily="2" charset="2"/>
              </a:rPr>
              <a:t> </a:t>
            </a:r>
            <a:r>
              <a:rPr lang="en-US" sz="2000" b="1" dirty="0" err="1">
                <a:latin typeface="Arial Narrow" panose="020B0606020202030204" pitchFamily="34" charset="0"/>
                <a:sym typeface="Wingdings" panose="05000000000000000000" pitchFamily="2" charset="2"/>
              </a:rPr>
              <a:t>Lanjut</a:t>
            </a:r>
            <a:r>
              <a:rPr lang="en-US" sz="2000" b="1" dirty="0">
                <a:latin typeface="Arial Narrow" panose="020B0606020202030204" pitchFamily="34" charset="0"/>
                <a:sym typeface="Wingdings" panose="05000000000000000000" pitchFamily="2" charset="2"/>
              </a:rPr>
              <a:t> Hasil </a:t>
            </a:r>
            <a:r>
              <a:rPr lang="en-US" sz="2000" b="1" dirty="0" err="1">
                <a:latin typeface="Arial Narrow" panose="020B0606020202030204" pitchFamily="34" charset="0"/>
                <a:sym typeface="Wingdings" panose="05000000000000000000" pitchFamily="2" charset="2"/>
              </a:rPr>
              <a:t>Inventarisasi</a:t>
            </a:r>
            <a:endParaRPr lang="id-ID" sz="2000" b="1" dirty="0">
              <a:latin typeface="Arial Narrow" panose="020B0606020202030204" pitchFamily="34" charset="0"/>
            </a:endParaRPr>
          </a:p>
        </p:txBody>
      </p:sp>
      <p:sp>
        <p:nvSpPr>
          <p:cNvPr id="25" name="TextBox 24">
            <a:extLst>
              <a:ext uri="{FF2B5EF4-FFF2-40B4-BE49-F238E27FC236}">
                <a16:creationId xmlns="" xmlns:a16="http://schemas.microsoft.com/office/drawing/2014/main" id="{08CB3EA3-AF94-4147-B470-5B3E8E8608AA}"/>
              </a:ext>
            </a:extLst>
          </p:cNvPr>
          <p:cNvSpPr txBox="1"/>
          <p:nvPr/>
        </p:nvSpPr>
        <p:spPr>
          <a:xfrm>
            <a:off x="773770" y="2153818"/>
            <a:ext cx="10875305" cy="3970318"/>
          </a:xfrm>
          <a:prstGeom prst="rect">
            <a:avLst/>
          </a:prstGeom>
          <a:noFill/>
        </p:spPr>
        <p:txBody>
          <a:bodyPr wrap="square">
            <a:spAutoFit/>
          </a:bodyPr>
          <a:lstStyle/>
          <a:p>
            <a:pPr marL="342900" indent="-342900">
              <a:buFont typeface="+mj-lt"/>
              <a:buAutoNum type="alphaLcPeriod"/>
            </a:pPr>
            <a:r>
              <a:rPr lang="id-ID" sz="2800" dirty="0">
                <a:latin typeface="Segoe UI Variable Text Semiligh" pitchFamily="2" charset="0"/>
              </a:rPr>
              <a:t>Pemberian label pada BMD; </a:t>
            </a:r>
          </a:p>
          <a:p>
            <a:pPr marL="342900" indent="-342900">
              <a:buFont typeface="+mj-lt"/>
              <a:buAutoNum type="alphaLcPeriod"/>
            </a:pPr>
            <a:r>
              <a:rPr lang="id-ID" sz="2800" dirty="0">
                <a:latin typeface="Segoe UI Variable Text Semiligh" pitchFamily="2" charset="0"/>
              </a:rPr>
              <a:t>Reklasifikasi; </a:t>
            </a:r>
          </a:p>
          <a:p>
            <a:pPr marL="342900" indent="-342900">
              <a:buFont typeface="+mj-lt"/>
              <a:buAutoNum type="alphaLcPeriod"/>
            </a:pPr>
            <a:r>
              <a:rPr lang="id-ID" sz="2800" dirty="0">
                <a:latin typeface="Segoe UI Variable Text Semiligh" pitchFamily="2" charset="0"/>
              </a:rPr>
              <a:t>Koreksi; </a:t>
            </a:r>
          </a:p>
          <a:p>
            <a:pPr marL="342900" indent="-342900">
              <a:buFont typeface="+mj-lt"/>
              <a:buAutoNum type="alphaLcPeriod"/>
            </a:pPr>
            <a:r>
              <a:rPr lang="id-ID" sz="2800" dirty="0">
                <a:latin typeface="Segoe UI Variable Text Semiligh" pitchFamily="2" charset="0"/>
              </a:rPr>
              <a:t>Pencatatan; </a:t>
            </a:r>
          </a:p>
          <a:p>
            <a:pPr marL="342900" indent="-342900">
              <a:buFont typeface="+mj-lt"/>
              <a:buAutoNum type="alphaLcPeriod"/>
            </a:pPr>
            <a:r>
              <a:rPr lang="id-ID" sz="2800" dirty="0">
                <a:latin typeface="Segoe UI Variable Text Semiligh" pitchFamily="2" charset="0"/>
              </a:rPr>
              <a:t>Pengalihan status penggunaan atau penggunaan sementara; </a:t>
            </a:r>
          </a:p>
          <a:p>
            <a:pPr marL="342900" indent="-342900">
              <a:buFont typeface="+mj-lt"/>
              <a:buAutoNum type="alphaLcPeriod"/>
            </a:pPr>
            <a:r>
              <a:rPr lang="id-ID" sz="2800" dirty="0">
                <a:latin typeface="Segoe UI Variable Text Semiligh" pitchFamily="2" charset="0"/>
              </a:rPr>
              <a:t>Pengeluaran internal pengguna barang atau penarikan; </a:t>
            </a:r>
          </a:p>
          <a:p>
            <a:pPr marL="342900" indent="-342900">
              <a:buFont typeface="+mj-lt"/>
              <a:buAutoNum type="alphaLcPeriod"/>
            </a:pPr>
            <a:r>
              <a:rPr lang="id-ID" sz="2800" dirty="0">
                <a:latin typeface="Segoe UI Variable Text Semiligh" pitchFamily="2" charset="0"/>
              </a:rPr>
              <a:t>Penghapusan; dan/atau </a:t>
            </a:r>
          </a:p>
          <a:p>
            <a:pPr marL="342900" indent="-342900">
              <a:buFont typeface="+mj-lt"/>
              <a:buAutoNum type="alphaLcPeriod"/>
            </a:pPr>
            <a:r>
              <a:rPr lang="id-ID" sz="2800" dirty="0">
                <a:latin typeface="Segoe UI Variable Text Semiligh" pitchFamily="2" charset="0"/>
              </a:rPr>
              <a:t>Menindaklanjuti penggunaan BMD sesuai dengan ketentuan peraturan perundang-undangan. </a:t>
            </a:r>
          </a:p>
        </p:txBody>
      </p:sp>
    </p:spTree>
    <p:extLst>
      <p:ext uri="{BB962C8B-B14F-4D97-AF65-F5344CB8AC3E}">
        <p14:creationId xmlns:p14="http://schemas.microsoft.com/office/powerpoint/2010/main" val="2869603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8AFF53FD-7052-4A32-80FD-354D41E8A662}"/>
              </a:ext>
            </a:extLst>
          </p:cNvPr>
          <p:cNvSpPr/>
          <p:nvPr/>
        </p:nvSpPr>
        <p:spPr>
          <a:xfrm>
            <a:off x="-79131" y="184638"/>
            <a:ext cx="12485077" cy="509739"/>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Rectangle: Rounded Corners 3">
            <a:extLst>
              <a:ext uri="{FF2B5EF4-FFF2-40B4-BE49-F238E27FC236}">
                <a16:creationId xmlns="" xmlns:a16="http://schemas.microsoft.com/office/drawing/2014/main" id="{1827D3BC-55E6-451A-BEFC-0CA4A4AEE137}"/>
              </a:ext>
            </a:extLst>
          </p:cNvPr>
          <p:cNvSpPr/>
          <p:nvPr/>
        </p:nvSpPr>
        <p:spPr>
          <a:xfrm>
            <a:off x="10723706" y="-1302111"/>
            <a:ext cx="1266826" cy="2271713"/>
          </a:xfrm>
          <a:prstGeom prst="roundRect">
            <a:avLst/>
          </a:prstGeom>
          <a:solidFill>
            <a:schemeClr val="tx1">
              <a:alpha val="62000"/>
            </a:schemeClr>
          </a:solidFill>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descr="logo bpkp ukuran sedang">
            <a:extLst>
              <a:ext uri="{FF2B5EF4-FFF2-40B4-BE49-F238E27FC236}">
                <a16:creationId xmlns="" xmlns:a16="http://schemas.microsoft.com/office/drawing/2014/main" id="{69D37944-EE53-45A6-9BEE-81460D24017A}"/>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0775413" y="82747"/>
            <a:ext cx="1215119" cy="622380"/>
          </a:xfrm>
          <a:prstGeom prst="rect">
            <a:avLst/>
          </a:prstGeom>
          <a:noFill/>
          <a:ln w="9525">
            <a:noFill/>
            <a:miter lim="800000"/>
            <a:headEnd/>
            <a:tailEnd/>
          </a:ln>
        </p:spPr>
      </p:pic>
      <p:sp>
        <p:nvSpPr>
          <p:cNvPr id="28" name="TextBox 27">
            <a:extLst>
              <a:ext uri="{FF2B5EF4-FFF2-40B4-BE49-F238E27FC236}">
                <a16:creationId xmlns="" xmlns:a16="http://schemas.microsoft.com/office/drawing/2014/main" id="{0262A03A-FA60-4DA6-9840-3DE9F888640E}"/>
              </a:ext>
            </a:extLst>
          </p:cNvPr>
          <p:cNvSpPr txBox="1"/>
          <p:nvPr/>
        </p:nvSpPr>
        <p:spPr>
          <a:xfrm>
            <a:off x="1575905" y="146397"/>
            <a:ext cx="8313567" cy="646331"/>
          </a:xfrm>
          <a:prstGeom prst="rect">
            <a:avLst/>
          </a:prstGeom>
          <a:noFill/>
        </p:spPr>
        <p:txBody>
          <a:bodyPr wrap="square">
            <a:spAutoFit/>
          </a:bodyPr>
          <a:lstStyle/>
          <a:p>
            <a:pPr algn="ctr"/>
            <a:r>
              <a:rPr lang="en-US" sz="3600" dirty="0">
                <a:latin typeface="Bebas Neue" panose="020B0606020202050201" pitchFamily="34" charset="0"/>
                <a:ea typeface="+mj-ea"/>
                <a:cs typeface="+mj-cs"/>
              </a:rPr>
              <a:t>PENDAHULUAN</a:t>
            </a:r>
            <a:endParaRPr kumimoji="0" lang="en-US" sz="3600" i="0" u="none" strike="noStrike" kern="1200" cap="none" spc="0" normalizeH="0" baseline="0" noProof="0" dirty="0">
              <a:ln>
                <a:noFill/>
              </a:ln>
              <a:effectLst/>
              <a:uLnTx/>
              <a:uFillTx/>
              <a:latin typeface="Bebas Neue" panose="020B0606020202050201" pitchFamily="34" charset="0"/>
              <a:ea typeface="+mj-ea"/>
              <a:cs typeface="+mj-cs"/>
            </a:endParaRPr>
          </a:p>
        </p:txBody>
      </p:sp>
      <p:sp>
        <p:nvSpPr>
          <p:cNvPr id="16" name="Freeform 1807">
            <a:extLst>
              <a:ext uri="{FF2B5EF4-FFF2-40B4-BE49-F238E27FC236}">
                <a16:creationId xmlns="" xmlns:a16="http://schemas.microsoft.com/office/drawing/2014/main" id="{65C29079-F56C-4401-9DC3-744212B36335}"/>
              </a:ext>
            </a:extLst>
          </p:cNvPr>
          <p:cNvSpPr>
            <a:spLocks/>
          </p:cNvSpPr>
          <p:nvPr/>
        </p:nvSpPr>
        <p:spPr bwMode="auto">
          <a:xfrm>
            <a:off x="499729" y="2085137"/>
            <a:ext cx="381000" cy="327025"/>
          </a:xfrm>
          <a:custGeom>
            <a:avLst/>
            <a:gdLst>
              <a:gd name="T0" fmla="*/ 0 w 480"/>
              <a:gd name="T1" fmla="*/ 412 h 412"/>
              <a:gd name="T2" fmla="*/ 480 w 480"/>
              <a:gd name="T3" fmla="*/ 206 h 412"/>
              <a:gd name="T4" fmla="*/ 0 w 480"/>
              <a:gd name="T5" fmla="*/ 0 h 412"/>
              <a:gd name="T6" fmla="*/ 0 w 480"/>
              <a:gd name="T7" fmla="*/ 160 h 412"/>
              <a:gd name="T8" fmla="*/ 343 w 480"/>
              <a:gd name="T9" fmla="*/ 206 h 412"/>
              <a:gd name="T10" fmla="*/ 0 w 480"/>
              <a:gd name="T11" fmla="*/ 252 h 412"/>
              <a:gd name="T12" fmla="*/ 0 w 480"/>
              <a:gd name="T13" fmla="*/ 412 h 412"/>
            </a:gdLst>
            <a:ahLst/>
            <a:cxnLst>
              <a:cxn ang="0">
                <a:pos x="T0" y="T1"/>
              </a:cxn>
              <a:cxn ang="0">
                <a:pos x="T2" y="T3"/>
              </a:cxn>
              <a:cxn ang="0">
                <a:pos x="T4" y="T5"/>
              </a:cxn>
              <a:cxn ang="0">
                <a:pos x="T6" y="T7"/>
              </a:cxn>
              <a:cxn ang="0">
                <a:pos x="T8" y="T9"/>
              </a:cxn>
              <a:cxn ang="0">
                <a:pos x="T10" y="T11"/>
              </a:cxn>
              <a:cxn ang="0">
                <a:pos x="T12" y="T13"/>
              </a:cxn>
            </a:cxnLst>
            <a:rect l="0" t="0" r="r" b="b"/>
            <a:pathLst>
              <a:path w="480" h="412">
                <a:moveTo>
                  <a:pt x="0" y="412"/>
                </a:moveTo>
                <a:lnTo>
                  <a:pt x="480" y="206"/>
                </a:lnTo>
                <a:lnTo>
                  <a:pt x="0" y="0"/>
                </a:lnTo>
                <a:lnTo>
                  <a:pt x="0" y="160"/>
                </a:lnTo>
                <a:lnTo>
                  <a:pt x="343" y="206"/>
                </a:lnTo>
                <a:lnTo>
                  <a:pt x="0" y="252"/>
                </a:lnTo>
                <a:lnTo>
                  <a:pt x="0" y="4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TextBox 17">
            <a:extLst>
              <a:ext uri="{FF2B5EF4-FFF2-40B4-BE49-F238E27FC236}">
                <a16:creationId xmlns="" xmlns:a16="http://schemas.microsoft.com/office/drawing/2014/main" id="{F6E29324-7333-4D84-B077-1EAC8C2C9065}"/>
              </a:ext>
            </a:extLst>
          </p:cNvPr>
          <p:cNvSpPr txBox="1"/>
          <p:nvPr/>
        </p:nvSpPr>
        <p:spPr>
          <a:xfrm>
            <a:off x="937428" y="1987089"/>
            <a:ext cx="1926292" cy="584775"/>
          </a:xfrm>
          <a:prstGeom prst="rect">
            <a:avLst/>
          </a:prstGeom>
          <a:noFill/>
        </p:spPr>
        <p:txBody>
          <a:bodyPr wrap="square">
            <a:spAutoFit/>
          </a:bodyPr>
          <a:lstStyle/>
          <a:p>
            <a:r>
              <a:rPr lang="en-US" sz="3200" dirty="0">
                <a:latin typeface="Bebas Neue" panose="020B0606020202050201" pitchFamily="34" charset="0"/>
                <a:ea typeface="+mj-ea"/>
                <a:cs typeface="+mj-cs"/>
              </a:rPr>
              <a:t>ASET LANCAR</a:t>
            </a:r>
            <a:endParaRPr kumimoji="0" lang="en-US" sz="3200" i="0" u="none" strike="noStrike" kern="1200" cap="none" spc="0" normalizeH="0" baseline="0" noProof="0" dirty="0">
              <a:ln>
                <a:noFill/>
              </a:ln>
              <a:effectLst/>
              <a:uLnTx/>
              <a:uFillTx/>
              <a:latin typeface="Bebas Neue" panose="020B0606020202050201" pitchFamily="34" charset="0"/>
              <a:ea typeface="+mj-ea"/>
              <a:cs typeface="+mj-cs"/>
            </a:endParaRPr>
          </a:p>
        </p:txBody>
      </p:sp>
      <p:sp>
        <p:nvSpPr>
          <p:cNvPr id="19" name="Freeform 1807">
            <a:extLst>
              <a:ext uri="{FF2B5EF4-FFF2-40B4-BE49-F238E27FC236}">
                <a16:creationId xmlns="" xmlns:a16="http://schemas.microsoft.com/office/drawing/2014/main" id="{E8B3837D-188B-46EA-A80C-5E43BA12A0D4}"/>
              </a:ext>
            </a:extLst>
          </p:cNvPr>
          <p:cNvSpPr>
            <a:spLocks/>
          </p:cNvSpPr>
          <p:nvPr/>
        </p:nvSpPr>
        <p:spPr bwMode="auto">
          <a:xfrm>
            <a:off x="488547" y="3298928"/>
            <a:ext cx="381000" cy="327025"/>
          </a:xfrm>
          <a:custGeom>
            <a:avLst/>
            <a:gdLst>
              <a:gd name="T0" fmla="*/ 0 w 480"/>
              <a:gd name="T1" fmla="*/ 412 h 412"/>
              <a:gd name="T2" fmla="*/ 480 w 480"/>
              <a:gd name="T3" fmla="*/ 206 h 412"/>
              <a:gd name="T4" fmla="*/ 0 w 480"/>
              <a:gd name="T5" fmla="*/ 0 h 412"/>
              <a:gd name="T6" fmla="*/ 0 w 480"/>
              <a:gd name="T7" fmla="*/ 160 h 412"/>
              <a:gd name="T8" fmla="*/ 343 w 480"/>
              <a:gd name="T9" fmla="*/ 206 h 412"/>
              <a:gd name="T10" fmla="*/ 0 w 480"/>
              <a:gd name="T11" fmla="*/ 252 h 412"/>
              <a:gd name="T12" fmla="*/ 0 w 480"/>
              <a:gd name="T13" fmla="*/ 412 h 412"/>
            </a:gdLst>
            <a:ahLst/>
            <a:cxnLst>
              <a:cxn ang="0">
                <a:pos x="T0" y="T1"/>
              </a:cxn>
              <a:cxn ang="0">
                <a:pos x="T2" y="T3"/>
              </a:cxn>
              <a:cxn ang="0">
                <a:pos x="T4" y="T5"/>
              </a:cxn>
              <a:cxn ang="0">
                <a:pos x="T6" y="T7"/>
              </a:cxn>
              <a:cxn ang="0">
                <a:pos x="T8" y="T9"/>
              </a:cxn>
              <a:cxn ang="0">
                <a:pos x="T10" y="T11"/>
              </a:cxn>
              <a:cxn ang="0">
                <a:pos x="T12" y="T13"/>
              </a:cxn>
            </a:cxnLst>
            <a:rect l="0" t="0" r="r" b="b"/>
            <a:pathLst>
              <a:path w="480" h="412">
                <a:moveTo>
                  <a:pt x="0" y="412"/>
                </a:moveTo>
                <a:lnTo>
                  <a:pt x="480" y="206"/>
                </a:lnTo>
                <a:lnTo>
                  <a:pt x="0" y="0"/>
                </a:lnTo>
                <a:lnTo>
                  <a:pt x="0" y="160"/>
                </a:lnTo>
                <a:lnTo>
                  <a:pt x="343" y="206"/>
                </a:lnTo>
                <a:lnTo>
                  <a:pt x="0" y="252"/>
                </a:lnTo>
                <a:lnTo>
                  <a:pt x="0" y="4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TextBox 19">
            <a:extLst>
              <a:ext uri="{FF2B5EF4-FFF2-40B4-BE49-F238E27FC236}">
                <a16:creationId xmlns="" xmlns:a16="http://schemas.microsoft.com/office/drawing/2014/main" id="{FE410FCD-B18F-4F9C-A572-72296E128A8C}"/>
              </a:ext>
            </a:extLst>
          </p:cNvPr>
          <p:cNvSpPr txBox="1"/>
          <p:nvPr/>
        </p:nvSpPr>
        <p:spPr>
          <a:xfrm>
            <a:off x="926246" y="3148132"/>
            <a:ext cx="2307939" cy="646331"/>
          </a:xfrm>
          <a:prstGeom prst="rect">
            <a:avLst/>
          </a:prstGeom>
          <a:noFill/>
        </p:spPr>
        <p:txBody>
          <a:bodyPr wrap="square">
            <a:spAutoFit/>
          </a:bodyPr>
          <a:lstStyle/>
          <a:p>
            <a:r>
              <a:rPr lang="en-US" sz="3600" dirty="0">
                <a:latin typeface="Bebas Neue" panose="020B0606020202050201" pitchFamily="34" charset="0"/>
                <a:ea typeface="+mj-ea"/>
                <a:cs typeface="+mj-cs"/>
              </a:rPr>
              <a:t>ASET TETAP</a:t>
            </a:r>
            <a:endParaRPr kumimoji="0" lang="en-US" sz="3600" i="0" u="none" strike="noStrike" kern="1200" cap="none" spc="0" normalizeH="0" baseline="0" noProof="0" dirty="0">
              <a:ln>
                <a:noFill/>
              </a:ln>
              <a:effectLst/>
              <a:uLnTx/>
              <a:uFillTx/>
              <a:latin typeface="Bebas Neue" panose="020B0606020202050201" pitchFamily="34" charset="0"/>
              <a:ea typeface="+mj-ea"/>
              <a:cs typeface="+mj-cs"/>
            </a:endParaRPr>
          </a:p>
        </p:txBody>
      </p:sp>
      <p:sp>
        <p:nvSpPr>
          <p:cNvPr id="21" name="Freeform 1807">
            <a:extLst>
              <a:ext uri="{FF2B5EF4-FFF2-40B4-BE49-F238E27FC236}">
                <a16:creationId xmlns="" xmlns:a16="http://schemas.microsoft.com/office/drawing/2014/main" id="{1FDD3922-451D-4AB1-A82D-16F85B37781D}"/>
              </a:ext>
            </a:extLst>
          </p:cNvPr>
          <p:cNvSpPr>
            <a:spLocks/>
          </p:cNvSpPr>
          <p:nvPr/>
        </p:nvSpPr>
        <p:spPr bwMode="auto">
          <a:xfrm>
            <a:off x="488547" y="4739175"/>
            <a:ext cx="381000" cy="327025"/>
          </a:xfrm>
          <a:custGeom>
            <a:avLst/>
            <a:gdLst>
              <a:gd name="T0" fmla="*/ 0 w 480"/>
              <a:gd name="T1" fmla="*/ 412 h 412"/>
              <a:gd name="T2" fmla="*/ 480 w 480"/>
              <a:gd name="T3" fmla="*/ 206 h 412"/>
              <a:gd name="T4" fmla="*/ 0 w 480"/>
              <a:gd name="T5" fmla="*/ 0 h 412"/>
              <a:gd name="T6" fmla="*/ 0 w 480"/>
              <a:gd name="T7" fmla="*/ 160 h 412"/>
              <a:gd name="T8" fmla="*/ 343 w 480"/>
              <a:gd name="T9" fmla="*/ 206 h 412"/>
              <a:gd name="T10" fmla="*/ 0 w 480"/>
              <a:gd name="T11" fmla="*/ 252 h 412"/>
              <a:gd name="T12" fmla="*/ 0 w 480"/>
              <a:gd name="T13" fmla="*/ 412 h 412"/>
            </a:gdLst>
            <a:ahLst/>
            <a:cxnLst>
              <a:cxn ang="0">
                <a:pos x="T0" y="T1"/>
              </a:cxn>
              <a:cxn ang="0">
                <a:pos x="T2" y="T3"/>
              </a:cxn>
              <a:cxn ang="0">
                <a:pos x="T4" y="T5"/>
              </a:cxn>
              <a:cxn ang="0">
                <a:pos x="T6" y="T7"/>
              </a:cxn>
              <a:cxn ang="0">
                <a:pos x="T8" y="T9"/>
              </a:cxn>
              <a:cxn ang="0">
                <a:pos x="T10" y="T11"/>
              </a:cxn>
              <a:cxn ang="0">
                <a:pos x="T12" y="T13"/>
              </a:cxn>
            </a:cxnLst>
            <a:rect l="0" t="0" r="r" b="b"/>
            <a:pathLst>
              <a:path w="480" h="412">
                <a:moveTo>
                  <a:pt x="0" y="412"/>
                </a:moveTo>
                <a:lnTo>
                  <a:pt x="480" y="206"/>
                </a:lnTo>
                <a:lnTo>
                  <a:pt x="0" y="0"/>
                </a:lnTo>
                <a:lnTo>
                  <a:pt x="0" y="160"/>
                </a:lnTo>
                <a:lnTo>
                  <a:pt x="343" y="206"/>
                </a:lnTo>
                <a:lnTo>
                  <a:pt x="0" y="252"/>
                </a:lnTo>
                <a:lnTo>
                  <a:pt x="0" y="4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TextBox 21">
            <a:extLst>
              <a:ext uri="{FF2B5EF4-FFF2-40B4-BE49-F238E27FC236}">
                <a16:creationId xmlns="" xmlns:a16="http://schemas.microsoft.com/office/drawing/2014/main" id="{09397ABA-B5DF-45BF-8074-EED3B374B45D}"/>
              </a:ext>
            </a:extLst>
          </p:cNvPr>
          <p:cNvSpPr txBox="1"/>
          <p:nvPr/>
        </p:nvSpPr>
        <p:spPr>
          <a:xfrm>
            <a:off x="926245" y="4647888"/>
            <a:ext cx="2180671" cy="646331"/>
          </a:xfrm>
          <a:prstGeom prst="rect">
            <a:avLst/>
          </a:prstGeom>
          <a:noFill/>
        </p:spPr>
        <p:txBody>
          <a:bodyPr wrap="square">
            <a:spAutoFit/>
          </a:bodyPr>
          <a:lstStyle/>
          <a:p>
            <a:r>
              <a:rPr lang="en-US" sz="3600" dirty="0">
                <a:latin typeface="Bebas Neue" panose="020B0606020202050201" pitchFamily="34" charset="0"/>
                <a:ea typeface="+mj-ea"/>
                <a:cs typeface="+mj-cs"/>
              </a:rPr>
              <a:t>ASET LAINNYA</a:t>
            </a:r>
            <a:endParaRPr kumimoji="0" lang="en-US" sz="3600" i="0" u="none" strike="noStrike" kern="1200" cap="none" spc="0" normalizeH="0" baseline="0" noProof="0" dirty="0">
              <a:ln>
                <a:noFill/>
              </a:ln>
              <a:effectLst/>
              <a:uLnTx/>
              <a:uFillTx/>
              <a:latin typeface="Bebas Neue" panose="020B0606020202050201" pitchFamily="34" charset="0"/>
              <a:ea typeface="+mj-ea"/>
              <a:cs typeface="+mj-cs"/>
            </a:endParaRPr>
          </a:p>
        </p:txBody>
      </p:sp>
      <p:sp>
        <p:nvSpPr>
          <p:cNvPr id="29" name="Rectangle 28">
            <a:extLst>
              <a:ext uri="{FF2B5EF4-FFF2-40B4-BE49-F238E27FC236}">
                <a16:creationId xmlns="" xmlns:a16="http://schemas.microsoft.com/office/drawing/2014/main" id="{80CC9094-D0A1-41C3-9C4C-CA19C3FD0858}"/>
              </a:ext>
            </a:extLst>
          </p:cNvPr>
          <p:cNvSpPr/>
          <p:nvPr/>
        </p:nvSpPr>
        <p:spPr>
          <a:xfrm>
            <a:off x="273791" y="1221569"/>
            <a:ext cx="9223775" cy="381915"/>
          </a:xfrm>
          <a:prstGeom prst="rect">
            <a:avLst/>
          </a:prstGeom>
          <a:solidFill>
            <a:schemeClr val="bg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a:t>Objek</a:t>
            </a:r>
            <a:r>
              <a:rPr lang="en-US" b="1" dirty="0"/>
              <a:t> </a:t>
            </a:r>
            <a:r>
              <a:rPr lang="en-US" b="1" dirty="0" err="1"/>
              <a:t>Pembukuan</a:t>
            </a:r>
            <a:r>
              <a:rPr lang="en-US" b="1" dirty="0"/>
              <a:t>, </a:t>
            </a:r>
            <a:r>
              <a:rPr lang="en-US" b="1" dirty="0" err="1"/>
              <a:t>Inventarisasi</a:t>
            </a:r>
            <a:r>
              <a:rPr lang="en-US" b="1" dirty="0"/>
              <a:t>, dan </a:t>
            </a:r>
            <a:r>
              <a:rPr lang="en-US" b="1" dirty="0" err="1"/>
              <a:t>Pelaporan</a:t>
            </a:r>
            <a:r>
              <a:rPr lang="en-US" b="1" dirty="0"/>
              <a:t> BMD </a:t>
            </a:r>
            <a:r>
              <a:rPr lang="en-US" b="1" dirty="0" err="1"/>
              <a:t>berdasarkan</a:t>
            </a:r>
            <a:r>
              <a:rPr lang="en-US" b="1" dirty="0"/>
              <a:t> </a:t>
            </a:r>
            <a:r>
              <a:rPr lang="en-US" b="1" dirty="0" err="1"/>
              <a:t>klasifikasi</a:t>
            </a:r>
            <a:endParaRPr lang="id-ID" b="1" dirty="0"/>
          </a:p>
        </p:txBody>
      </p:sp>
      <p:sp>
        <p:nvSpPr>
          <p:cNvPr id="30" name="TextBox 29">
            <a:extLst>
              <a:ext uri="{FF2B5EF4-FFF2-40B4-BE49-F238E27FC236}">
                <a16:creationId xmlns="" xmlns:a16="http://schemas.microsoft.com/office/drawing/2014/main" id="{17939DD8-8848-4CDA-8C37-036C7C6AA19E}"/>
              </a:ext>
            </a:extLst>
          </p:cNvPr>
          <p:cNvSpPr txBox="1"/>
          <p:nvPr/>
        </p:nvSpPr>
        <p:spPr>
          <a:xfrm>
            <a:off x="2844190" y="1996921"/>
            <a:ext cx="1699953" cy="461665"/>
          </a:xfrm>
          <a:prstGeom prst="rect">
            <a:avLst/>
          </a:prstGeom>
          <a:noFill/>
        </p:spPr>
        <p:txBody>
          <a:bodyPr wrap="square">
            <a:spAutoFit/>
          </a:bodyPr>
          <a:lstStyle/>
          <a:p>
            <a:r>
              <a:rPr lang="en-US" sz="2400" b="1" i="1" dirty="0" err="1">
                <a:sym typeface="Wingdings" panose="05000000000000000000" pitchFamily="2" charset="2"/>
              </a:rPr>
              <a:t>Persediaan</a:t>
            </a:r>
            <a:endParaRPr lang="id-ID" sz="2400" b="1" i="1" dirty="0"/>
          </a:p>
        </p:txBody>
      </p:sp>
      <p:cxnSp>
        <p:nvCxnSpPr>
          <p:cNvPr id="31" name="Straight Connector 30">
            <a:extLst>
              <a:ext uri="{FF2B5EF4-FFF2-40B4-BE49-F238E27FC236}">
                <a16:creationId xmlns="" xmlns:a16="http://schemas.microsoft.com/office/drawing/2014/main" id="{22EFAF58-2D64-48AE-89BB-91EEB56296C9}"/>
              </a:ext>
            </a:extLst>
          </p:cNvPr>
          <p:cNvCxnSpPr>
            <a:cxnSpLocks/>
          </p:cNvCxnSpPr>
          <p:nvPr/>
        </p:nvCxnSpPr>
        <p:spPr>
          <a:xfrm>
            <a:off x="2846656" y="2085137"/>
            <a:ext cx="0" cy="729649"/>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 xmlns:a16="http://schemas.microsoft.com/office/drawing/2014/main" id="{37AE41F4-0090-433C-8CB9-E1442381B08F}"/>
              </a:ext>
            </a:extLst>
          </p:cNvPr>
          <p:cNvSpPr txBox="1"/>
          <p:nvPr/>
        </p:nvSpPr>
        <p:spPr>
          <a:xfrm>
            <a:off x="2846656" y="2389703"/>
            <a:ext cx="7553200" cy="461665"/>
          </a:xfrm>
          <a:prstGeom prst="rect">
            <a:avLst/>
          </a:prstGeom>
          <a:noFill/>
        </p:spPr>
        <p:txBody>
          <a:bodyPr wrap="square">
            <a:spAutoFit/>
          </a:bodyPr>
          <a:lstStyle/>
          <a:p>
            <a:r>
              <a:rPr lang="en-US" sz="2400" dirty="0"/>
              <a:t>D</a:t>
            </a:r>
            <a:r>
              <a:rPr lang="id-ID" sz="2400" dirty="0" err="1"/>
              <a:t>ilakukan</a:t>
            </a:r>
            <a:r>
              <a:rPr lang="id-ID" sz="2400" dirty="0"/>
              <a:t> oleh Pengurus Barang Pembantu</a:t>
            </a:r>
          </a:p>
        </p:txBody>
      </p:sp>
      <p:cxnSp>
        <p:nvCxnSpPr>
          <p:cNvPr id="36" name="Straight Connector 35">
            <a:extLst>
              <a:ext uri="{FF2B5EF4-FFF2-40B4-BE49-F238E27FC236}">
                <a16:creationId xmlns="" xmlns:a16="http://schemas.microsoft.com/office/drawing/2014/main" id="{79829AC9-39BF-4B5A-AEA9-B67FABCCE7AA}"/>
              </a:ext>
            </a:extLst>
          </p:cNvPr>
          <p:cNvCxnSpPr/>
          <p:nvPr/>
        </p:nvCxnSpPr>
        <p:spPr>
          <a:xfrm>
            <a:off x="2849123" y="2440472"/>
            <a:ext cx="5806772" cy="0"/>
          </a:xfrm>
          <a:prstGeom prst="line">
            <a:avLst/>
          </a:prstGeom>
          <a:ln w="34925">
            <a:solidFill>
              <a:srgbClr val="FFFF0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 xmlns:a16="http://schemas.microsoft.com/office/drawing/2014/main" id="{36DB994C-DA4C-45CA-8FB7-5CCBC9E23BAA}"/>
              </a:ext>
            </a:extLst>
          </p:cNvPr>
          <p:cNvSpPr txBox="1"/>
          <p:nvPr/>
        </p:nvSpPr>
        <p:spPr>
          <a:xfrm>
            <a:off x="2844190" y="3138005"/>
            <a:ext cx="8333160" cy="830997"/>
          </a:xfrm>
          <a:prstGeom prst="rect">
            <a:avLst/>
          </a:prstGeom>
          <a:noFill/>
        </p:spPr>
        <p:txBody>
          <a:bodyPr wrap="square">
            <a:spAutoFit/>
          </a:bodyPr>
          <a:lstStyle/>
          <a:p>
            <a:r>
              <a:rPr lang="en-US" sz="2400" i="1" dirty="0">
                <a:sym typeface="Wingdings" panose="05000000000000000000" pitchFamily="2" charset="2"/>
              </a:rPr>
              <a:t>Tanah, </a:t>
            </a:r>
            <a:r>
              <a:rPr lang="en-US" sz="2400" i="1" dirty="0" err="1">
                <a:sym typeface="Wingdings" panose="05000000000000000000" pitchFamily="2" charset="2"/>
              </a:rPr>
              <a:t>Peralatan</a:t>
            </a:r>
            <a:r>
              <a:rPr lang="en-US" sz="2400" i="1" dirty="0">
                <a:sym typeface="Wingdings" panose="05000000000000000000" pitchFamily="2" charset="2"/>
              </a:rPr>
              <a:t> dan </a:t>
            </a:r>
            <a:r>
              <a:rPr lang="en-US" sz="2400" i="1" dirty="0" err="1">
                <a:sym typeface="Wingdings" panose="05000000000000000000" pitchFamily="2" charset="2"/>
              </a:rPr>
              <a:t>Mesin</a:t>
            </a:r>
            <a:r>
              <a:rPr lang="en-US" sz="2400" i="1" dirty="0">
                <a:sym typeface="Wingdings" panose="05000000000000000000" pitchFamily="2" charset="2"/>
              </a:rPr>
              <a:t>, Gedung dan </a:t>
            </a:r>
            <a:r>
              <a:rPr lang="en-US" sz="2400" i="1" dirty="0" err="1">
                <a:sym typeface="Wingdings" panose="05000000000000000000" pitchFamily="2" charset="2"/>
              </a:rPr>
              <a:t>Bangunan</a:t>
            </a:r>
            <a:r>
              <a:rPr lang="en-US" sz="2400" i="1" dirty="0">
                <a:sym typeface="Wingdings" panose="05000000000000000000" pitchFamily="2" charset="2"/>
              </a:rPr>
              <a:t>, Jalan, </a:t>
            </a:r>
            <a:r>
              <a:rPr lang="en-US" sz="2400" i="1" dirty="0" err="1">
                <a:sym typeface="Wingdings" panose="05000000000000000000" pitchFamily="2" charset="2"/>
              </a:rPr>
              <a:t>Irigasi</a:t>
            </a:r>
            <a:r>
              <a:rPr lang="en-US" sz="2400" i="1" dirty="0">
                <a:sym typeface="Wingdings" panose="05000000000000000000" pitchFamily="2" charset="2"/>
              </a:rPr>
              <a:t>, dan </a:t>
            </a:r>
            <a:r>
              <a:rPr lang="en-US" sz="2400" i="1" dirty="0" err="1">
                <a:sym typeface="Wingdings" panose="05000000000000000000" pitchFamily="2" charset="2"/>
              </a:rPr>
              <a:t>Jaringan</a:t>
            </a:r>
            <a:r>
              <a:rPr lang="en-US" sz="2400" i="1" dirty="0">
                <a:sym typeface="Wingdings" panose="05000000000000000000" pitchFamily="2" charset="2"/>
              </a:rPr>
              <a:t>, </a:t>
            </a:r>
            <a:r>
              <a:rPr lang="en-US" sz="2400" i="1" dirty="0" err="1">
                <a:sym typeface="Wingdings" panose="05000000000000000000" pitchFamily="2" charset="2"/>
              </a:rPr>
              <a:t>Aset</a:t>
            </a:r>
            <a:r>
              <a:rPr lang="en-US" sz="2400" i="1" dirty="0">
                <a:sym typeface="Wingdings" panose="05000000000000000000" pitchFamily="2" charset="2"/>
              </a:rPr>
              <a:t> </a:t>
            </a:r>
            <a:r>
              <a:rPr lang="en-US" sz="2400" i="1" dirty="0" err="1">
                <a:sym typeface="Wingdings" panose="05000000000000000000" pitchFamily="2" charset="2"/>
              </a:rPr>
              <a:t>Tetap</a:t>
            </a:r>
            <a:r>
              <a:rPr lang="en-US" sz="2400" i="1" dirty="0">
                <a:sym typeface="Wingdings" panose="05000000000000000000" pitchFamily="2" charset="2"/>
              </a:rPr>
              <a:t> </a:t>
            </a:r>
            <a:r>
              <a:rPr lang="en-US" sz="2400" i="1" dirty="0" err="1">
                <a:sym typeface="Wingdings" panose="05000000000000000000" pitchFamily="2" charset="2"/>
              </a:rPr>
              <a:t>Lainnya</a:t>
            </a:r>
            <a:r>
              <a:rPr lang="en-US" sz="2400" i="1" dirty="0">
                <a:sym typeface="Wingdings" panose="05000000000000000000" pitchFamily="2" charset="2"/>
              </a:rPr>
              <a:t>, dan </a:t>
            </a:r>
            <a:r>
              <a:rPr lang="en-US" sz="2400" i="1" dirty="0" err="1">
                <a:sym typeface="Wingdings" panose="05000000000000000000" pitchFamily="2" charset="2"/>
              </a:rPr>
              <a:t>Konstriksi</a:t>
            </a:r>
            <a:r>
              <a:rPr lang="en-US" sz="2400" i="1" dirty="0">
                <a:sym typeface="Wingdings" panose="05000000000000000000" pitchFamily="2" charset="2"/>
              </a:rPr>
              <a:t> </a:t>
            </a:r>
            <a:r>
              <a:rPr lang="en-US" sz="2400" i="1" dirty="0" err="1">
                <a:sym typeface="Wingdings" panose="05000000000000000000" pitchFamily="2" charset="2"/>
              </a:rPr>
              <a:t>dalam</a:t>
            </a:r>
            <a:r>
              <a:rPr lang="en-US" sz="2400" i="1" dirty="0">
                <a:sym typeface="Wingdings" panose="05000000000000000000" pitchFamily="2" charset="2"/>
              </a:rPr>
              <a:t> </a:t>
            </a:r>
            <a:r>
              <a:rPr lang="en-US" sz="2400" i="1" dirty="0" err="1">
                <a:sym typeface="Wingdings" panose="05000000000000000000" pitchFamily="2" charset="2"/>
              </a:rPr>
              <a:t>Pengerjaan</a:t>
            </a:r>
            <a:r>
              <a:rPr lang="en-US" sz="2400" i="1" dirty="0">
                <a:sym typeface="Wingdings" panose="05000000000000000000" pitchFamily="2" charset="2"/>
              </a:rPr>
              <a:t> </a:t>
            </a:r>
            <a:endParaRPr lang="id-ID" sz="2400" i="1" dirty="0"/>
          </a:p>
        </p:txBody>
      </p:sp>
      <p:cxnSp>
        <p:nvCxnSpPr>
          <p:cNvPr id="42" name="Straight Connector 41">
            <a:extLst>
              <a:ext uri="{FF2B5EF4-FFF2-40B4-BE49-F238E27FC236}">
                <a16:creationId xmlns="" xmlns:a16="http://schemas.microsoft.com/office/drawing/2014/main" id="{04A87800-7BDB-4AAD-A7FA-7C73904F5A06}"/>
              </a:ext>
            </a:extLst>
          </p:cNvPr>
          <p:cNvCxnSpPr>
            <a:cxnSpLocks/>
          </p:cNvCxnSpPr>
          <p:nvPr/>
        </p:nvCxnSpPr>
        <p:spPr>
          <a:xfrm>
            <a:off x="2846655" y="3216509"/>
            <a:ext cx="0" cy="129192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 xmlns:a16="http://schemas.microsoft.com/office/drawing/2014/main" id="{428D1888-C25D-4C0A-BBF1-E2E1B4E85E3F}"/>
              </a:ext>
            </a:extLst>
          </p:cNvPr>
          <p:cNvSpPr txBox="1"/>
          <p:nvPr/>
        </p:nvSpPr>
        <p:spPr>
          <a:xfrm>
            <a:off x="2898363" y="4020476"/>
            <a:ext cx="7553200" cy="461665"/>
          </a:xfrm>
          <a:prstGeom prst="rect">
            <a:avLst/>
          </a:prstGeom>
          <a:noFill/>
        </p:spPr>
        <p:txBody>
          <a:bodyPr wrap="square">
            <a:spAutoFit/>
          </a:bodyPr>
          <a:lstStyle/>
          <a:p>
            <a:r>
              <a:rPr lang="en-US" sz="2400" dirty="0"/>
              <a:t>D</a:t>
            </a:r>
            <a:r>
              <a:rPr lang="id-ID" sz="2400" dirty="0" err="1"/>
              <a:t>ilakukan</a:t>
            </a:r>
            <a:r>
              <a:rPr lang="id-ID" sz="2400" dirty="0"/>
              <a:t> oleh Pengurus Barang Pengguna</a:t>
            </a:r>
          </a:p>
        </p:txBody>
      </p:sp>
      <p:cxnSp>
        <p:nvCxnSpPr>
          <p:cNvPr id="44" name="Straight Connector 43">
            <a:extLst>
              <a:ext uri="{FF2B5EF4-FFF2-40B4-BE49-F238E27FC236}">
                <a16:creationId xmlns="" xmlns:a16="http://schemas.microsoft.com/office/drawing/2014/main" id="{51C85A6D-23AD-488B-BBB6-64533245E0F7}"/>
              </a:ext>
            </a:extLst>
          </p:cNvPr>
          <p:cNvCxnSpPr/>
          <p:nvPr/>
        </p:nvCxnSpPr>
        <p:spPr>
          <a:xfrm>
            <a:off x="2868764" y="4005157"/>
            <a:ext cx="5806772" cy="0"/>
          </a:xfrm>
          <a:prstGeom prst="line">
            <a:avLst/>
          </a:prstGeom>
          <a:ln w="34925">
            <a:solidFill>
              <a:srgbClr val="FFFF00"/>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 xmlns:a16="http://schemas.microsoft.com/office/drawing/2014/main" id="{A489F04C-3996-41D1-9BBF-2ADD2D6D2770}"/>
              </a:ext>
            </a:extLst>
          </p:cNvPr>
          <p:cNvSpPr txBox="1"/>
          <p:nvPr/>
        </p:nvSpPr>
        <p:spPr>
          <a:xfrm>
            <a:off x="3096939" y="4692208"/>
            <a:ext cx="8985157" cy="461665"/>
          </a:xfrm>
          <a:prstGeom prst="rect">
            <a:avLst/>
          </a:prstGeom>
          <a:noFill/>
        </p:spPr>
        <p:txBody>
          <a:bodyPr wrap="square">
            <a:spAutoFit/>
          </a:bodyPr>
          <a:lstStyle/>
          <a:p>
            <a:r>
              <a:rPr lang="en-US" sz="2400" i="1" dirty="0" err="1">
                <a:sym typeface="Wingdings" panose="05000000000000000000" pitchFamily="2" charset="2"/>
              </a:rPr>
              <a:t>Kemitraan</a:t>
            </a:r>
            <a:r>
              <a:rPr lang="en-US" sz="2400" i="1" dirty="0">
                <a:sym typeface="Wingdings" panose="05000000000000000000" pitchFamily="2" charset="2"/>
              </a:rPr>
              <a:t> </a:t>
            </a:r>
            <a:r>
              <a:rPr lang="en-US" sz="2400" i="1" dirty="0" err="1">
                <a:sym typeface="Wingdings" panose="05000000000000000000" pitchFamily="2" charset="2"/>
              </a:rPr>
              <a:t>dengan</a:t>
            </a:r>
            <a:r>
              <a:rPr lang="en-US" sz="2400" i="1" dirty="0">
                <a:sym typeface="Wingdings" panose="05000000000000000000" pitchFamily="2" charset="2"/>
              </a:rPr>
              <a:t> </a:t>
            </a:r>
            <a:r>
              <a:rPr lang="en-US" sz="2400" i="1" dirty="0" err="1">
                <a:sym typeface="Wingdings" panose="05000000000000000000" pitchFamily="2" charset="2"/>
              </a:rPr>
              <a:t>pihak</a:t>
            </a:r>
            <a:r>
              <a:rPr lang="en-US" sz="2400" i="1" dirty="0">
                <a:sym typeface="Wingdings" panose="05000000000000000000" pitchFamily="2" charset="2"/>
              </a:rPr>
              <a:t> </a:t>
            </a:r>
            <a:r>
              <a:rPr lang="en-US" sz="2400" i="1" dirty="0" err="1">
                <a:sym typeface="Wingdings" panose="05000000000000000000" pitchFamily="2" charset="2"/>
              </a:rPr>
              <a:t>ketiga</a:t>
            </a:r>
            <a:r>
              <a:rPr lang="en-US" sz="2400" i="1" dirty="0">
                <a:sym typeface="Wingdings" panose="05000000000000000000" pitchFamily="2" charset="2"/>
              </a:rPr>
              <a:t>, </a:t>
            </a:r>
            <a:r>
              <a:rPr lang="en-US" sz="2400" i="1" dirty="0" err="1">
                <a:sym typeface="Wingdings" panose="05000000000000000000" pitchFamily="2" charset="2"/>
              </a:rPr>
              <a:t>Aset</a:t>
            </a:r>
            <a:r>
              <a:rPr lang="en-US" sz="2400" i="1" dirty="0">
                <a:sym typeface="Wingdings" panose="05000000000000000000" pitchFamily="2" charset="2"/>
              </a:rPr>
              <a:t> </a:t>
            </a:r>
            <a:r>
              <a:rPr lang="en-US" sz="2400" i="1" dirty="0" err="1">
                <a:sym typeface="Wingdings" panose="05000000000000000000" pitchFamily="2" charset="2"/>
              </a:rPr>
              <a:t>Tidak</a:t>
            </a:r>
            <a:r>
              <a:rPr lang="en-US" sz="2400" i="1" dirty="0">
                <a:sym typeface="Wingdings" panose="05000000000000000000" pitchFamily="2" charset="2"/>
              </a:rPr>
              <a:t> </a:t>
            </a:r>
            <a:r>
              <a:rPr lang="en-US" sz="2400" i="1" dirty="0" err="1">
                <a:sym typeface="Wingdings" panose="05000000000000000000" pitchFamily="2" charset="2"/>
              </a:rPr>
              <a:t>Berwujud</a:t>
            </a:r>
            <a:r>
              <a:rPr lang="en-US" sz="2400" i="1" dirty="0">
                <a:sym typeface="Wingdings" panose="05000000000000000000" pitchFamily="2" charset="2"/>
              </a:rPr>
              <a:t>, dan </a:t>
            </a:r>
            <a:r>
              <a:rPr lang="en-US" sz="2400" i="1" dirty="0" err="1">
                <a:sym typeface="Wingdings" panose="05000000000000000000" pitchFamily="2" charset="2"/>
              </a:rPr>
              <a:t>Aset</a:t>
            </a:r>
            <a:r>
              <a:rPr lang="en-US" sz="2400" i="1" dirty="0">
                <a:sym typeface="Wingdings" panose="05000000000000000000" pitchFamily="2" charset="2"/>
              </a:rPr>
              <a:t> Lain-lain</a:t>
            </a:r>
            <a:endParaRPr lang="id-ID" sz="2400" i="1" dirty="0"/>
          </a:p>
        </p:txBody>
      </p:sp>
      <p:cxnSp>
        <p:nvCxnSpPr>
          <p:cNvPr id="48" name="Straight Connector 47">
            <a:extLst>
              <a:ext uri="{FF2B5EF4-FFF2-40B4-BE49-F238E27FC236}">
                <a16:creationId xmlns="" xmlns:a16="http://schemas.microsoft.com/office/drawing/2014/main" id="{0BE6E31C-FF54-4210-A1BB-F3F530141333}"/>
              </a:ext>
            </a:extLst>
          </p:cNvPr>
          <p:cNvCxnSpPr>
            <a:cxnSpLocks/>
          </p:cNvCxnSpPr>
          <p:nvPr/>
        </p:nvCxnSpPr>
        <p:spPr>
          <a:xfrm>
            <a:off x="3106916" y="4739175"/>
            <a:ext cx="0" cy="1220534"/>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 xmlns:a16="http://schemas.microsoft.com/office/drawing/2014/main" id="{8B7B87E7-54BF-4F3A-B40E-8E1050E61356}"/>
              </a:ext>
            </a:extLst>
          </p:cNvPr>
          <p:cNvSpPr txBox="1"/>
          <p:nvPr/>
        </p:nvSpPr>
        <p:spPr>
          <a:xfrm>
            <a:off x="3116893" y="5209698"/>
            <a:ext cx="8333163" cy="830997"/>
          </a:xfrm>
          <a:prstGeom prst="rect">
            <a:avLst/>
          </a:prstGeom>
          <a:noFill/>
        </p:spPr>
        <p:txBody>
          <a:bodyPr wrap="square">
            <a:spAutoFit/>
          </a:bodyPr>
          <a:lstStyle/>
          <a:p>
            <a:r>
              <a:rPr lang="en-US" sz="2400" dirty="0"/>
              <a:t>D</a:t>
            </a:r>
            <a:r>
              <a:rPr lang="id-ID" sz="2400" dirty="0" err="1"/>
              <a:t>ilakukan</a:t>
            </a:r>
            <a:r>
              <a:rPr lang="id-ID" sz="2400" dirty="0"/>
              <a:t> oleh Pengurus Barang Pengelola melalui Pejabat </a:t>
            </a:r>
            <a:r>
              <a:rPr lang="id-ID" sz="2400" dirty="0" err="1"/>
              <a:t>Penatausahaan</a:t>
            </a:r>
            <a:r>
              <a:rPr lang="id-ID" sz="2400" dirty="0"/>
              <a:t> Barang</a:t>
            </a:r>
          </a:p>
        </p:txBody>
      </p:sp>
      <p:cxnSp>
        <p:nvCxnSpPr>
          <p:cNvPr id="50" name="Straight Connector 49">
            <a:extLst>
              <a:ext uri="{FF2B5EF4-FFF2-40B4-BE49-F238E27FC236}">
                <a16:creationId xmlns="" xmlns:a16="http://schemas.microsoft.com/office/drawing/2014/main" id="{A8FFAE64-356C-4833-8437-F53C6258EA08}"/>
              </a:ext>
            </a:extLst>
          </p:cNvPr>
          <p:cNvCxnSpPr>
            <a:cxnSpLocks/>
          </p:cNvCxnSpPr>
          <p:nvPr/>
        </p:nvCxnSpPr>
        <p:spPr>
          <a:xfrm>
            <a:off x="3096939" y="5153873"/>
            <a:ext cx="8552618" cy="0"/>
          </a:xfrm>
          <a:prstGeom prst="line">
            <a:avLst/>
          </a:prstGeom>
          <a:ln w="34925">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05535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8B9D0BE2-DF11-4D7D-A252-C529AD099C2F}"/>
              </a:ext>
            </a:extLst>
          </p:cNvPr>
          <p:cNvSpPr/>
          <p:nvPr/>
        </p:nvSpPr>
        <p:spPr>
          <a:xfrm>
            <a:off x="331303" y="4335509"/>
            <a:ext cx="9324622" cy="24828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ectangle 7">
            <a:extLst>
              <a:ext uri="{FF2B5EF4-FFF2-40B4-BE49-F238E27FC236}">
                <a16:creationId xmlns="" xmlns:a16="http://schemas.microsoft.com/office/drawing/2014/main" id="{7DE77019-C867-4DD5-A0E9-B77637957E6F}"/>
              </a:ext>
            </a:extLst>
          </p:cNvPr>
          <p:cNvSpPr/>
          <p:nvPr/>
        </p:nvSpPr>
        <p:spPr>
          <a:xfrm>
            <a:off x="795935" y="2734437"/>
            <a:ext cx="10396135" cy="1753388"/>
          </a:xfrm>
          <a:prstGeom prst="rect">
            <a:avLst/>
          </a:prstGeom>
          <a:solidFill>
            <a:srgbClr val="FFFF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Rectangle 2">
            <a:extLst>
              <a:ext uri="{FF2B5EF4-FFF2-40B4-BE49-F238E27FC236}">
                <a16:creationId xmlns="" xmlns:a16="http://schemas.microsoft.com/office/drawing/2014/main" id="{8AFF53FD-7052-4A32-80FD-354D41E8A662}"/>
              </a:ext>
            </a:extLst>
          </p:cNvPr>
          <p:cNvSpPr/>
          <p:nvPr/>
        </p:nvSpPr>
        <p:spPr>
          <a:xfrm>
            <a:off x="-79131" y="184638"/>
            <a:ext cx="12485077" cy="509739"/>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Rectangle: Rounded Corners 3">
            <a:extLst>
              <a:ext uri="{FF2B5EF4-FFF2-40B4-BE49-F238E27FC236}">
                <a16:creationId xmlns="" xmlns:a16="http://schemas.microsoft.com/office/drawing/2014/main" id="{1827D3BC-55E6-451A-BEFC-0CA4A4AEE137}"/>
              </a:ext>
            </a:extLst>
          </p:cNvPr>
          <p:cNvSpPr/>
          <p:nvPr/>
        </p:nvSpPr>
        <p:spPr>
          <a:xfrm>
            <a:off x="10723706" y="-1302111"/>
            <a:ext cx="1266826" cy="2271713"/>
          </a:xfrm>
          <a:prstGeom prst="roundRect">
            <a:avLst/>
          </a:prstGeom>
          <a:solidFill>
            <a:schemeClr val="bg1">
              <a:alpha val="62000"/>
            </a:schemeClr>
          </a:solidFill>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descr="logo bpkp ukuran sedang">
            <a:extLst>
              <a:ext uri="{FF2B5EF4-FFF2-40B4-BE49-F238E27FC236}">
                <a16:creationId xmlns="" xmlns:a16="http://schemas.microsoft.com/office/drawing/2014/main" id="{69D37944-EE53-45A6-9BEE-81460D24017A}"/>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0775413" y="82747"/>
            <a:ext cx="1215119" cy="622380"/>
          </a:xfrm>
          <a:prstGeom prst="rect">
            <a:avLst/>
          </a:prstGeom>
          <a:noFill/>
          <a:ln w="9525">
            <a:noFill/>
            <a:miter lim="800000"/>
            <a:headEnd/>
            <a:tailEnd/>
          </a:ln>
        </p:spPr>
      </p:pic>
      <p:sp>
        <p:nvSpPr>
          <p:cNvPr id="28" name="TextBox 27">
            <a:extLst>
              <a:ext uri="{FF2B5EF4-FFF2-40B4-BE49-F238E27FC236}">
                <a16:creationId xmlns="" xmlns:a16="http://schemas.microsoft.com/office/drawing/2014/main" id="{0262A03A-FA60-4DA6-9840-3DE9F888640E}"/>
              </a:ext>
            </a:extLst>
          </p:cNvPr>
          <p:cNvSpPr txBox="1"/>
          <p:nvPr/>
        </p:nvSpPr>
        <p:spPr>
          <a:xfrm>
            <a:off x="1575905" y="146397"/>
            <a:ext cx="8313567" cy="646331"/>
          </a:xfrm>
          <a:prstGeom prst="rect">
            <a:avLst/>
          </a:prstGeom>
          <a:noFill/>
        </p:spPr>
        <p:txBody>
          <a:bodyPr wrap="square">
            <a:spAutoFit/>
          </a:bodyPr>
          <a:lstStyle/>
          <a:p>
            <a:pPr algn="ctr"/>
            <a:r>
              <a:rPr lang="en-US" sz="3600" dirty="0" err="1">
                <a:solidFill>
                  <a:srgbClr val="FFFF00"/>
                </a:solidFill>
                <a:latin typeface="Bebas Neue" panose="020B0606020202050201" pitchFamily="34" charset="0"/>
                <a:ea typeface="+mj-ea"/>
                <a:cs typeface="+mj-cs"/>
              </a:rPr>
              <a:t>PELAPORAn</a:t>
            </a:r>
            <a:endParaRPr kumimoji="0" lang="en-US" sz="3600" i="0" u="none" strike="noStrike" kern="1200" cap="none" spc="0" normalizeH="0" baseline="0" noProof="0" dirty="0">
              <a:ln>
                <a:noFill/>
              </a:ln>
              <a:solidFill>
                <a:srgbClr val="FFFF00"/>
              </a:solidFill>
              <a:effectLst/>
              <a:uLnTx/>
              <a:uFillTx/>
              <a:latin typeface="Bebas Neue" panose="020B0606020202050201" pitchFamily="34" charset="0"/>
              <a:ea typeface="+mj-ea"/>
              <a:cs typeface="+mj-cs"/>
            </a:endParaRPr>
          </a:p>
        </p:txBody>
      </p:sp>
      <p:sp>
        <p:nvSpPr>
          <p:cNvPr id="16" name="Freeform 1807">
            <a:extLst>
              <a:ext uri="{FF2B5EF4-FFF2-40B4-BE49-F238E27FC236}">
                <a16:creationId xmlns="" xmlns:a16="http://schemas.microsoft.com/office/drawing/2014/main" id="{65C29079-F56C-4401-9DC3-744212B36335}"/>
              </a:ext>
            </a:extLst>
          </p:cNvPr>
          <p:cNvSpPr>
            <a:spLocks/>
          </p:cNvSpPr>
          <p:nvPr/>
        </p:nvSpPr>
        <p:spPr bwMode="auto">
          <a:xfrm rot="19861824">
            <a:off x="507948" y="1002136"/>
            <a:ext cx="381000" cy="327025"/>
          </a:xfrm>
          <a:custGeom>
            <a:avLst/>
            <a:gdLst>
              <a:gd name="T0" fmla="*/ 0 w 480"/>
              <a:gd name="T1" fmla="*/ 412 h 412"/>
              <a:gd name="T2" fmla="*/ 480 w 480"/>
              <a:gd name="T3" fmla="*/ 206 h 412"/>
              <a:gd name="T4" fmla="*/ 0 w 480"/>
              <a:gd name="T5" fmla="*/ 0 h 412"/>
              <a:gd name="T6" fmla="*/ 0 w 480"/>
              <a:gd name="T7" fmla="*/ 160 h 412"/>
              <a:gd name="T8" fmla="*/ 343 w 480"/>
              <a:gd name="T9" fmla="*/ 206 h 412"/>
              <a:gd name="T10" fmla="*/ 0 w 480"/>
              <a:gd name="T11" fmla="*/ 252 h 412"/>
              <a:gd name="T12" fmla="*/ 0 w 480"/>
              <a:gd name="T13" fmla="*/ 412 h 412"/>
            </a:gdLst>
            <a:ahLst/>
            <a:cxnLst>
              <a:cxn ang="0">
                <a:pos x="T0" y="T1"/>
              </a:cxn>
              <a:cxn ang="0">
                <a:pos x="T2" y="T3"/>
              </a:cxn>
              <a:cxn ang="0">
                <a:pos x="T4" y="T5"/>
              </a:cxn>
              <a:cxn ang="0">
                <a:pos x="T6" y="T7"/>
              </a:cxn>
              <a:cxn ang="0">
                <a:pos x="T8" y="T9"/>
              </a:cxn>
              <a:cxn ang="0">
                <a:pos x="T10" y="T11"/>
              </a:cxn>
              <a:cxn ang="0">
                <a:pos x="T12" y="T13"/>
              </a:cxn>
            </a:cxnLst>
            <a:rect l="0" t="0" r="r" b="b"/>
            <a:pathLst>
              <a:path w="480" h="412">
                <a:moveTo>
                  <a:pt x="0" y="412"/>
                </a:moveTo>
                <a:lnTo>
                  <a:pt x="480" y="206"/>
                </a:lnTo>
                <a:lnTo>
                  <a:pt x="0" y="0"/>
                </a:lnTo>
                <a:lnTo>
                  <a:pt x="0" y="160"/>
                </a:lnTo>
                <a:lnTo>
                  <a:pt x="343" y="206"/>
                </a:lnTo>
                <a:lnTo>
                  <a:pt x="0" y="252"/>
                </a:lnTo>
                <a:lnTo>
                  <a:pt x="0" y="412"/>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 name="TextBox 22">
            <a:extLst>
              <a:ext uri="{FF2B5EF4-FFF2-40B4-BE49-F238E27FC236}">
                <a16:creationId xmlns="" xmlns:a16="http://schemas.microsoft.com/office/drawing/2014/main" id="{E86D3B77-0046-40ED-A10C-6296FE1A9A72}"/>
              </a:ext>
            </a:extLst>
          </p:cNvPr>
          <p:cNvSpPr txBox="1"/>
          <p:nvPr/>
        </p:nvSpPr>
        <p:spPr>
          <a:xfrm>
            <a:off x="944309" y="934182"/>
            <a:ext cx="10773208" cy="923330"/>
          </a:xfrm>
          <a:prstGeom prst="rect">
            <a:avLst/>
          </a:prstGeom>
          <a:noFill/>
        </p:spPr>
        <p:txBody>
          <a:bodyPr wrap="square">
            <a:spAutoFit/>
          </a:bodyPr>
          <a:lstStyle/>
          <a:p>
            <a:r>
              <a:rPr lang="en-US" b="1" dirty="0">
                <a:sym typeface="Wingdings" panose="05000000000000000000" pitchFamily="2" charset="2"/>
              </a:rPr>
              <a:t>S</a:t>
            </a:r>
            <a:r>
              <a:rPr lang="id-ID" b="1" dirty="0" err="1"/>
              <a:t>erangkaian</a:t>
            </a:r>
            <a:r>
              <a:rPr lang="id-ID" dirty="0"/>
              <a:t> </a:t>
            </a:r>
            <a:r>
              <a:rPr lang="id-ID" b="1" dirty="0"/>
              <a:t>kegiatan</a:t>
            </a:r>
            <a:r>
              <a:rPr lang="id-ID" dirty="0"/>
              <a:t> </a:t>
            </a:r>
            <a:r>
              <a:rPr lang="id-ID" b="1" dirty="0"/>
              <a:t>penyusunan</a:t>
            </a:r>
            <a:r>
              <a:rPr lang="id-ID" dirty="0"/>
              <a:t> dan </a:t>
            </a:r>
            <a:r>
              <a:rPr lang="id-ID" b="1" dirty="0"/>
              <a:t>penyampaian</a:t>
            </a:r>
            <a:r>
              <a:rPr lang="id-ID" dirty="0"/>
              <a:t> </a:t>
            </a:r>
            <a:r>
              <a:rPr lang="id-ID" b="1" dirty="0"/>
              <a:t>data</a:t>
            </a:r>
            <a:r>
              <a:rPr lang="id-ID" dirty="0"/>
              <a:t> dan </a:t>
            </a:r>
            <a:r>
              <a:rPr lang="id-ID" b="1" dirty="0"/>
              <a:t>informasi</a:t>
            </a:r>
            <a:r>
              <a:rPr lang="id-ID" dirty="0"/>
              <a:t> yang dilakukan oleh Pengurus Barang Pembantu, Pengurus Barang Pengguna atau Pengurus Barang Pengelola yang melakukan Pembukuan, Inventarisasi, dan Pelaporan BMD pada Kuasa Pengguna Barang, Pengguna Barang atau Pengelola Barang.</a:t>
            </a:r>
          </a:p>
        </p:txBody>
      </p:sp>
      <p:sp>
        <p:nvSpPr>
          <p:cNvPr id="29" name="Freeform 1807">
            <a:extLst>
              <a:ext uri="{FF2B5EF4-FFF2-40B4-BE49-F238E27FC236}">
                <a16:creationId xmlns="" xmlns:a16="http://schemas.microsoft.com/office/drawing/2014/main" id="{E5C6A3FB-1049-4AA1-B337-ACDC86ABE85D}"/>
              </a:ext>
            </a:extLst>
          </p:cNvPr>
          <p:cNvSpPr>
            <a:spLocks/>
          </p:cNvSpPr>
          <p:nvPr/>
        </p:nvSpPr>
        <p:spPr bwMode="auto">
          <a:xfrm rot="19861824">
            <a:off x="507948" y="1971342"/>
            <a:ext cx="381000" cy="327025"/>
          </a:xfrm>
          <a:custGeom>
            <a:avLst/>
            <a:gdLst>
              <a:gd name="T0" fmla="*/ 0 w 480"/>
              <a:gd name="T1" fmla="*/ 412 h 412"/>
              <a:gd name="T2" fmla="*/ 480 w 480"/>
              <a:gd name="T3" fmla="*/ 206 h 412"/>
              <a:gd name="T4" fmla="*/ 0 w 480"/>
              <a:gd name="T5" fmla="*/ 0 h 412"/>
              <a:gd name="T6" fmla="*/ 0 w 480"/>
              <a:gd name="T7" fmla="*/ 160 h 412"/>
              <a:gd name="T8" fmla="*/ 343 w 480"/>
              <a:gd name="T9" fmla="*/ 206 h 412"/>
              <a:gd name="T10" fmla="*/ 0 w 480"/>
              <a:gd name="T11" fmla="*/ 252 h 412"/>
              <a:gd name="T12" fmla="*/ 0 w 480"/>
              <a:gd name="T13" fmla="*/ 412 h 412"/>
            </a:gdLst>
            <a:ahLst/>
            <a:cxnLst>
              <a:cxn ang="0">
                <a:pos x="T0" y="T1"/>
              </a:cxn>
              <a:cxn ang="0">
                <a:pos x="T2" y="T3"/>
              </a:cxn>
              <a:cxn ang="0">
                <a:pos x="T4" y="T5"/>
              </a:cxn>
              <a:cxn ang="0">
                <a:pos x="T6" y="T7"/>
              </a:cxn>
              <a:cxn ang="0">
                <a:pos x="T8" y="T9"/>
              </a:cxn>
              <a:cxn ang="0">
                <a:pos x="T10" y="T11"/>
              </a:cxn>
              <a:cxn ang="0">
                <a:pos x="T12" y="T13"/>
              </a:cxn>
            </a:cxnLst>
            <a:rect l="0" t="0" r="r" b="b"/>
            <a:pathLst>
              <a:path w="480" h="412">
                <a:moveTo>
                  <a:pt x="0" y="412"/>
                </a:moveTo>
                <a:lnTo>
                  <a:pt x="480" y="206"/>
                </a:lnTo>
                <a:lnTo>
                  <a:pt x="0" y="0"/>
                </a:lnTo>
                <a:lnTo>
                  <a:pt x="0" y="160"/>
                </a:lnTo>
                <a:lnTo>
                  <a:pt x="343" y="206"/>
                </a:lnTo>
                <a:lnTo>
                  <a:pt x="0" y="252"/>
                </a:lnTo>
                <a:lnTo>
                  <a:pt x="0" y="412"/>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 name="TextBox 29">
            <a:extLst>
              <a:ext uri="{FF2B5EF4-FFF2-40B4-BE49-F238E27FC236}">
                <a16:creationId xmlns="" xmlns:a16="http://schemas.microsoft.com/office/drawing/2014/main" id="{7E8CD79E-03D1-4C54-AB99-68E3CB430319}"/>
              </a:ext>
            </a:extLst>
          </p:cNvPr>
          <p:cNvSpPr txBox="1"/>
          <p:nvPr/>
        </p:nvSpPr>
        <p:spPr>
          <a:xfrm>
            <a:off x="944309" y="1899534"/>
            <a:ext cx="10773208" cy="646331"/>
          </a:xfrm>
          <a:prstGeom prst="rect">
            <a:avLst/>
          </a:prstGeom>
          <a:noFill/>
        </p:spPr>
        <p:txBody>
          <a:bodyPr wrap="square">
            <a:spAutoFit/>
          </a:bodyPr>
          <a:lstStyle/>
          <a:p>
            <a:r>
              <a:rPr lang="en-US" b="1" dirty="0" err="1">
                <a:sym typeface="Wingdings" panose="05000000000000000000" pitchFamily="2" charset="2"/>
              </a:rPr>
              <a:t>Maksud</a:t>
            </a:r>
            <a:r>
              <a:rPr lang="en-US" b="1" dirty="0">
                <a:sym typeface="Wingdings" panose="05000000000000000000" pitchFamily="2" charset="2"/>
              </a:rPr>
              <a:t> </a:t>
            </a:r>
            <a:r>
              <a:rPr lang="en-US" b="1" dirty="0" err="1">
                <a:sym typeface="Wingdings" panose="05000000000000000000" pitchFamily="2" charset="2"/>
              </a:rPr>
              <a:t>Penyusunan</a:t>
            </a:r>
            <a:r>
              <a:rPr lang="en-US" b="1" dirty="0">
                <a:sym typeface="Wingdings" panose="05000000000000000000" pitchFamily="2" charset="2"/>
              </a:rPr>
              <a:t> </a:t>
            </a:r>
            <a:r>
              <a:rPr lang="en-US" b="1" dirty="0" err="1">
                <a:sym typeface="Wingdings" panose="05000000000000000000" pitchFamily="2" charset="2"/>
              </a:rPr>
              <a:t>Pelaporan</a:t>
            </a:r>
            <a:r>
              <a:rPr lang="en-US" b="1" dirty="0">
                <a:sym typeface="Wingdings" panose="05000000000000000000" pitchFamily="2" charset="2"/>
              </a:rPr>
              <a:t> BMD </a:t>
            </a:r>
            <a:r>
              <a:rPr lang="en-US" dirty="0" err="1">
                <a:sym typeface="Wingdings" panose="05000000000000000000" pitchFamily="2" charset="2"/>
              </a:rPr>
              <a:t>adalah</a:t>
            </a:r>
            <a:r>
              <a:rPr lang="en-US" dirty="0">
                <a:sym typeface="Wingdings" panose="05000000000000000000" pitchFamily="2" charset="2"/>
              </a:rPr>
              <a:t> </a:t>
            </a:r>
            <a:r>
              <a:rPr lang="en-US" b="1" dirty="0" err="1">
                <a:sym typeface="Wingdings" panose="05000000000000000000" pitchFamily="2" charset="2"/>
              </a:rPr>
              <a:t>seluruh</a:t>
            </a:r>
            <a:r>
              <a:rPr lang="en-US" b="1" dirty="0">
                <a:sym typeface="Wingdings" panose="05000000000000000000" pitchFamily="2" charset="2"/>
              </a:rPr>
              <a:t> data dan </a:t>
            </a:r>
            <a:r>
              <a:rPr lang="en-US" b="1" dirty="0" err="1">
                <a:sym typeface="Wingdings" panose="05000000000000000000" pitchFamily="2" charset="2"/>
              </a:rPr>
              <a:t>informasi</a:t>
            </a:r>
            <a:r>
              <a:rPr lang="en-US" b="1" dirty="0">
                <a:sym typeface="Wingdings" panose="05000000000000000000" pitchFamily="2" charset="2"/>
              </a:rPr>
              <a:t> </a:t>
            </a:r>
            <a:r>
              <a:rPr lang="en-US" b="1" dirty="0" err="1">
                <a:sym typeface="Wingdings" panose="05000000000000000000" pitchFamily="2" charset="2"/>
              </a:rPr>
              <a:t>mengenai</a:t>
            </a:r>
            <a:r>
              <a:rPr lang="en-US" b="1" dirty="0">
                <a:sym typeface="Wingdings" panose="05000000000000000000" pitchFamily="2" charset="2"/>
              </a:rPr>
              <a:t> BMD </a:t>
            </a:r>
            <a:r>
              <a:rPr lang="en-US" dirty="0" err="1">
                <a:sym typeface="Wingdings" panose="05000000000000000000" pitchFamily="2" charset="2"/>
              </a:rPr>
              <a:t>disajikan</a:t>
            </a:r>
            <a:r>
              <a:rPr lang="en-US" b="1" dirty="0">
                <a:sym typeface="Wingdings" panose="05000000000000000000" pitchFamily="2" charset="2"/>
              </a:rPr>
              <a:t> </a:t>
            </a:r>
            <a:r>
              <a:rPr lang="en-US" dirty="0" err="1">
                <a:sym typeface="Wingdings" panose="05000000000000000000" pitchFamily="2" charset="2"/>
              </a:rPr>
              <a:t>dengan</a:t>
            </a:r>
            <a:r>
              <a:rPr lang="en-US" b="1" dirty="0">
                <a:sym typeface="Wingdings" panose="05000000000000000000" pitchFamily="2" charset="2"/>
              </a:rPr>
              <a:t> </a:t>
            </a:r>
            <a:r>
              <a:rPr lang="en-US" b="1" dirty="0" err="1">
                <a:sym typeface="Wingdings" panose="05000000000000000000" pitchFamily="2" charset="2"/>
              </a:rPr>
              <a:t>akurat</a:t>
            </a:r>
            <a:r>
              <a:rPr lang="en-US" b="1" dirty="0">
                <a:sym typeface="Wingdings" panose="05000000000000000000" pitchFamily="2" charset="2"/>
              </a:rPr>
              <a:t> </a:t>
            </a:r>
            <a:r>
              <a:rPr lang="en-US" b="1" dirty="0" err="1">
                <a:sym typeface="Wingdings" panose="05000000000000000000" pitchFamily="2" charset="2"/>
              </a:rPr>
              <a:t>setiap</a:t>
            </a:r>
            <a:r>
              <a:rPr lang="en-US" b="1" dirty="0">
                <a:sym typeface="Wingdings" panose="05000000000000000000" pitchFamily="2" charset="2"/>
              </a:rPr>
              <a:t> </a:t>
            </a:r>
            <a:r>
              <a:rPr lang="en-US" b="1" dirty="0" err="1">
                <a:sym typeface="Wingdings" panose="05000000000000000000" pitchFamily="2" charset="2"/>
              </a:rPr>
              <a:t>bulan</a:t>
            </a:r>
            <a:r>
              <a:rPr lang="en-US" b="1" dirty="0">
                <a:sym typeface="Wingdings" panose="05000000000000000000" pitchFamily="2" charset="2"/>
              </a:rPr>
              <a:t> dan semester </a:t>
            </a:r>
            <a:r>
              <a:rPr lang="en-US" dirty="0" err="1">
                <a:sym typeface="Wingdings" panose="05000000000000000000" pitchFamily="2" charset="2"/>
              </a:rPr>
              <a:t>sebagai</a:t>
            </a:r>
            <a:r>
              <a:rPr lang="en-US" b="1" dirty="0">
                <a:sym typeface="Wingdings" panose="05000000000000000000" pitchFamily="2" charset="2"/>
              </a:rPr>
              <a:t> </a:t>
            </a:r>
            <a:r>
              <a:rPr lang="en-US" b="1" dirty="0" err="1">
                <a:sym typeface="Wingdings" panose="05000000000000000000" pitchFamily="2" charset="2"/>
              </a:rPr>
              <a:t>pengambilan</a:t>
            </a:r>
            <a:r>
              <a:rPr lang="en-US" b="1" dirty="0">
                <a:sym typeface="Wingdings" panose="05000000000000000000" pitchFamily="2" charset="2"/>
              </a:rPr>
              <a:t> </a:t>
            </a:r>
            <a:r>
              <a:rPr lang="en-US" b="1" dirty="0" err="1">
                <a:sym typeface="Wingdings" panose="05000000000000000000" pitchFamily="2" charset="2"/>
              </a:rPr>
              <a:t>keputusan</a:t>
            </a:r>
            <a:r>
              <a:rPr lang="en-US" b="1" dirty="0">
                <a:sym typeface="Wingdings" panose="05000000000000000000" pitchFamily="2" charset="2"/>
              </a:rPr>
              <a:t> </a:t>
            </a:r>
            <a:r>
              <a:rPr lang="en-US" dirty="0">
                <a:sym typeface="Wingdings" panose="05000000000000000000" pitchFamily="2" charset="2"/>
              </a:rPr>
              <a:t>dan</a:t>
            </a:r>
            <a:r>
              <a:rPr lang="en-US" b="1" dirty="0">
                <a:sym typeface="Wingdings" panose="05000000000000000000" pitchFamily="2" charset="2"/>
              </a:rPr>
              <a:t> </a:t>
            </a:r>
            <a:r>
              <a:rPr lang="en-US" b="1" dirty="0" err="1">
                <a:sym typeface="Wingdings" panose="05000000000000000000" pitchFamily="2" charset="2"/>
              </a:rPr>
              <a:t>bahan</a:t>
            </a:r>
            <a:r>
              <a:rPr lang="en-US" b="1" dirty="0">
                <a:sym typeface="Wingdings" panose="05000000000000000000" pitchFamily="2" charset="2"/>
              </a:rPr>
              <a:t> </a:t>
            </a:r>
            <a:r>
              <a:rPr lang="en-US" b="1" dirty="0" err="1">
                <a:sym typeface="Wingdings" panose="05000000000000000000" pitchFamily="2" charset="2"/>
              </a:rPr>
              <a:t>penyusunan</a:t>
            </a:r>
            <a:r>
              <a:rPr lang="en-US" b="1" dirty="0">
                <a:sym typeface="Wingdings" panose="05000000000000000000" pitchFamily="2" charset="2"/>
              </a:rPr>
              <a:t> </a:t>
            </a:r>
            <a:r>
              <a:rPr lang="en-US" b="1" dirty="0" err="1">
                <a:sym typeface="Wingdings" panose="05000000000000000000" pitchFamily="2" charset="2"/>
              </a:rPr>
              <a:t>neraca</a:t>
            </a:r>
            <a:r>
              <a:rPr lang="en-US" b="1" dirty="0">
                <a:sym typeface="Wingdings" panose="05000000000000000000" pitchFamily="2" charset="2"/>
              </a:rPr>
              <a:t> </a:t>
            </a:r>
            <a:r>
              <a:rPr lang="en-US" b="1" dirty="0" err="1">
                <a:sym typeface="Wingdings" panose="05000000000000000000" pitchFamily="2" charset="2"/>
              </a:rPr>
              <a:t>Pemerintah</a:t>
            </a:r>
            <a:r>
              <a:rPr lang="en-US" b="1" dirty="0">
                <a:sym typeface="Wingdings" panose="05000000000000000000" pitchFamily="2" charset="2"/>
              </a:rPr>
              <a:t> Daerah</a:t>
            </a:r>
            <a:endParaRPr lang="en-US" dirty="0">
              <a:sym typeface="Wingdings" panose="05000000000000000000" pitchFamily="2" charset="2"/>
            </a:endParaRPr>
          </a:p>
        </p:txBody>
      </p:sp>
      <p:sp>
        <p:nvSpPr>
          <p:cNvPr id="124" name="Freeform 2819">
            <a:extLst>
              <a:ext uri="{FF2B5EF4-FFF2-40B4-BE49-F238E27FC236}">
                <a16:creationId xmlns="" xmlns:a16="http://schemas.microsoft.com/office/drawing/2014/main" id="{D892E7DF-E3AF-4C9F-BCA0-866997BF254B}"/>
              </a:ext>
            </a:extLst>
          </p:cNvPr>
          <p:cNvSpPr>
            <a:spLocks noEditPoints="1"/>
          </p:cNvSpPr>
          <p:nvPr/>
        </p:nvSpPr>
        <p:spPr bwMode="auto">
          <a:xfrm>
            <a:off x="1134819" y="2866118"/>
            <a:ext cx="389641" cy="389641"/>
          </a:xfrm>
          <a:custGeom>
            <a:avLst/>
            <a:gdLst>
              <a:gd name="T0" fmla="*/ 80 w 160"/>
              <a:gd name="T1" fmla="*/ 0 h 160"/>
              <a:gd name="T2" fmla="*/ 0 w 160"/>
              <a:gd name="T3" fmla="*/ 80 h 160"/>
              <a:gd name="T4" fmla="*/ 80 w 160"/>
              <a:gd name="T5" fmla="*/ 160 h 160"/>
              <a:gd name="T6" fmla="*/ 160 w 160"/>
              <a:gd name="T7" fmla="*/ 80 h 160"/>
              <a:gd name="T8" fmla="*/ 80 w 160"/>
              <a:gd name="T9" fmla="*/ 0 h 160"/>
              <a:gd name="T10" fmla="*/ 64 w 160"/>
              <a:gd name="T11" fmla="*/ 120 h 160"/>
              <a:gd name="T12" fmla="*/ 24 w 160"/>
              <a:gd name="T13" fmla="*/ 80 h 160"/>
              <a:gd name="T14" fmla="*/ 35 w 160"/>
              <a:gd name="T15" fmla="*/ 69 h 160"/>
              <a:gd name="T16" fmla="*/ 64 w 160"/>
              <a:gd name="T17" fmla="*/ 97 h 160"/>
              <a:gd name="T18" fmla="*/ 125 w 160"/>
              <a:gd name="T19" fmla="*/ 37 h 160"/>
              <a:gd name="T20" fmla="*/ 136 w 160"/>
              <a:gd name="T21" fmla="*/ 48 h 160"/>
              <a:gd name="T22" fmla="*/ 64 w 160"/>
              <a:gd name="T23" fmla="*/ 12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 h="160">
                <a:moveTo>
                  <a:pt x="80" y="0"/>
                </a:moveTo>
                <a:cubicBezTo>
                  <a:pt x="36" y="0"/>
                  <a:pt x="0" y="36"/>
                  <a:pt x="0" y="80"/>
                </a:cubicBezTo>
                <a:cubicBezTo>
                  <a:pt x="0" y="124"/>
                  <a:pt x="36" y="160"/>
                  <a:pt x="80" y="160"/>
                </a:cubicBezTo>
                <a:cubicBezTo>
                  <a:pt x="124" y="160"/>
                  <a:pt x="160" y="124"/>
                  <a:pt x="160" y="80"/>
                </a:cubicBezTo>
                <a:cubicBezTo>
                  <a:pt x="160" y="36"/>
                  <a:pt x="124" y="0"/>
                  <a:pt x="80" y="0"/>
                </a:cubicBezTo>
                <a:close/>
                <a:moveTo>
                  <a:pt x="64" y="120"/>
                </a:moveTo>
                <a:cubicBezTo>
                  <a:pt x="24" y="80"/>
                  <a:pt x="24" y="80"/>
                  <a:pt x="24" y="80"/>
                </a:cubicBezTo>
                <a:cubicBezTo>
                  <a:pt x="35" y="69"/>
                  <a:pt x="35" y="69"/>
                  <a:pt x="35" y="69"/>
                </a:cubicBezTo>
                <a:cubicBezTo>
                  <a:pt x="64" y="97"/>
                  <a:pt x="64" y="97"/>
                  <a:pt x="64" y="97"/>
                </a:cubicBezTo>
                <a:cubicBezTo>
                  <a:pt x="125" y="37"/>
                  <a:pt x="125" y="37"/>
                  <a:pt x="125" y="37"/>
                </a:cubicBezTo>
                <a:cubicBezTo>
                  <a:pt x="136" y="48"/>
                  <a:pt x="136" y="48"/>
                  <a:pt x="136" y="48"/>
                </a:cubicBezTo>
                <a:lnTo>
                  <a:pt x="64" y="120"/>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 name="TextBox 124">
            <a:extLst>
              <a:ext uri="{FF2B5EF4-FFF2-40B4-BE49-F238E27FC236}">
                <a16:creationId xmlns="" xmlns:a16="http://schemas.microsoft.com/office/drawing/2014/main" id="{ACAB5842-C55A-412F-8831-69E1641A5539}"/>
              </a:ext>
            </a:extLst>
          </p:cNvPr>
          <p:cNvSpPr txBox="1"/>
          <p:nvPr/>
        </p:nvSpPr>
        <p:spPr>
          <a:xfrm>
            <a:off x="1524459" y="2796981"/>
            <a:ext cx="3920403" cy="1015663"/>
          </a:xfrm>
          <a:prstGeom prst="rect">
            <a:avLst/>
          </a:prstGeom>
          <a:noFill/>
        </p:spPr>
        <p:txBody>
          <a:bodyPr wrap="square">
            <a:spAutoFit/>
          </a:bodyPr>
          <a:lstStyle/>
          <a:p>
            <a:r>
              <a:rPr lang="en-US" sz="2000" b="1" dirty="0" err="1">
                <a:latin typeface="Arial Narrow" panose="020B0606020202030204" pitchFamily="34" charset="0"/>
                <a:sym typeface="Wingdings" panose="05000000000000000000" pitchFamily="2" charset="2"/>
              </a:rPr>
              <a:t>Laporan</a:t>
            </a:r>
            <a:r>
              <a:rPr lang="en-US" sz="2000" b="1" dirty="0">
                <a:latin typeface="Arial Narrow" panose="020B0606020202030204" pitchFamily="34" charset="0"/>
                <a:sym typeface="Wingdings" panose="05000000000000000000" pitchFamily="2" charset="2"/>
              </a:rPr>
              <a:t> BMD pada Kuasa </a:t>
            </a:r>
            <a:r>
              <a:rPr lang="en-US" sz="2000" b="1" dirty="0" err="1">
                <a:latin typeface="Arial Narrow" panose="020B0606020202030204" pitchFamily="34" charset="0"/>
                <a:sym typeface="Wingdings" panose="05000000000000000000" pitchFamily="2" charset="2"/>
              </a:rPr>
              <a:t>Pengguna</a:t>
            </a:r>
            <a:r>
              <a:rPr lang="en-US" sz="2000" b="1" dirty="0">
                <a:latin typeface="Arial Narrow" panose="020B0606020202030204" pitchFamily="34" charset="0"/>
                <a:sym typeface="Wingdings" panose="05000000000000000000" pitchFamily="2" charset="2"/>
              </a:rPr>
              <a:t> </a:t>
            </a:r>
            <a:r>
              <a:rPr lang="en-US" sz="2000" b="1" dirty="0" err="1">
                <a:latin typeface="Arial Narrow" panose="020B0606020202030204" pitchFamily="34" charset="0"/>
                <a:sym typeface="Wingdings" panose="05000000000000000000" pitchFamily="2" charset="2"/>
              </a:rPr>
              <a:t>Barang</a:t>
            </a:r>
            <a:r>
              <a:rPr lang="en-US" sz="2000" b="1" dirty="0">
                <a:latin typeface="Arial Narrow" panose="020B0606020202030204" pitchFamily="34" charset="0"/>
                <a:sym typeface="Wingdings" panose="05000000000000000000" pitchFamily="2" charset="2"/>
              </a:rPr>
              <a:t>, </a:t>
            </a:r>
            <a:r>
              <a:rPr lang="en-US" sz="2000" b="1" dirty="0" err="1">
                <a:latin typeface="Arial Narrow" panose="020B0606020202030204" pitchFamily="34" charset="0"/>
                <a:sym typeface="Wingdings" panose="05000000000000000000" pitchFamily="2" charset="2"/>
              </a:rPr>
              <a:t>Pengguna</a:t>
            </a:r>
            <a:r>
              <a:rPr lang="en-US" sz="2000" b="1" dirty="0">
                <a:latin typeface="Arial Narrow" panose="020B0606020202030204" pitchFamily="34" charset="0"/>
                <a:sym typeface="Wingdings" panose="05000000000000000000" pitchFamily="2" charset="2"/>
              </a:rPr>
              <a:t> </a:t>
            </a:r>
            <a:r>
              <a:rPr lang="en-US" sz="2000" b="1" dirty="0" err="1">
                <a:latin typeface="Arial Narrow" panose="020B0606020202030204" pitchFamily="34" charset="0"/>
                <a:sym typeface="Wingdings" panose="05000000000000000000" pitchFamily="2" charset="2"/>
              </a:rPr>
              <a:t>Barang</a:t>
            </a:r>
            <a:r>
              <a:rPr lang="en-US" sz="2000" b="1" dirty="0">
                <a:latin typeface="Arial Narrow" panose="020B0606020202030204" pitchFamily="34" charset="0"/>
                <a:sym typeface="Wingdings" panose="05000000000000000000" pitchFamily="2" charset="2"/>
              </a:rPr>
              <a:t>, </a:t>
            </a:r>
            <a:r>
              <a:rPr lang="en-US" sz="2000" b="1" dirty="0" err="1">
                <a:latin typeface="Arial Narrow" panose="020B0606020202030204" pitchFamily="34" charset="0"/>
                <a:sym typeface="Wingdings" panose="05000000000000000000" pitchFamily="2" charset="2"/>
              </a:rPr>
              <a:t>atau</a:t>
            </a:r>
            <a:r>
              <a:rPr lang="en-US" sz="2000" b="1" dirty="0">
                <a:latin typeface="Arial Narrow" panose="020B0606020202030204" pitchFamily="34" charset="0"/>
                <a:sym typeface="Wingdings" panose="05000000000000000000" pitchFamily="2" charset="2"/>
              </a:rPr>
              <a:t> </a:t>
            </a:r>
            <a:r>
              <a:rPr lang="en-US" sz="2000" b="1" dirty="0" err="1">
                <a:latin typeface="Arial Narrow" panose="020B0606020202030204" pitchFamily="34" charset="0"/>
                <a:sym typeface="Wingdings" panose="05000000000000000000" pitchFamily="2" charset="2"/>
              </a:rPr>
              <a:t>Pengelola</a:t>
            </a:r>
            <a:r>
              <a:rPr lang="en-US" sz="2000" b="1" dirty="0">
                <a:latin typeface="Arial Narrow" panose="020B0606020202030204" pitchFamily="34" charset="0"/>
                <a:sym typeface="Wingdings" panose="05000000000000000000" pitchFamily="2" charset="2"/>
              </a:rPr>
              <a:t> </a:t>
            </a:r>
            <a:r>
              <a:rPr lang="en-US" sz="2000" b="1" dirty="0" err="1">
                <a:latin typeface="Arial Narrow" panose="020B0606020202030204" pitchFamily="34" charset="0"/>
                <a:sym typeface="Wingdings" panose="05000000000000000000" pitchFamily="2" charset="2"/>
              </a:rPr>
              <a:t>Barang</a:t>
            </a:r>
            <a:endParaRPr lang="id-ID" sz="2000" b="1" dirty="0">
              <a:latin typeface="Arial Narrow" panose="020B0606020202030204" pitchFamily="34" charset="0"/>
            </a:endParaRPr>
          </a:p>
        </p:txBody>
      </p:sp>
      <p:sp>
        <p:nvSpPr>
          <p:cNvPr id="128" name="Freeform 2819">
            <a:extLst>
              <a:ext uri="{FF2B5EF4-FFF2-40B4-BE49-F238E27FC236}">
                <a16:creationId xmlns="" xmlns:a16="http://schemas.microsoft.com/office/drawing/2014/main" id="{2A7AFA51-8F09-4D07-96BD-FB51B859302A}"/>
              </a:ext>
            </a:extLst>
          </p:cNvPr>
          <p:cNvSpPr>
            <a:spLocks noEditPoints="1"/>
          </p:cNvSpPr>
          <p:nvPr/>
        </p:nvSpPr>
        <p:spPr bwMode="auto">
          <a:xfrm>
            <a:off x="1169261" y="3825094"/>
            <a:ext cx="389641" cy="389641"/>
          </a:xfrm>
          <a:custGeom>
            <a:avLst/>
            <a:gdLst>
              <a:gd name="T0" fmla="*/ 80 w 160"/>
              <a:gd name="T1" fmla="*/ 0 h 160"/>
              <a:gd name="T2" fmla="*/ 0 w 160"/>
              <a:gd name="T3" fmla="*/ 80 h 160"/>
              <a:gd name="T4" fmla="*/ 80 w 160"/>
              <a:gd name="T5" fmla="*/ 160 h 160"/>
              <a:gd name="T6" fmla="*/ 160 w 160"/>
              <a:gd name="T7" fmla="*/ 80 h 160"/>
              <a:gd name="T8" fmla="*/ 80 w 160"/>
              <a:gd name="T9" fmla="*/ 0 h 160"/>
              <a:gd name="T10" fmla="*/ 64 w 160"/>
              <a:gd name="T11" fmla="*/ 120 h 160"/>
              <a:gd name="T12" fmla="*/ 24 w 160"/>
              <a:gd name="T13" fmla="*/ 80 h 160"/>
              <a:gd name="T14" fmla="*/ 35 w 160"/>
              <a:gd name="T15" fmla="*/ 69 h 160"/>
              <a:gd name="T16" fmla="*/ 64 w 160"/>
              <a:gd name="T17" fmla="*/ 97 h 160"/>
              <a:gd name="T18" fmla="*/ 125 w 160"/>
              <a:gd name="T19" fmla="*/ 37 h 160"/>
              <a:gd name="T20" fmla="*/ 136 w 160"/>
              <a:gd name="T21" fmla="*/ 48 h 160"/>
              <a:gd name="T22" fmla="*/ 64 w 160"/>
              <a:gd name="T23" fmla="*/ 12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 h="160">
                <a:moveTo>
                  <a:pt x="80" y="0"/>
                </a:moveTo>
                <a:cubicBezTo>
                  <a:pt x="36" y="0"/>
                  <a:pt x="0" y="36"/>
                  <a:pt x="0" y="80"/>
                </a:cubicBezTo>
                <a:cubicBezTo>
                  <a:pt x="0" y="124"/>
                  <a:pt x="36" y="160"/>
                  <a:pt x="80" y="160"/>
                </a:cubicBezTo>
                <a:cubicBezTo>
                  <a:pt x="124" y="160"/>
                  <a:pt x="160" y="124"/>
                  <a:pt x="160" y="80"/>
                </a:cubicBezTo>
                <a:cubicBezTo>
                  <a:pt x="160" y="36"/>
                  <a:pt x="124" y="0"/>
                  <a:pt x="80" y="0"/>
                </a:cubicBezTo>
                <a:close/>
                <a:moveTo>
                  <a:pt x="64" y="120"/>
                </a:moveTo>
                <a:cubicBezTo>
                  <a:pt x="24" y="80"/>
                  <a:pt x="24" y="80"/>
                  <a:pt x="24" y="80"/>
                </a:cubicBezTo>
                <a:cubicBezTo>
                  <a:pt x="35" y="69"/>
                  <a:pt x="35" y="69"/>
                  <a:pt x="35" y="69"/>
                </a:cubicBezTo>
                <a:cubicBezTo>
                  <a:pt x="64" y="97"/>
                  <a:pt x="64" y="97"/>
                  <a:pt x="64" y="97"/>
                </a:cubicBezTo>
                <a:cubicBezTo>
                  <a:pt x="125" y="37"/>
                  <a:pt x="125" y="37"/>
                  <a:pt x="125" y="37"/>
                </a:cubicBezTo>
                <a:cubicBezTo>
                  <a:pt x="136" y="48"/>
                  <a:pt x="136" y="48"/>
                  <a:pt x="136" y="48"/>
                </a:cubicBezTo>
                <a:lnTo>
                  <a:pt x="64" y="120"/>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 name="TextBox 128">
            <a:extLst>
              <a:ext uri="{FF2B5EF4-FFF2-40B4-BE49-F238E27FC236}">
                <a16:creationId xmlns="" xmlns:a16="http://schemas.microsoft.com/office/drawing/2014/main" id="{9581416C-E8D4-422A-A6E3-AB431A70DFCA}"/>
              </a:ext>
            </a:extLst>
          </p:cNvPr>
          <p:cNvSpPr txBox="1"/>
          <p:nvPr/>
        </p:nvSpPr>
        <p:spPr>
          <a:xfrm>
            <a:off x="1524459" y="3823541"/>
            <a:ext cx="4182360" cy="400110"/>
          </a:xfrm>
          <a:prstGeom prst="rect">
            <a:avLst/>
          </a:prstGeom>
          <a:noFill/>
        </p:spPr>
        <p:txBody>
          <a:bodyPr wrap="square">
            <a:spAutoFit/>
          </a:bodyPr>
          <a:lstStyle/>
          <a:p>
            <a:r>
              <a:rPr lang="en-US" sz="2000" b="1" dirty="0" err="1">
                <a:latin typeface="Arial Narrow" panose="020B0606020202030204" pitchFamily="34" charset="0"/>
                <a:sym typeface="Wingdings" panose="05000000000000000000" pitchFamily="2" charset="2"/>
              </a:rPr>
              <a:t>Laporan</a:t>
            </a:r>
            <a:r>
              <a:rPr lang="en-US" sz="2000" b="1" dirty="0">
                <a:latin typeface="Arial Narrow" panose="020B0606020202030204" pitchFamily="34" charset="0"/>
                <a:sym typeface="Wingdings" panose="05000000000000000000" pitchFamily="2" charset="2"/>
              </a:rPr>
              <a:t> BMD </a:t>
            </a:r>
            <a:r>
              <a:rPr lang="en-US" sz="2000" b="1" dirty="0" err="1">
                <a:latin typeface="Arial Narrow" panose="020B0606020202030204" pitchFamily="34" charset="0"/>
                <a:sym typeface="Wingdings" panose="05000000000000000000" pitchFamily="2" charset="2"/>
              </a:rPr>
              <a:t>Provinsi</a:t>
            </a:r>
            <a:r>
              <a:rPr lang="en-US" sz="2000" b="1" dirty="0">
                <a:latin typeface="Arial Narrow" panose="020B0606020202030204" pitchFamily="34" charset="0"/>
                <a:sym typeface="Wingdings" panose="05000000000000000000" pitchFamily="2" charset="2"/>
              </a:rPr>
              <a:t>, </a:t>
            </a:r>
            <a:r>
              <a:rPr lang="en-US" sz="2000" b="1" dirty="0" err="1">
                <a:latin typeface="Arial Narrow" panose="020B0606020202030204" pitchFamily="34" charset="0"/>
                <a:sym typeface="Wingdings" panose="05000000000000000000" pitchFamily="2" charset="2"/>
              </a:rPr>
              <a:t>Kabupaten</a:t>
            </a:r>
            <a:r>
              <a:rPr lang="en-US" sz="2000" b="1" dirty="0">
                <a:latin typeface="Arial Narrow" panose="020B0606020202030204" pitchFamily="34" charset="0"/>
                <a:sym typeface="Wingdings" panose="05000000000000000000" pitchFamily="2" charset="2"/>
              </a:rPr>
              <a:t>/Kota</a:t>
            </a:r>
            <a:endParaRPr lang="id-ID" sz="2000" b="1" dirty="0">
              <a:latin typeface="Arial Narrow" panose="020B0606020202030204" pitchFamily="34" charset="0"/>
            </a:endParaRPr>
          </a:p>
        </p:txBody>
      </p:sp>
      <p:sp>
        <p:nvSpPr>
          <p:cNvPr id="7" name="TextBox 6">
            <a:extLst>
              <a:ext uri="{FF2B5EF4-FFF2-40B4-BE49-F238E27FC236}">
                <a16:creationId xmlns="" xmlns:a16="http://schemas.microsoft.com/office/drawing/2014/main" id="{C2B3E8C7-80E4-4B46-BCAD-8BAF7A245375}"/>
              </a:ext>
            </a:extLst>
          </p:cNvPr>
          <p:cNvSpPr txBox="1"/>
          <p:nvPr/>
        </p:nvSpPr>
        <p:spPr>
          <a:xfrm>
            <a:off x="373853" y="2734436"/>
            <a:ext cx="553998" cy="1768013"/>
          </a:xfrm>
          <a:prstGeom prst="rect">
            <a:avLst/>
          </a:prstGeom>
          <a:solidFill>
            <a:srgbClr val="00B0F0">
              <a:alpha val="82000"/>
            </a:srgbClr>
          </a:solidFill>
        </p:spPr>
        <p:txBody>
          <a:bodyPr vert="vert270" wrap="square" rtlCol="0">
            <a:spAutoFit/>
          </a:bodyPr>
          <a:lstStyle/>
          <a:p>
            <a:pPr algn="ctr"/>
            <a:r>
              <a:rPr lang="en-US" sz="2400" b="1" dirty="0">
                <a:solidFill>
                  <a:schemeClr val="bg1"/>
                </a:solidFill>
              </a:rPr>
              <a:t>PELAPORAN</a:t>
            </a:r>
            <a:endParaRPr lang="id-ID" sz="2400" b="1" dirty="0">
              <a:solidFill>
                <a:schemeClr val="bg1"/>
              </a:solidFill>
            </a:endParaRPr>
          </a:p>
        </p:txBody>
      </p:sp>
      <p:sp>
        <p:nvSpPr>
          <p:cNvPr id="24" name="Freeform 1251">
            <a:extLst>
              <a:ext uri="{FF2B5EF4-FFF2-40B4-BE49-F238E27FC236}">
                <a16:creationId xmlns="" xmlns:a16="http://schemas.microsoft.com/office/drawing/2014/main" id="{7362A954-CDF4-467F-8689-310CB63A49BC}"/>
              </a:ext>
            </a:extLst>
          </p:cNvPr>
          <p:cNvSpPr>
            <a:spLocks noEditPoints="1"/>
          </p:cNvSpPr>
          <p:nvPr/>
        </p:nvSpPr>
        <p:spPr bwMode="auto">
          <a:xfrm>
            <a:off x="575250" y="4642232"/>
            <a:ext cx="226494" cy="274573"/>
          </a:xfrm>
          <a:custGeom>
            <a:avLst/>
            <a:gdLst>
              <a:gd name="T0" fmla="*/ 112 w 391"/>
              <a:gd name="T1" fmla="*/ 362 h 474"/>
              <a:gd name="T2" fmla="*/ 280 w 391"/>
              <a:gd name="T3" fmla="*/ 362 h 474"/>
              <a:gd name="T4" fmla="*/ 280 w 391"/>
              <a:gd name="T5" fmla="*/ 195 h 474"/>
              <a:gd name="T6" fmla="*/ 391 w 391"/>
              <a:gd name="T7" fmla="*/ 195 h 474"/>
              <a:gd name="T8" fmla="*/ 196 w 391"/>
              <a:gd name="T9" fmla="*/ 0 h 474"/>
              <a:gd name="T10" fmla="*/ 0 w 391"/>
              <a:gd name="T11" fmla="*/ 195 h 474"/>
              <a:gd name="T12" fmla="*/ 112 w 391"/>
              <a:gd name="T13" fmla="*/ 195 h 474"/>
              <a:gd name="T14" fmla="*/ 112 w 391"/>
              <a:gd name="T15" fmla="*/ 362 h 474"/>
              <a:gd name="T16" fmla="*/ 0 w 391"/>
              <a:gd name="T17" fmla="*/ 418 h 474"/>
              <a:gd name="T18" fmla="*/ 391 w 391"/>
              <a:gd name="T19" fmla="*/ 418 h 474"/>
              <a:gd name="T20" fmla="*/ 391 w 391"/>
              <a:gd name="T21" fmla="*/ 474 h 474"/>
              <a:gd name="T22" fmla="*/ 0 w 391"/>
              <a:gd name="T23" fmla="*/ 474 h 474"/>
              <a:gd name="T24" fmla="*/ 0 w 391"/>
              <a:gd name="T25" fmla="*/ 418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74">
                <a:moveTo>
                  <a:pt x="112" y="362"/>
                </a:moveTo>
                <a:lnTo>
                  <a:pt x="280" y="362"/>
                </a:lnTo>
                <a:lnTo>
                  <a:pt x="280" y="195"/>
                </a:lnTo>
                <a:lnTo>
                  <a:pt x="391" y="195"/>
                </a:lnTo>
                <a:lnTo>
                  <a:pt x="196" y="0"/>
                </a:lnTo>
                <a:lnTo>
                  <a:pt x="0" y="195"/>
                </a:lnTo>
                <a:lnTo>
                  <a:pt x="112" y="195"/>
                </a:lnTo>
                <a:lnTo>
                  <a:pt x="112" y="362"/>
                </a:lnTo>
                <a:close/>
                <a:moveTo>
                  <a:pt x="0" y="418"/>
                </a:moveTo>
                <a:lnTo>
                  <a:pt x="391" y="418"/>
                </a:lnTo>
                <a:lnTo>
                  <a:pt x="391" y="474"/>
                </a:lnTo>
                <a:lnTo>
                  <a:pt x="0" y="474"/>
                </a:lnTo>
                <a:lnTo>
                  <a:pt x="0" y="418"/>
                </a:ln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 name="TextBox 24">
            <a:extLst>
              <a:ext uri="{FF2B5EF4-FFF2-40B4-BE49-F238E27FC236}">
                <a16:creationId xmlns="" xmlns:a16="http://schemas.microsoft.com/office/drawing/2014/main" id="{FA2DB773-A908-4E3E-B950-1F61704BEF54}"/>
              </a:ext>
            </a:extLst>
          </p:cNvPr>
          <p:cNvSpPr txBox="1"/>
          <p:nvPr/>
        </p:nvSpPr>
        <p:spPr>
          <a:xfrm>
            <a:off x="781672" y="4582060"/>
            <a:ext cx="3477343" cy="369332"/>
          </a:xfrm>
          <a:prstGeom prst="rect">
            <a:avLst/>
          </a:prstGeom>
          <a:noFill/>
        </p:spPr>
        <p:txBody>
          <a:bodyPr wrap="square">
            <a:spAutoFit/>
          </a:bodyPr>
          <a:lstStyle/>
          <a:p>
            <a:r>
              <a:rPr lang="en-US" i="1" dirty="0" err="1">
                <a:latin typeface="Segoe UI" panose="020B0502040204020203" pitchFamily="34" charset="0"/>
                <a:cs typeface="Segoe UI" panose="020B0502040204020203" pitchFamily="34" charset="0"/>
                <a:sym typeface="Wingdings" panose="05000000000000000000" pitchFamily="2" charset="2"/>
              </a:rPr>
              <a:t>Laporan</a:t>
            </a:r>
            <a:r>
              <a:rPr lang="en-US" i="1" dirty="0">
                <a:latin typeface="Segoe UI" panose="020B0502040204020203" pitchFamily="34" charset="0"/>
                <a:cs typeface="Segoe UI" panose="020B0502040204020203" pitchFamily="34" charset="0"/>
                <a:sym typeface="Wingdings" panose="05000000000000000000" pitchFamily="2" charset="2"/>
              </a:rPr>
              <a:t> </a:t>
            </a:r>
            <a:r>
              <a:rPr lang="en-US" i="1" dirty="0" err="1">
                <a:latin typeface="Segoe UI" panose="020B0502040204020203" pitchFamily="34" charset="0"/>
                <a:cs typeface="Segoe UI" panose="020B0502040204020203" pitchFamily="34" charset="0"/>
                <a:sym typeface="Wingdings" panose="05000000000000000000" pitchFamily="2" charset="2"/>
              </a:rPr>
              <a:t>Perolehan</a:t>
            </a:r>
            <a:r>
              <a:rPr lang="en-US" i="1" dirty="0">
                <a:latin typeface="Segoe UI" panose="020B0502040204020203" pitchFamily="34" charset="0"/>
                <a:cs typeface="Segoe UI" panose="020B0502040204020203" pitchFamily="34" charset="0"/>
                <a:sym typeface="Wingdings" panose="05000000000000000000" pitchFamily="2" charset="2"/>
              </a:rPr>
              <a:t>/</a:t>
            </a:r>
            <a:r>
              <a:rPr lang="en-US" i="1" dirty="0" err="1">
                <a:latin typeface="Segoe UI" panose="020B0502040204020203" pitchFamily="34" charset="0"/>
                <a:cs typeface="Segoe UI" panose="020B0502040204020203" pitchFamily="34" charset="0"/>
                <a:sym typeface="Wingdings" panose="05000000000000000000" pitchFamily="2" charset="2"/>
              </a:rPr>
              <a:t>Penerimaan</a:t>
            </a:r>
            <a:endParaRPr lang="id-ID" i="1" dirty="0">
              <a:latin typeface="Segoe UI" panose="020B0502040204020203" pitchFamily="34" charset="0"/>
              <a:cs typeface="Segoe UI" panose="020B0502040204020203" pitchFamily="34" charset="0"/>
            </a:endParaRPr>
          </a:p>
        </p:txBody>
      </p:sp>
      <p:sp>
        <p:nvSpPr>
          <p:cNvPr id="31" name="TextBox 30">
            <a:extLst>
              <a:ext uri="{FF2B5EF4-FFF2-40B4-BE49-F238E27FC236}">
                <a16:creationId xmlns="" xmlns:a16="http://schemas.microsoft.com/office/drawing/2014/main" id="{98C47EEA-6299-40E5-8920-604377D38DEB}"/>
              </a:ext>
            </a:extLst>
          </p:cNvPr>
          <p:cNvSpPr txBox="1"/>
          <p:nvPr/>
        </p:nvSpPr>
        <p:spPr>
          <a:xfrm>
            <a:off x="774243" y="4940608"/>
            <a:ext cx="2410116" cy="369332"/>
          </a:xfrm>
          <a:prstGeom prst="rect">
            <a:avLst/>
          </a:prstGeom>
          <a:noFill/>
        </p:spPr>
        <p:txBody>
          <a:bodyPr wrap="square">
            <a:spAutoFit/>
          </a:bodyPr>
          <a:lstStyle/>
          <a:p>
            <a:r>
              <a:rPr lang="en-US" i="1" dirty="0" err="1">
                <a:latin typeface="Segoe UI" panose="020B0502040204020203" pitchFamily="34" charset="0"/>
                <a:cs typeface="Segoe UI" panose="020B0502040204020203" pitchFamily="34" charset="0"/>
                <a:sym typeface="Wingdings" panose="05000000000000000000" pitchFamily="2" charset="2"/>
              </a:rPr>
              <a:t>Laporan</a:t>
            </a:r>
            <a:r>
              <a:rPr lang="en-US" i="1" dirty="0">
                <a:latin typeface="Segoe UI" panose="020B0502040204020203" pitchFamily="34" charset="0"/>
                <a:cs typeface="Segoe UI" panose="020B0502040204020203" pitchFamily="34" charset="0"/>
                <a:sym typeface="Wingdings" panose="05000000000000000000" pitchFamily="2" charset="2"/>
              </a:rPr>
              <a:t> </a:t>
            </a:r>
            <a:r>
              <a:rPr lang="en-US" i="1" dirty="0" err="1">
                <a:latin typeface="Segoe UI" panose="020B0502040204020203" pitchFamily="34" charset="0"/>
                <a:cs typeface="Segoe UI" panose="020B0502040204020203" pitchFamily="34" charset="0"/>
                <a:sym typeface="Wingdings" panose="05000000000000000000" pitchFamily="2" charset="2"/>
              </a:rPr>
              <a:t>Penggunaan</a:t>
            </a:r>
            <a:endParaRPr lang="id-ID" i="1" dirty="0">
              <a:latin typeface="Segoe UI" panose="020B0502040204020203" pitchFamily="34" charset="0"/>
              <a:cs typeface="Segoe UI" panose="020B0502040204020203" pitchFamily="34" charset="0"/>
            </a:endParaRPr>
          </a:p>
        </p:txBody>
      </p:sp>
      <p:sp>
        <p:nvSpPr>
          <p:cNvPr id="33" name="TextBox 32">
            <a:extLst>
              <a:ext uri="{FF2B5EF4-FFF2-40B4-BE49-F238E27FC236}">
                <a16:creationId xmlns="" xmlns:a16="http://schemas.microsoft.com/office/drawing/2014/main" id="{9C19CD90-A7F0-4CF6-80A6-D14A8B82FE50}"/>
              </a:ext>
            </a:extLst>
          </p:cNvPr>
          <p:cNvSpPr txBox="1"/>
          <p:nvPr/>
        </p:nvSpPr>
        <p:spPr>
          <a:xfrm>
            <a:off x="781672" y="5318010"/>
            <a:ext cx="4910884" cy="369332"/>
          </a:xfrm>
          <a:prstGeom prst="rect">
            <a:avLst/>
          </a:prstGeom>
          <a:noFill/>
        </p:spPr>
        <p:txBody>
          <a:bodyPr wrap="square">
            <a:spAutoFit/>
          </a:bodyPr>
          <a:lstStyle/>
          <a:p>
            <a:r>
              <a:rPr lang="en-US" dirty="0" err="1">
                <a:latin typeface="Segoe UI" panose="020B0502040204020203" pitchFamily="34" charset="0"/>
                <a:cs typeface="Segoe UI" panose="020B0502040204020203" pitchFamily="34" charset="0"/>
                <a:sym typeface="Wingdings" panose="05000000000000000000" pitchFamily="2" charset="2"/>
              </a:rPr>
              <a:t>Laporan</a:t>
            </a:r>
            <a:r>
              <a:rPr lang="en-US" dirty="0">
                <a:latin typeface="Segoe UI" panose="020B0502040204020203" pitchFamily="34" charset="0"/>
                <a:cs typeface="Segoe UI" panose="020B0502040204020203" pitchFamily="34" charset="0"/>
                <a:sym typeface="Wingdings" panose="05000000000000000000" pitchFamily="2" charset="2"/>
              </a:rPr>
              <a:t> </a:t>
            </a:r>
            <a:r>
              <a:rPr lang="en-US" dirty="0" err="1">
                <a:latin typeface="Segoe UI" panose="020B0502040204020203" pitchFamily="34" charset="0"/>
                <a:cs typeface="Segoe UI" panose="020B0502040204020203" pitchFamily="34" charset="0"/>
                <a:sym typeface="Wingdings" panose="05000000000000000000" pitchFamily="2" charset="2"/>
              </a:rPr>
              <a:t>Penerimaan</a:t>
            </a:r>
            <a:r>
              <a:rPr lang="en-US" dirty="0">
                <a:latin typeface="Segoe UI" panose="020B0502040204020203" pitchFamily="34" charset="0"/>
                <a:cs typeface="Segoe UI" panose="020B0502040204020203" pitchFamily="34" charset="0"/>
                <a:sym typeface="Wingdings" panose="05000000000000000000" pitchFamily="2" charset="2"/>
              </a:rPr>
              <a:t> Internal </a:t>
            </a:r>
            <a:r>
              <a:rPr lang="en-US" dirty="0" err="1">
                <a:latin typeface="Segoe UI" panose="020B0502040204020203" pitchFamily="34" charset="0"/>
                <a:cs typeface="Segoe UI" panose="020B0502040204020203" pitchFamily="34" charset="0"/>
                <a:sym typeface="Wingdings" panose="05000000000000000000" pitchFamily="2" charset="2"/>
              </a:rPr>
              <a:t>Pengguna</a:t>
            </a:r>
            <a:r>
              <a:rPr lang="en-US" dirty="0">
                <a:latin typeface="Segoe UI" panose="020B0502040204020203" pitchFamily="34" charset="0"/>
                <a:cs typeface="Segoe UI" panose="020B0502040204020203" pitchFamily="34" charset="0"/>
                <a:sym typeface="Wingdings" panose="05000000000000000000" pitchFamily="2" charset="2"/>
              </a:rPr>
              <a:t> </a:t>
            </a:r>
            <a:r>
              <a:rPr lang="en-US" dirty="0" err="1">
                <a:latin typeface="Segoe UI" panose="020B0502040204020203" pitchFamily="34" charset="0"/>
                <a:cs typeface="Segoe UI" panose="020B0502040204020203" pitchFamily="34" charset="0"/>
                <a:sym typeface="Wingdings" panose="05000000000000000000" pitchFamily="2" charset="2"/>
              </a:rPr>
              <a:t>Barang</a:t>
            </a:r>
            <a:endParaRPr lang="id-ID" dirty="0">
              <a:latin typeface="Segoe UI" panose="020B0502040204020203" pitchFamily="34" charset="0"/>
              <a:cs typeface="Segoe UI" panose="020B0502040204020203" pitchFamily="34" charset="0"/>
            </a:endParaRPr>
          </a:p>
        </p:txBody>
      </p:sp>
      <p:sp>
        <p:nvSpPr>
          <p:cNvPr id="34" name="Freeform 1251">
            <a:extLst>
              <a:ext uri="{FF2B5EF4-FFF2-40B4-BE49-F238E27FC236}">
                <a16:creationId xmlns="" xmlns:a16="http://schemas.microsoft.com/office/drawing/2014/main" id="{BB328A93-A294-46CC-8E60-5D0595CFDF8F}"/>
              </a:ext>
            </a:extLst>
          </p:cNvPr>
          <p:cNvSpPr>
            <a:spLocks noEditPoints="1"/>
          </p:cNvSpPr>
          <p:nvPr/>
        </p:nvSpPr>
        <p:spPr bwMode="auto">
          <a:xfrm>
            <a:off x="582682" y="5003376"/>
            <a:ext cx="226494" cy="274573"/>
          </a:xfrm>
          <a:custGeom>
            <a:avLst/>
            <a:gdLst>
              <a:gd name="T0" fmla="*/ 112 w 391"/>
              <a:gd name="T1" fmla="*/ 362 h 474"/>
              <a:gd name="T2" fmla="*/ 280 w 391"/>
              <a:gd name="T3" fmla="*/ 362 h 474"/>
              <a:gd name="T4" fmla="*/ 280 w 391"/>
              <a:gd name="T5" fmla="*/ 195 h 474"/>
              <a:gd name="T6" fmla="*/ 391 w 391"/>
              <a:gd name="T7" fmla="*/ 195 h 474"/>
              <a:gd name="T8" fmla="*/ 196 w 391"/>
              <a:gd name="T9" fmla="*/ 0 h 474"/>
              <a:gd name="T10" fmla="*/ 0 w 391"/>
              <a:gd name="T11" fmla="*/ 195 h 474"/>
              <a:gd name="T12" fmla="*/ 112 w 391"/>
              <a:gd name="T13" fmla="*/ 195 h 474"/>
              <a:gd name="T14" fmla="*/ 112 w 391"/>
              <a:gd name="T15" fmla="*/ 362 h 474"/>
              <a:gd name="T16" fmla="*/ 0 w 391"/>
              <a:gd name="T17" fmla="*/ 418 h 474"/>
              <a:gd name="T18" fmla="*/ 391 w 391"/>
              <a:gd name="T19" fmla="*/ 418 h 474"/>
              <a:gd name="T20" fmla="*/ 391 w 391"/>
              <a:gd name="T21" fmla="*/ 474 h 474"/>
              <a:gd name="T22" fmla="*/ 0 w 391"/>
              <a:gd name="T23" fmla="*/ 474 h 474"/>
              <a:gd name="T24" fmla="*/ 0 w 391"/>
              <a:gd name="T25" fmla="*/ 418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74">
                <a:moveTo>
                  <a:pt x="112" y="362"/>
                </a:moveTo>
                <a:lnTo>
                  <a:pt x="280" y="362"/>
                </a:lnTo>
                <a:lnTo>
                  <a:pt x="280" y="195"/>
                </a:lnTo>
                <a:lnTo>
                  <a:pt x="391" y="195"/>
                </a:lnTo>
                <a:lnTo>
                  <a:pt x="196" y="0"/>
                </a:lnTo>
                <a:lnTo>
                  <a:pt x="0" y="195"/>
                </a:lnTo>
                <a:lnTo>
                  <a:pt x="112" y="195"/>
                </a:lnTo>
                <a:lnTo>
                  <a:pt x="112" y="362"/>
                </a:lnTo>
                <a:close/>
                <a:moveTo>
                  <a:pt x="0" y="418"/>
                </a:moveTo>
                <a:lnTo>
                  <a:pt x="391" y="418"/>
                </a:lnTo>
                <a:lnTo>
                  <a:pt x="391" y="474"/>
                </a:lnTo>
                <a:lnTo>
                  <a:pt x="0" y="474"/>
                </a:lnTo>
                <a:lnTo>
                  <a:pt x="0" y="418"/>
                </a:ln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 name="Freeform 1251">
            <a:extLst>
              <a:ext uri="{FF2B5EF4-FFF2-40B4-BE49-F238E27FC236}">
                <a16:creationId xmlns="" xmlns:a16="http://schemas.microsoft.com/office/drawing/2014/main" id="{A561F4A5-04C0-4617-8F11-5CEB2181A798}"/>
              </a:ext>
            </a:extLst>
          </p:cNvPr>
          <p:cNvSpPr>
            <a:spLocks noEditPoints="1"/>
          </p:cNvSpPr>
          <p:nvPr/>
        </p:nvSpPr>
        <p:spPr bwMode="auto">
          <a:xfrm>
            <a:off x="590114" y="5383374"/>
            <a:ext cx="226494" cy="274573"/>
          </a:xfrm>
          <a:custGeom>
            <a:avLst/>
            <a:gdLst>
              <a:gd name="T0" fmla="*/ 112 w 391"/>
              <a:gd name="T1" fmla="*/ 362 h 474"/>
              <a:gd name="T2" fmla="*/ 280 w 391"/>
              <a:gd name="T3" fmla="*/ 362 h 474"/>
              <a:gd name="T4" fmla="*/ 280 w 391"/>
              <a:gd name="T5" fmla="*/ 195 h 474"/>
              <a:gd name="T6" fmla="*/ 391 w 391"/>
              <a:gd name="T7" fmla="*/ 195 h 474"/>
              <a:gd name="T8" fmla="*/ 196 w 391"/>
              <a:gd name="T9" fmla="*/ 0 h 474"/>
              <a:gd name="T10" fmla="*/ 0 w 391"/>
              <a:gd name="T11" fmla="*/ 195 h 474"/>
              <a:gd name="T12" fmla="*/ 112 w 391"/>
              <a:gd name="T13" fmla="*/ 195 h 474"/>
              <a:gd name="T14" fmla="*/ 112 w 391"/>
              <a:gd name="T15" fmla="*/ 362 h 474"/>
              <a:gd name="T16" fmla="*/ 0 w 391"/>
              <a:gd name="T17" fmla="*/ 418 h 474"/>
              <a:gd name="T18" fmla="*/ 391 w 391"/>
              <a:gd name="T19" fmla="*/ 418 h 474"/>
              <a:gd name="T20" fmla="*/ 391 w 391"/>
              <a:gd name="T21" fmla="*/ 474 h 474"/>
              <a:gd name="T22" fmla="*/ 0 w 391"/>
              <a:gd name="T23" fmla="*/ 474 h 474"/>
              <a:gd name="T24" fmla="*/ 0 w 391"/>
              <a:gd name="T25" fmla="*/ 418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74">
                <a:moveTo>
                  <a:pt x="112" y="362"/>
                </a:moveTo>
                <a:lnTo>
                  <a:pt x="280" y="362"/>
                </a:lnTo>
                <a:lnTo>
                  <a:pt x="280" y="195"/>
                </a:lnTo>
                <a:lnTo>
                  <a:pt x="391" y="195"/>
                </a:lnTo>
                <a:lnTo>
                  <a:pt x="196" y="0"/>
                </a:lnTo>
                <a:lnTo>
                  <a:pt x="0" y="195"/>
                </a:lnTo>
                <a:lnTo>
                  <a:pt x="112" y="195"/>
                </a:lnTo>
                <a:lnTo>
                  <a:pt x="112" y="362"/>
                </a:lnTo>
                <a:close/>
                <a:moveTo>
                  <a:pt x="0" y="418"/>
                </a:moveTo>
                <a:lnTo>
                  <a:pt x="391" y="418"/>
                </a:lnTo>
                <a:lnTo>
                  <a:pt x="391" y="474"/>
                </a:lnTo>
                <a:lnTo>
                  <a:pt x="0" y="474"/>
                </a:lnTo>
                <a:lnTo>
                  <a:pt x="0" y="418"/>
                </a:ln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 name="TextBox 35">
            <a:extLst>
              <a:ext uri="{FF2B5EF4-FFF2-40B4-BE49-F238E27FC236}">
                <a16:creationId xmlns="" xmlns:a16="http://schemas.microsoft.com/office/drawing/2014/main" id="{9BCF42A8-EFE0-4EB9-AEA8-7E2206612377}"/>
              </a:ext>
            </a:extLst>
          </p:cNvPr>
          <p:cNvSpPr txBox="1"/>
          <p:nvPr/>
        </p:nvSpPr>
        <p:spPr>
          <a:xfrm>
            <a:off x="774239" y="5676558"/>
            <a:ext cx="5049625" cy="369332"/>
          </a:xfrm>
          <a:prstGeom prst="rect">
            <a:avLst/>
          </a:prstGeom>
          <a:noFill/>
        </p:spPr>
        <p:txBody>
          <a:bodyPr wrap="square">
            <a:spAutoFit/>
          </a:bodyPr>
          <a:lstStyle/>
          <a:p>
            <a:r>
              <a:rPr lang="en-US" dirty="0" err="1">
                <a:latin typeface="Segoe UI" panose="020B0502040204020203" pitchFamily="34" charset="0"/>
                <a:cs typeface="Segoe UI" panose="020B0502040204020203" pitchFamily="34" charset="0"/>
                <a:sym typeface="Wingdings" panose="05000000000000000000" pitchFamily="2" charset="2"/>
              </a:rPr>
              <a:t>Laporan</a:t>
            </a:r>
            <a:r>
              <a:rPr lang="en-US" dirty="0">
                <a:latin typeface="Segoe UI" panose="020B0502040204020203" pitchFamily="34" charset="0"/>
                <a:cs typeface="Segoe UI" panose="020B0502040204020203" pitchFamily="34" charset="0"/>
                <a:sym typeface="Wingdings" panose="05000000000000000000" pitchFamily="2" charset="2"/>
              </a:rPr>
              <a:t> </a:t>
            </a:r>
            <a:r>
              <a:rPr lang="en-US" dirty="0" err="1">
                <a:latin typeface="Segoe UI" panose="020B0502040204020203" pitchFamily="34" charset="0"/>
                <a:cs typeface="Segoe UI" panose="020B0502040204020203" pitchFamily="34" charset="0"/>
                <a:sym typeface="Wingdings" panose="05000000000000000000" pitchFamily="2" charset="2"/>
              </a:rPr>
              <a:t>Pengeluaran</a:t>
            </a:r>
            <a:r>
              <a:rPr lang="en-US" dirty="0">
                <a:latin typeface="Segoe UI" panose="020B0502040204020203" pitchFamily="34" charset="0"/>
                <a:cs typeface="Segoe UI" panose="020B0502040204020203" pitchFamily="34" charset="0"/>
                <a:sym typeface="Wingdings" panose="05000000000000000000" pitchFamily="2" charset="2"/>
              </a:rPr>
              <a:t> Internal </a:t>
            </a:r>
            <a:r>
              <a:rPr lang="en-US" dirty="0" err="1">
                <a:latin typeface="Segoe UI" panose="020B0502040204020203" pitchFamily="34" charset="0"/>
                <a:cs typeface="Segoe UI" panose="020B0502040204020203" pitchFamily="34" charset="0"/>
                <a:sym typeface="Wingdings" panose="05000000000000000000" pitchFamily="2" charset="2"/>
              </a:rPr>
              <a:t>Pengguna</a:t>
            </a:r>
            <a:r>
              <a:rPr lang="en-US" dirty="0">
                <a:latin typeface="Segoe UI" panose="020B0502040204020203" pitchFamily="34" charset="0"/>
                <a:cs typeface="Segoe UI" panose="020B0502040204020203" pitchFamily="34" charset="0"/>
                <a:sym typeface="Wingdings" panose="05000000000000000000" pitchFamily="2" charset="2"/>
              </a:rPr>
              <a:t> </a:t>
            </a:r>
            <a:r>
              <a:rPr lang="en-US" dirty="0" err="1">
                <a:latin typeface="Segoe UI" panose="020B0502040204020203" pitchFamily="34" charset="0"/>
                <a:cs typeface="Segoe UI" panose="020B0502040204020203" pitchFamily="34" charset="0"/>
                <a:sym typeface="Wingdings" panose="05000000000000000000" pitchFamily="2" charset="2"/>
              </a:rPr>
              <a:t>Barang</a:t>
            </a:r>
            <a:endParaRPr lang="id-ID" dirty="0">
              <a:latin typeface="Segoe UI" panose="020B0502040204020203" pitchFamily="34" charset="0"/>
              <a:cs typeface="Segoe UI" panose="020B0502040204020203" pitchFamily="34" charset="0"/>
            </a:endParaRPr>
          </a:p>
        </p:txBody>
      </p:sp>
      <p:sp>
        <p:nvSpPr>
          <p:cNvPr id="37" name="Freeform 1251">
            <a:extLst>
              <a:ext uri="{FF2B5EF4-FFF2-40B4-BE49-F238E27FC236}">
                <a16:creationId xmlns="" xmlns:a16="http://schemas.microsoft.com/office/drawing/2014/main" id="{A8244187-C3A4-4780-BBFB-EE43C00590F2}"/>
              </a:ext>
            </a:extLst>
          </p:cNvPr>
          <p:cNvSpPr>
            <a:spLocks noEditPoints="1"/>
          </p:cNvSpPr>
          <p:nvPr/>
        </p:nvSpPr>
        <p:spPr bwMode="auto">
          <a:xfrm>
            <a:off x="582682" y="5741922"/>
            <a:ext cx="226494" cy="274573"/>
          </a:xfrm>
          <a:custGeom>
            <a:avLst/>
            <a:gdLst>
              <a:gd name="T0" fmla="*/ 112 w 391"/>
              <a:gd name="T1" fmla="*/ 362 h 474"/>
              <a:gd name="T2" fmla="*/ 280 w 391"/>
              <a:gd name="T3" fmla="*/ 362 h 474"/>
              <a:gd name="T4" fmla="*/ 280 w 391"/>
              <a:gd name="T5" fmla="*/ 195 h 474"/>
              <a:gd name="T6" fmla="*/ 391 w 391"/>
              <a:gd name="T7" fmla="*/ 195 h 474"/>
              <a:gd name="T8" fmla="*/ 196 w 391"/>
              <a:gd name="T9" fmla="*/ 0 h 474"/>
              <a:gd name="T10" fmla="*/ 0 w 391"/>
              <a:gd name="T11" fmla="*/ 195 h 474"/>
              <a:gd name="T12" fmla="*/ 112 w 391"/>
              <a:gd name="T13" fmla="*/ 195 h 474"/>
              <a:gd name="T14" fmla="*/ 112 w 391"/>
              <a:gd name="T15" fmla="*/ 362 h 474"/>
              <a:gd name="T16" fmla="*/ 0 w 391"/>
              <a:gd name="T17" fmla="*/ 418 h 474"/>
              <a:gd name="T18" fmla="*/ 391 w 391"/>
              <a:gd name="T19" fmla="*/ 418 h 474"/>
              <a:gd name="T20" fmla="*/ 391 w 391"/>
              <a:gd name="T21" fmla="*/ 474 h 474"/>
              <a:gd name="T22" fmla="*/ 0 w 391"/>
              <a:gd name="T23" fmla="*/ 474 h 474"/>
              <a:gd name="T24" fmla="*/ 0 w 391"/>
              <a:gd name="T25" fmla="*/ 418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74">
                <a:moveTo>
                  <a:pt x="112" y="362"/>
                </a:moveTo>
                <a:lnTo>
                  <a:pt x="280" y="362"/>
                </a:lnTo>
                <a:lnTo>
                  <a:pt x="280" y="195"/>
                </a:lnTo>
                <a:lnTo>
                  <a:pt x="391" y="195"/>
                </a:lnTo>
                <a:lnTo>
                  <a:pt x="196" y="0"/>
                </a:lnTo>
                <a:lnTo>
                  <a:pt x="0" y="195"/>
                </a:lnTo>
                <a:lnTo>
                  <a:pt x="112" y="195"/>
                </a:lnTo>
                <a:lnTo>
                  <a:pt x="112" y="362"/>
                </a:lnTo>
                <a:close/>
                <a:moveTo>
                  <a:pt x="0" y="418"/>
                </a:moveTo>
                <a:lnTo>
                  <a:pt x="391" y="418"/>
                </a:lnTo>
                <a:lnTo>
                  <a:pt x="391" y="474"/>
                </a:lnTo>
                <a:lnTo>
                  <a:pt x="0" y="474"/>
                </a:lnTo>
                <a:lnTo>
                  <a:pt x="0" y="418"/>
                </a:ln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 name="TextBox 37">
            <a:extLst>
              <a:ext uri="{FF2B5EF4-FFF2-40B4-BE49-F238E27FC236}">
                <a16:creationId xmlns="" xmlns:a16="http://schemas.microsoft.com/office/drawing/2014/main" id="{104B6278-7DB8-49DF-908B-B00A48F6B341}"/>
              </a:ext>
            </a:extLst>
          </p:cNvPr>
          <p:cNvSpPr txBox="1"/>
          <p:nvPr/>
        </p:nvSpPr>
        <p:spPr>
          <a:xfrm>
            <a:off x="781672" y="5995100"/>
            <a:ext cx="2410116" cy="369332"/>
          </a:xfrm>
          <a:prstGeom prst="rect">
            <a:avLst/>
          </a:prstGeom>
          <a:noFill/>
        </p:spPr>
        <p:txBody>
          <a:bodyPr wrap="square">
            <a:spAutoFit/>
          </a:bodyPr>
          <a:lstStyle/>
          <a:p>
            <a:r>
              <a:rPr lang="en-US" i="1" dirty="0" err="1">
                <a:latin typeface="Segoe UI" panose="020B0502040204020203" pitchFamily="34" charset="0"/>
                <a:cs typeface="Segoe UI" panose="020B0502040204020203" pitchFamily="34" charset="0"/>
                <a:sym typeface="Wingdings" panose="05000000000000000000" pitchFamily="2" charset="2"/>
              </a:rPr>
              <a:t>Laporan</a:t>
            </a:r>
            <a:r>
              <a:rPr lang="en-US" i="1" dirty="0">
                <a:latin typeface="Segoe UI" panose="020B0502040204020203" pitchFamily="34" charset="0"/>
                <a:cs typeface="Segoe UI" panose="020B0502040204020203" pitchFamily="34" charset="0"/>
                <a:sym typeface="Wingdings" panose="05000000000000000000" pitchFamily="2" charset="2"/>
              </a:rPr>
              <a:t> </a:t>
            </a:r>
            <a:r>
              <a:rPr lang="en-US" i="1" dirty="0" err="1">
                <a:latin typeface="Segoe UI" panose="020B0502040204020203" pitchFamily="34" charset="0"/>
                <a:cs typeface="Segoe UI" panose="020B0502040204020203" pitchFamily="34" charset="0"/>
                <a:sym typeface="Wingdings" panose="05000000000000000000" pitchFamily="2" charset="2"/>
              </a:rPr>
              <a:t>Pemanfaatan</a:t>
            </a:r>
            <a:endParaRPr lang="id-ID" i="1" dirty="0">
              <a:latin typeface="Segoe UI" panose="020B0502040204020203" pitchFamily="34" charset="0"/>
              <a:cs typeface="Segoe UI" panose="020B0502040204020203" pitchFamily="34" charset="0"/>
            </a:endParaRPr>
          </a:p>
        </p:txBody>
      </p:sp>
      <p:sp>
        <p:nvSpPr>
          <p:cNvPr id="39" name="Freeform 1251">
            <a:extLst>
              <a:ext uri="{FF2B5EF4-FFF2-40B4-BE49-F238E27FC236}">
                <a16:creationId xmlns="" xmlns:a16="http://schemas.microsoft.com/office/drawing/2014/main" id="{082EB112-F4B4-4186-82C4-3FD971FFD7E3}"/>
              </a:ext>
            </a:extLst>
          </p:cNvPr>
          <p:cNvSpPr>
            <a:spLocks noEditPoints="1"/>
          </p:cNvSpPr>
          <p:nvPr/>
        </p:nvSpPr>
        <p:spPr bwMode="auto">
          <a:xfrm>
            <a:off x="590114" y="6060464"/>
            <a:ext cx="226494" cy="274573"/>
          </a:xfrm>
          <a:custGeom>
            <a:avLst/>
            <a:gdLst>
              <a:gd name="T0" fmla="*/ 112 w 391"/>
              <a:gd name="T1" fmla="*/ 362 h 474"/>
              <a:gd name="T2" fmla="*/ 280 w 391"/>
              <a:gd name="T3" fmla="*/ 362 h 474"/>
              <a:gd name="T4" fmla="*/ 280 w 391"/>
              <a:gd name="T5" fmla="*/ 195 h 474"/>
              <a:gd name="T6" fmla="*/ 391 w 391"/>
              <a:gd name="T7" fmla="*/ 195 h 474"/>
              <a:gd name="T8" fmla="*/ 196 w 391"/>
              <a:gd name="T9" fmla="*/ 0 h 474"/>
              <a:gd name="T10" fmla="*/ 0 w 391"/>
              <a:gd name="T11" fmla="*/ 195 h 474"/>
              <a:gd name="T12" fmla="*/ 112 w 391"/>
              <a:gd name="T13" fmla="*/ 195 h 474"/>
              <a:gd name="T14" fmla="*/ 112 w 391"/>
              <a:gd name="T15" fmla="*/ 362 h 474"/>
              <a:gd name="T16" fmla="*/ 0 w 391"/>
              <a:gd name="T17" fmla="*/ 418 h 474"/>
              <a:gd name="T18" fmla="*/ 391 w 391"/>
              <a:gd name="T19" fmla="*/ 418 h 474"/>
              <a:gd name="T20" fmla="*/ 391 w 391"/>
              <a:gd name="T21" fmla="*/ 474 h 474"/>
              <a:gd name="T22" fmla="*/ 0 w 391"/>
              <a:gd name="T23" fmla="*/ 474 h 474"/>
              <a:gd name="T24" fmla="*/ 0 w 391"/>
              <a:gd name="T25" fmla="*/ 418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74">
                <a:moveTo>
                  <a:pt x="112" y="362"/>
                </a:moveTo>
                <a:lnTo>
                  <a:pt x="280" y="362"/>
                </a:lnTo>
                <a:lnTo>
                  <a:pt x="280" y="195"/>
                </a:lnTo>
                <a:lnTo>
                  <a:pt x="391" y="195"/>
                </a:lnTo>
                <a:lnTo>
                  <a:pt x="196" y="0"/>
                </a:lnTo>
                <a:lnTo>
                  <a:pt x="0" y="195"/>
                </a:lnTo>
                <a:lnTo>
                  <a:pt x="112" y="195"/>
                </a:lnTo>
                <a:lnTo>
                  <a:pt x="112" y="362"/>
                </a:lnTo>
                <a:close/>
                <a:moveTo>
                  <a:pt x="0" y="418"/>
                </a:moveTo>
                <a:lnTo>
                  <a:pt x="391" y="418"/>
                </a:lnTo>
                <a:lnTo>
                  <a:pt x="391" y="474"/>
                </a:lnTo>
                <a:lnTo>
                  <a:pt x="0" y="474"/>
                </a:lnTo>
                <a:lnTo>
                  <a:pt x="0" y="418"/>
                </a:ln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 name="TextBox 39">
            <a:extLst>
              <a:ext uri="{FF2B5EF4-FFF2-40B4-BE49-F238E27FC236}">
                <a16:creationId xmlns="" xmlns:a16="http://schemas.microsoft.com/office/drawing/2014/main" id="{3ABF6B95-6CD2-4DCE-8EEB-84516DF39046}"/>
              </a:ext>
            </a:extLst>
          </p:cNvPr>
          <p:cNvSpPr txBox="1"/>
          <p:nvPr/>
        </p:nvSpPr>
        <p:spPr>
          <a:xfrm>
            <a:off x="789105" y="6339023"/>
            <a:ext cx="2410116" cy="369332"/>
          </a:xfrm>
          <a:prstGeom prst="rect">
            <a:avLst/>
          </a:prstGeom>
          <a:noFill/>
        </p:spPr>
        <p:txBody>
          <a:bodyPr wrap="square">
            <a:spAutoFit/>
          </a:bodyPr>
          <a:lstStyle/>
          <a:p>
            <a:r>
              <a:rPr lang="en-US" i="1" dirty="0" err="1">
                <a:latin typeface="Segoe UI" panose="020B0502040204020203" pitchFamily="34" charset="0"/>
                <a:cs typeface="Segoe UI" panose="020B0502040204020203" pitchFamily="34" charset="0"/>
                <a:sym typeface="Wingdings" panose="05000000000000000000" pitchFamily="2" charset="2"/>
              </a:rPr>
              <a:t>Laporan</a:t>
            </a:r>
            <a:r>
              <a:rPr lang="en-US" i="1" dirty="0">
                <a:latin typeface="Segoe UI" panose="020B0502040204020203" pitchFamily="34" charset="0"/>
                <a:cs typeface="Segoe UI" panose="020B0502040204020203" pitchFamily="34" charset="0"/>
                <a:sym typeface="Wingdings" panose="05000000000000000000" pitchFamily="2" charset="2"/>
              </a:rPr>
              <a:t> </a:t>
            </a:r>
            <a:r>
              <a:rPr lang="en-US" i="1" dirty="0" err="1">
                <a:latin typeface="Segoe UI" panose="020B0502040204020203" pitchFamily="34" charset="0"/>
                <a:cs typeface="Segoe UI" panose="020B0502040204020203" pitchFamily="34" charset="0"/>
                <a:sym typeface="Wingdings" panose="05000000000000000000" pitchFamily="2" charset="2"/>
              </a:rPr>
              <a:t>Reklasifikasi</a:t>
            </a:r>
            <a:endParaRPr lang="id-ID" i="1" dirty="0">
              <a:latin typeface="Segoe UI" panose="020B0502040204020203" pitchFamily="34" charset="0"/>
              <a:cs typeface="Segoe UI" panose="020B0502040204020203" pitchFamily="34" charset="0"/>
            </a:endParaRPr>
          </a:p>
        </p:txBody>
      </p:sp>
      <p:sp>
        <p:nvSpPr>
          <p:cNvPr id="41" name="Freeform 1251">
            <a:extLst>
              <a:ext uri="{FF2B5EF4-FFF2-40B4-BE49-F238E27FC236}">
                <a16:creationId xmlns="" xmlns:a16="http://schemas.microsoft.com/office/drawing/2014/main" id="{2C4464D8-A2DF-49F4-9C72-BD14F2A810D6}"/>
              </a:ext>
            </a:extLst>
          </p:cNvPr>
          <p:cNvSpPr>
            <a:spLocks noEditPoints="1"/>
          </p:cNvSpPr>
          <p:nvPr/>
        </p:nvSpPr>
        <p:spPr bwMode="auto">
          <a:xfrm>
            <a:off x="597547" y="6404387"/>
            <a:ext cx="226494" cy="274573"/>
          </a:xfrm>
          <a:custGeom>
            <a:avLst/>
            <a:gdLst>
              <a:gd name="T0" fmla="*/ 112 w 391"/>
              <a:gd name="T1" fmla="*/ 362 h 474"/>
              <a:gd name="T2" fmla="*/ 280 w 391"/>
              <a:gd name="T3" fmla="*/ 362 h 474"/>
              <a:gd name="T4" fmla="*/ 280 w 391"/>
              <a:gd name="T5" fmla="*/ 195 h 474"/>
              <a:gd name="T6" fmla="*/ 391 w 391"/>
              <a:gd name="T7" fmla="*/ 195 h 474"/>
              <a:gd name="T8" fmla="*/ 196 w 391"/>
              <a:gd name="T9" fmla="*/ 0 h 474"/>
              <a:gd name="T10" fmla="*/ 0 w 391"/>
              <a:gd name="T11" fmla="*/ 195 h 474"/>
              <a:gd name="T12" fmla="*/ 112 w 391"/>
              <a:gd name="T13" fmla="*/ 195 h 474"/>
              <a:gd name="T14" fmla="*/ 112 w 391"/>
              <a:gd name="T15" fmla="*/ 362 h 474"/>
              <a:gd name="T16" fmla="*/ 0 w 391"/>
              <a:gd name="T17" fmla="*/ 418 h 474"/>
              <a:gd name="T18" fmla="*/ 391 w 391"/>
              <a:gd name="T19" fmla="*/ 418 h 474"/>
              <a:gd name="T20" fmla="*/ 391 w 391"/>
              <a:gd name="T21" fmla="*/ 474 h 474"/>
              <a:gd name="T22" fmla="*/ 0 w 391"/>
              <a:gd name="T23" fmla="*/ 474 h 474"/>
              <a:gd name="T24" fmla="*/ 0 w 391"/>
              <a:gd name="T25" fmla="*/ 418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74">
                <a:moveTo>
                  <a:pt x="112" y="362"/>
                </a:moveTo>
                <a:lnTo>
                  <a:pt x="280" y="362"/>
                </a:lnTo>
                <a:lnTo>
                  <a:pt x="280" y="195"/>
                </a:lnTo>
                <a:lnTo>
                  <a:pt x="391" y="195"/>
                </a:lnTo>
                <a:lnTo>
                  <a:pt x="196" y="0"/>
                </a:lnTo>
                <a:lnTo>
                  <a:pt x="0" y="195"/>
                </a:lnTo>
                <a:lnTo>
                  <a:pt x="112" y="195"/>
                </a:lnTo>
                <a:lnTo>
                  <a:pt x="112" y="362"/>
                </a:lnTo>
                <a:close/>
                <a:moveTo>
                  <a:pt x="0" y="418"/>
                </a:moveTo>
                <a:lnTo>
                  <a:pt x="391" y="418"/>
                </a:lnTo>
                <a:lnTo>
                  <a:pt x="391" y="474"/>
                </a:lnTo>
                <a:lnTo>
                  <a:pt x="0" y="474"/>
                </a:lnTo>
                <a:lnTo>
                  <a:pt x="0" y="418"/>
                </a:ln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 name="TextBox 45">
            <a:extLst>
              <a:ext uri="{FF2B5EF4-FFF2-40B4-BE49-F238E27FC236}">
                <a16:creationId xmlns="" xmlns:a16="http://schemas.microsoft.com/office/drawing/2014/main" id="{F3520B31-DD93-4ED9-8461-726B3BC7E8B5}"/>
              </a:ext>
            </a:extLst>
          </p:cNvPr>
          <p:cNvSpPr txBox="1"/>
          <p:nvPr/>
        </p:nvSpPr>
        <p:spPr>
          <a:xfrm>
            <a:off x="6065701" y="4586144"/>
            <a:ext cx="2410116" cy="369332"/>
          </a:xfrm>
          <a:prstGeom prst="rect">
            <a:avLst/>
          </a:prstGeom>
          <a:noFill/>
        </p:spPr>
        <p:txBody>
          <a:bodyPr wrap="square">
            <a:spAutoFit/>
          </a:bodyPr>
          <a:lstStyle/>
          <a:p>
            <a:r>
              <a:rPr lang="en-US" i="1" dirty="0" err="1">
                <a:latin typeface="Segoe UI" panose="020B0502040204020203" pitchFamily="34" charset="0"/>
                <a:cs typeface="Segoe UI" panose="020B0502040204020203" pitchFamily="34" charset="0"/>
                <a:sym typeface="Wingdings" panose="05000000000000000000" pitchFamily="2" charset="2"/>
              </a:rPr>
              <a:t>Laporan</a:t>
            </a:r>
            <a:r>
              <a:rPr lang="en-US" i="1" dirty="0">
                <a:latin typeface="Segoe UI" panose="020B0502040204020203" pitchFamily="34" charset="0"/>
                <a:cs typeface="Segoe UI" panose="020B0502040204020203" pitchFamily="34" charset="0"/>
                <a:sym typeface="Wingdings" panose="05000000000000000000" pitchFamily="2" charset="2"/>
              </a:rPr>
              <a:t> </a:t>
            </a:r>
            <a:r>
              <a:rPr lang="en-US" i="1" dirty="0" err="1">
                <a:latin typeface="Segoe UI" panose="020B0502040204020203" pitchFamily="34" charset="0"/>
                <a:cs typeface="Segoe UI" panose="020B0502040204020203" pitchFamily="34" charset="0"/>
                <a:sym typeface="Wingdings" panose="05000000000000000000" pitchFamily="2" charset="2"/>
              </a:rPr>
              <a:t>Koreksi</a:t>
            </a:r>
            <a:endParaRPr lang="id-ID" i="1" dirty="0">
              <a:latin typeface="Segoe UI" panose="020B0502040204020203" pitchFamily="34" charset="0"/>
              <a:cs typeface="Segoe UI" panose="020B0502040204020203" pitchFamily="34" charset="0"/>
            </a:endParaRPr>
          </a:p>
        </p:txBody>
      </p:sp>
      <p:sp>
        <p:nvSpPr>
          <p:cNvPr id="47" name="Freeform 1251">
            <a:extLst>
              <a:ext uri="{FF2B5EF4-FFF2-40B4-BE49-F238E27FC236}">
                <a16:creationId xmlns="" xmlns:a16="http://schemas.microsoft.com/office/drawing/2014/main" id="{7E84BF8E-3383-4731-A560-A5AFB0877E4B}"/>
              </a:ext>
            </a:extLst>
          </p:cNvPr>
          <p:cNvSpPr>
            <a:spLocks noEditPoints="1"/>
          </p:cNvSpPr>
          <p:nvPr/>
        </p:nvSpPr>
        <p:spPr bwMode="auto">
          <a:xfrm>
            <a:off x="5874143" y="4651508"/>
            <a:ext cx="226494" cy="274573"/>
          </a:xfrm>
          <a:custGeom>
            <a:avLst/>
            <a:gdLst>
              <a:gd name="T0" fmla="*/ 112 w 391"/>
              <a:gd name="T1" fmla="*/ 362 h 474"/>
              <a:gd name="T2" fmla="*/ 280 w 391"/>
              <a:gd name="T3" fmla="*/ 362 h 474"/>
              <a:gd name="T4" fmla="*/ 280 w 391"/>
              <a:gd name="T5" fmla="*/ 195 h 474"/>
              <a:gd name="T6" fmla="*/ 391 w 391"/>
              <a:gd name="T7" fmla="*/ 195 h 474"/>
              <a:gd name="T8" fmla="*/ 196 w 391"/>
              <a:gd name="T9" fmla="*/ 0 h 474"/>
              <a:gd name="T10" fmla="*/ 0 w 391"/>
              <a:gd name="T11" fmla="*/ 195 h 474"/>
              <a:gd name="T12" fmla="*/ 112 w 391"/>
              <a:gd name="T13" fmla="*/ 195 h 474"/>
              <a:gd name="T14" fmla="*/ 112 w 391"/>
              <a:gd name="T15" fmla="*/ 362 h 474"/>
              <a:gd name="T16" fmla="*/ 0 w 391"/>
              <a:gd name="T17" fmla="*/ 418 h 474"/>
              <a:gd name="T18" fmla="*/ 391 w 391"/>
              <a:gd name="T19" fmla="*/ 418 h 474"/>
              <a:gd name="T20" fmla="*/ 391 w 391"/>
              <a:gd name="T21" fmla="*/ 474 h 474"/>
              <a:gd name="T22" fmla="*/ 0 w 391"/>
              <a:gd name="T23" fmla="*/ 474 h 474"/>
              <a:gd name="T24" fmla="*/ 0 w 391"/>
              <a:gd name="T25" fmla="*/ 418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74">
                <a:moveTo>
                  <a:pt x="112" y="362"/>
                </a:moveTo>
                <a:lnTo>
                  <a:pt x="280" y="362"/>
                </a:lnTo>
                <a:lnTo>
                  <a:pt x="280" y="195"/>
                </a:lnTo>
                <a:lnTo>
                  <a:pt x="391" y="195"/>
                </a:lnTo>
                <a:lnTo>
                  <a:pt x="196" y="0"/>
                </a:lnTo>
                <a:lnTo>
                  <a:pt x="0" y="195"/>
                </a:lnTo>
                <a:lnTo>
                  <a:pt x="112" y="195"/>
                </a:lnTo>
                <a:lnTo>
                  <a:pt x="112" y="362"/>
                </a:lnTo>
                <a:close/>
                <a:moveTo>
                  <a:pt x="0" y="418"/>
                </a:moveTo>
                <a:lnTo>
                  <a:pt x="391" y="418"/>
                </a:lnTo>
                <a:lnTo>
                  <a:pt x="391" y="474"/>
                </a:lnTo>
                <a:lnTo>
                  <a:pt x="0" y="474"/>
                </a:lnTo>
                <a:lnTo>
                  <a:pt x="0" y="418"/>
                </a:ln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 name="TextBox 47">
            <a:extLst>
              <a:ext uri="{FF2B5EF4-FFF2-40B4-BE49-F238E27FC236}">
                <a16:creationId xmlns="" xmlns:a16="http://schemas.microsoft.com/office/drawing/2014/main" id="{2F667751-FA77-46E2-A326-44AE1BE67468}"/>
              </a:ext>
            </a:extLst>
          </p:cNvPr>
          <p:cNvSpPr txBox="1"/>
          <p:nvPr/>
        </p:nvSpPr>
        <p:spPr>
          <a:xfrm>
            <a:off x="6065700" y="4936892"/>
            <a:ext cx="3594141" cy="369332"/>
          </a:xfrm>
          <a:prstGeom prst="rect">
            <a:avLst/>
          </a:prstGeom>
          <a:noFill/>
        </p:spPr>
        <p:txBody>
          <a:bodyPr wrap="square">
            <a:spAutoFit/>
          </a:bodyPr>
          <a:lstStyle/>
          <a:p>
            <a:r>
              <a:rPr lang="en-US" i="1" dirty="0" err="1">
                <a:latin typeface="Segoe UI" panose="020B0502040204020203" pitchFamily="34" charset="0"/>
                <a:cs typeface="Segoe UI" panose="020B0502040204020203" pitchFamily="34" charset="0"/>
                <a:sym typeface="Wingdings" panose="05000000000000000000" pitchFamily="2" charset="2"/>
              </a:rPr>
              <a:t>Penyusutan</a:t>
            </a:r>
            <a:r>
              <a:rPr lang="en-US" i="1" dirty="0">
                <a:latin typeface="Segoe UI" panose="020B0502040204020203" pitchFamily="34" charset="0"/>
                <a:cs typeface="Segoe UI" panose="020B0502040204020203" pitchFamily="34" charset="0"/>
                <a:sym typeface="Wingdings" panose="05000000000000000000" pitchFamily="2" charset="2"/>
              </a:rPr>
              <a:t> dan </a:t>
            </a:r>
            <a:r>
              <a:rPr lang="en-US" i="1" dirty="0" err="1">
                <a:latin typeface="Segoe UI" panose="020B0502040204020203" pitchFamily="34" charset="0"/>
                <a:cs typeface="Segoe UI" panose="020B0502040204020203" pitchFamily="34" charset="0"/>
                <a:sym typeface="Wingdings" panose="05000000000000000000" pitchFamily="2" charset="2"/>
              </a:rPr>
              <a:t>Amortisasi</a:t>
            </a:r>
            <a:r>
              <a:rPr lang="en-US" i="1" dirty="0">
                <a:latin typeface="Segoe UI" panose="020B0502040204020203" pitchFamily="34" charset="0"/>
                <a:cs typeface="Segoe UI" panose="020B0502040204020203" pitchFamily="34" charset="0"/>
                <a:sym typeface="Wingdings" panose="05000000000000000000" pitchFamily="2" charset="2"/>
              </a:rPr>
              <a:t> BMD</a:t>
            </a:r>
            <a:endParaRPr lang="id-ID" i="1" dirty="0">
              <a:latin typeface="Segoe UI" panose="020B0502040204020203" pitchFamily="34" charset="0"/>
              <a:cs typeface="Segoe UI" panose="020B0502040204020203" pitchFamily="34" charset="0"/>
            </a:endParaRPr>
          </a:p>
        </p:txBody>
      </p:sp>
      <p:sp>
        <p:nvSpPr>
          <p:cNvPr id="49" name="Freeform 1251">
            <a:extLst>
              <a:ext uri="{FF2B5EF4-FFF2-40B4-BE49-F238E27FC236}">
                <a16:creationId xmlns="" xmlns:a16="http://schemas.microsoft.com/office/drawing/2014/main" id="{463918C3-2080-4FD2-BC1A-FF0EB2FECB2D}"/>
              </a:ext>
            </a:extLst>
          </p:cNvPr>
          <p:cNvSpPr>
            <a:spLocks noEditPoints="1"/>
          </p:cNvSpPr>
          <p:nvPr/>
        </p:nvSpPr>
        <p:spPr bwMode="auto">
          <a:xfrm>
            <a:off x="5874143" y="5002256"/>
            <a:ext cx="226494" cy="274573"/>
          </a:xfrm>
          <a:custGeom>
            <a:avLst/>
            <a:gdLst>
              <a:gd name="T0" fmla="*/ 112 w 391"/>
              <a:gd name="T1" fmla="*/ 362 h 474"/>
              <a:gd name="T2" fmla="*/ 280 w 391"/>
              <a:gd name="T3" fmla="*/ 362 h 474"/>
              <a:gd name="T4" fmla="*/ 280 w 391"/>
              <a:gd name="T5" fmla="*/ 195 h 474"/>
              <a:gd name="T6" fmla="*/ 391 w 391"/>
              <a:gd name="T7" fmla="*/ 195 h 474"/>
              <a:gd name="T8" fmla="*/ 196 w 391"/>
              <a:gd name="T9" fmla="*/ 0 h 474"/>
              <a:gd name="T10" fmla="*/ 0 w 391"/>
              <a:gd name="T11" fmla="*/ 195 h 474"/>
              <a:gd name="T12" fmla="*/ 112 w 391"/>
              <a:gd name="T13" fmla="*/ 195 h 474"/>
              <a:gd name="T14" fmla="*/ 112 w 391"/>
              <a:gd name="T15" fmla="*/ 362 h 474"/>
              <a:gd name="T16" fmla="*/ 0 w 391"/>
              <a:gd name="T17" fmla="*/ 418 h 474"/>
              <a:gd name="T18" fmla="*/ 391 w 391"/>
              <a:gd name="T19" fmla="*/ 418 h 474"/>
              <a:gd name="T20" fmla="*/ 391 w 391"/>
              <a:gd name="T21" fmla="*/ 474 h 474"/>
              <a:gd name="T22" fmla="*/ 0 w 391"/>
              <a:gd name="T23" fmla="*/ 474 h 474"/>
              <a:gd name="T24" fmla="*/ 0 w 391"/>
              <a:gd name="T25" fmla="*/ 418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74">
                <a:moveTo>
                  <a:pt x="112" y="362"/>
                </a:moveTo>
                <a:lnTo>
                  <a:pt x="280" y="362"/>
                </a:lnTo>
                <a:lnTo>
                  <a:pt x="280" y="195"/>
                </a:lnTo>
                <a:lnTo>
                  <a:pt x="391" y="195"/>
                </a:lnTo>
                <a:lnTo>
                  <a:pt x="196" y="0"/>
                </a:lnTo>
                <a:lnTo>
                  <a:pt x="0" y="195"/>
                </a:lnTo>
                <a:lnTo>
                  <a:pt x="112" y="195"/>
                </a:lnTo>
                <a:lnTo>
                  <a:pt x="112" y="362"/>
                </a:lnTo>
                <a:close/>
                <a:moveTo>
                  <a:pt x="0" y="418"/>
                </a:moveTo>
                <a:lnTo>
                  <a:pt x="391" y="418"/>
                </a:lnTo>
                <a:lnTo>
                  <a:pt x="391" y="474"/>
                </a:lnTo>
                <a:lnTo>
                  <a:pt x="0" y="474"/>
                </a:lnTo>
                <a:lnTo>
                  <a:pt x="0" y="418"/>
                </a:ln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 name="TextBox 49">
            <a:extLst>
              <a:ext uri="{FF2B5EF4-FFF2-40B4-BE49-F238E27FC236}">
                <a16:creationId xmlns="" xmlns:a16="http://schemas.microsoft.com/office/drawing/2014/main" id="{E95A6E3F-7BE9-428E-BD00-CD742DF0C317}"/>
              </a:ext>
            </a:extLst>
          </p:cNvPr>
          <p:cNvSpPr txBox="1"/>
          <p:nvPr/>
        </p:nvSpPr>
        <p:spPr>
          <a:xfrm>
            <a:off x="6075672" y="5323609"/>
            <a:ext cx="2410116" cy="369332"/>
          </a:xfrm>
          <a:prstGeom prst="rect">
            <a:avLst/>
          </a:prstGeom>
          <a:noFill/>
        </p:spPr>
        <p:txBody>
          <a:bodyPr wrap="square">
            <a:spAutoFit/>
          </a:bodyPr>
          <a:lstStyle/>
          <a:p>
            <a:r>
              <a:rPr lang="en-US" i="1" dirty="0" err="1">
                <a:latin typeface="Segoe UI" panose="020B0502040204020203" pitchFamily="34" charset="0"/>
                <a:cs typeface="Segoe UI" panose="020B0502040204020203" pitchFamily="34" charset="0"/>
                <a:sym typeface="Wingdings" panose="05000000000000000000" pitchFamily="2" charset="2"/>
              </a:rPr>
              <a:t>Laporan</a:t>
            </a:r>
            <a:r>
              <a:rPr lang="en-US" i="1" dirty="0">
                <a:latin typeface="Segoe UI" panose="020B0502040204020203" pitchFamily="34" charset="0"/>
                <a:cs typeface="Segoe UI" panose="020B0502040204020203" pitchFamily="34" charset="0"/>
                <a:sym typeface="Wingdings" panose="05000000000000000000" pitchFamily="2" charset="2"/>
              </a:rPr>
              <a:t> </a:t>
            </a:r>
            <a:r>
              <a:rPr lang="en-US" i="1" dirty="0" err="1">
                <a:latin typeface="Segoe UI" panose="020B0502040204020203" pitchFamily="34" charset="0"/>
                <a:cs typeface="Segoe UI" panose="020B0502040204020203" pitchFamily="34" charset="0"/>
                <a:sym typeface="Wingdings" panose="05000000000000000000" pitchFamily="2" charset="2"/>
              </a:rPr>
              <a:t>Persediaan</a:t>
            </a:r>
            <a:endParaRPr lang="id-ID" i="1" dirty="0">
              <a:latin typeface="Segoe UI" panose="020B0502040204020203" pitchFamily="34" charset="0"/>
              <a:cs typeface="Segoe UI" panose="020B0502040204020203" pitchFamily="34" charset="0"/>
            </a:endParaRPr>
          </a:p>
        </p:txBody>
      </p:sp>
      <p:sp>
        <p:nvSpPr>
          <p:cNvPr id="51" name="Freeform 1251">
            <a:extLst>
              <a:ext uri="{FF2B5EF4-FFF2-40B4-BE49-F238E27FC236}">
                <a16:creationId xmlns="" xmlns:a16="http://schemas.microsoft.com/office/drawing/2014/main" id="{645D0FDB-6277-49DF-BB55-BBCF251D7208}"/>
              </a:ext>
            </a:extLst>
          </p:cNvPr>
          <p:cNvSpPr>
            <a:spLocks noEditPoints="1"/>
          </p:cNvSpPr>
          <p:nvPr/>
        </p:nvSpPr>
        <p:spPr bwMode="auto">
          <a:xfrm>
            <a:off x="5884114" y="5388973"/>
            <a:ext cx="226494" cy="274573"/>
          </a:xfrm>
          <a:custGeom>
            <a:avLst/>
            <a:gdLst>
              <a:gd name="T0" fmla="*/ 112 w 391"/>
              <a:gd name="T1" fmla="*/ 362 h 474"/>
              <a:gd name="T2" fmla="*/ 280 w 391"/>
              <a:gd name="T3" fmla="*/ 362 h 474"/>
              <a:gd name="T4" fmla="*/ 280 w 391"/>
              <a:gd name="T5" fmla="*/ 195 h 474"/>
              <a:gd name="T6" fmla="*/ 391 w 391"/>
              <a:gd name="T7" fmla="*/ 195 h 474"/>
              <a:gd name="T8" fmla="*/ 196 w 391"/>
              <a:gd name="T9" fmla="*/ 0 h 474"/>
              <a:gd name="T10" fmla="*/ 0 w 391"/>
              <a:gd name="T11" fmla="*/ 195 h 474"/>
              <a:gd name="T12" fmla="*/ 112 w 391"/>
              <a:gd name="T13" fmla="*/ 195 h 474"/>
              <a:gd name="T14" fmla="*/ 112 w 391"/>
              <a:gd name="T15" fmla="*/ 362 h 474"/>
              <a:gd name="T16" fmla="*/ 0 w 391"/>
              <a:gd name="T17" fmla="*/ 418 h 474"/>
              <a:gd name="T18" fmla="*/ 391 w 391"/>
              <a:gd name="T19" fmla="*/ 418 h 474"/>
              <a:gd name="T20" fmla="*/ 391 w 391"/>
              <a:gd name="T21" fmla="*/ 474 h 474"/>
              <a:gd name="T22" fmla="*/ 0 w 391"/>
              <a:gd name="T23" fmla="*/ 474 h 474"/>
              <a:gd name="T24" fmla="*/ 0 w 391"/>
              <a:gd name="T25" fmla="*/ 418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74">
                <a:moveTo>
                  <a:pt x="112" y="362"/>
                </a:moveTo>
                <a:lnTo>
                  <a:pt x="280" y="362"/>
                </a:lnTo>
                <a:lnTo>
                  <a:pt x="280" y="195"/>
                </a:lnTo>
                <a:lnTo>
                  <a:pt x="391" y="195"/>
                </a:lnTo>
                <a:lnTo>
                  <a:pt x="196" y="0"/>
                </a:lnTo>
                <a:lnTo>
                  <a:pt x="0" y="195"/>
                </a:lnTo>
                <a:lnTo>
                  <a:pt x="112" y="195"/>
                </a:lnTo>
                <a:lnTo>
                  <a:pt x="112" y="362"/>
                </a:lnTo>
                <a:close/>
                <a:moveTo>
                  <a:pt x="0" y="418"/>
                </a:moveTo>
                <a:lnTo>
                  <a:pt x="391" y="418"/>
                </a:lnTo>
                <a:lnTo>
                  <a:pt x="391" y="474"/>
                </a:lnTo>
                <a:lnTo>
                  <a:pt x="0" y="474"/>
                </a:lnTo>
                <a:lnTo>
                  <a:pt x="0" y="418"/>
                </a:ln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 name="TextBox 51">
            <a:extLst>
              <a:ext uri="{FF2B5EF4-FFF2-40B4-BE49-F238E27FC236}">
                <a16:creationId xmlns="" xmlns:a16="http://schemas.microsoft.com/office/drawing/2014/main" id="{BFAC0DF5-0BC6-40FA-BE34-152236501784}"/>
              </a:ext>
            </a:extLst>
          </p:cNvPr>
          <p:cNvSpPr txBox="1"/>
          <p:nvPr/>
        </p:nvSpPr>
        <p:spPr>
          <a:xfrm>
            <a:off x="6065701" y="5676558"/>
            <a:ext cx="2410116" cy="369332"/>
          </a:xfrm>
          <a:prstGeom prst="rect">
            <a:avLst/>
          </a:prstGeom>
          <a:noFill/>
        </p:spPr>
        <p:txBody>
          <a:bodyPr wrap="square">
            <a:spAutoFit/>
          </a:bodyPr>
          <a:lstStyle/>
          <a:p>
            <a:r>
              <a:rPr lang="en-US" dirty="0" err="1">
                <a:latin typeface="Segoe UI" panose="020B0502040204020203" pitchFamily="34" charset="0"/>
                <a:cs typeface="Segoe UI" panose="020B0502040204020203" pitchFamily="34" charset="0"/>
                <a:sym typeface="Wingdings" panose="05000000000000000000" pitchFamily="2" charset="2"/>
              </a:rPr>
              <a:t>Laporan</a:t>
            </a:r>
            <a:r>
              <a:rPr lang="en-US" dirty="0">
                <a:latin typeface="Segoe UI" panose="020B0502040204020203" pitchFamily="34" charset="0"/>
                <a:cs typeface="Segoe UI" panose="020B0502040204020203" pitchFamily="34" charset="0"/>
                <a:sym typeface="Wingdings" panose="05000000000000000000" pitchFamily="2" charset="2"/>
              </a:rPr>
              <a:t> </a:t>
            </a:r>
            <a:r>
              <a:rPr lang="en-US" dirty="0" err="1">
                <a:latin typeface="Segoe UI" panose="020B0502040204020203" pitchFamily="34" charset="0"/>
                <a:cs typeface="Segoe UI" panose="020B0502040204020203" pitchFamily="34" charset="0"/>
                <a:sym typeface="Wingdings" panose="05000000000000000000" pitchFamily="2" charset="2"/>
              </a:rPr>
              <a:t>Pengamanan</a:t>
            </a:r>
            <a:endParaRPr lang="id-ID" dirty="0">
              <a:latin typeface="Segoe UI" panose="020B0502040204020203" pitchFamily="34" charset="0"/>
              <a:cs typeface="Segoe UI" panose="020B0502040204020203" pitchFamily="34" charset="0"/>
            </a:endParaRPr>
          </a:p>
        </p:txBody>
      </p:sp>
      <p:sp>
        <p:nvSpPr>
          <p:cNvPr id="53" name="Freeform 1251">
            <a:extLst>
              <a:ext uri="{FF2B5EF4-FFF2-40B4-BE49-F238E27FC236}">
                <a16:creationId xmlns="" xmlns:a16="http://schemas.microsoft.com/office/drawing/2014/main" id="{9B3D9157-1706-42A3-BEC8-5EC2FBA4929B}"/>
              </a:ext>
            </a:extLst>
          </p:cNvPr>
          <p:cNvSpPr>
            <a:spLocks noEditPoints="1"/>
          </p:cNvSpPr>
          <p:nvPr/>
        </p:nvSpPr>
        <p:spPr bwMode="auto">
          <a:xfrm>
            <a:off x="5874143" y="5741922"/>
            <a:ext cx="226494" cy="274573"/>
          </a:xfrm>
          <a:custGeom>
            <a:avLst/>
            <a:gdLst>
              <a:gd name="T0" fmla="*/ 112 w 391"/>
              <a:gd name="T1" fmla="*/ 362 h 474"/>
              <a:gd name="T2" fmla="*/ 280 w 391"/>
              <a:gd name="T3" fmla="*/ 362 h 474"/>
              <a:gd name="T4" fmla="*/ 280 w 391"/>
              <a:gd name="T5" fmla="*/ 195 h 474"/>
              <a:gd name="T6" fmla="*/ 391 w 391"/>
              <a:gd name="T7" fmla="*/ 195 h 474"/>
              <a:gd name="T8" fmla="*/ 196 w 391"/>
              <a:gd name="T9" fmla="*/ 0 h 474"/>
              <a:gd name="T10" fmla="*/ 0 w 391"/>
              <a:gd name="T11" fmla="*/ 195 h 474"/>
              <a:gd name="T12" fmla="*/ 112 w 391"/>
              <a:gd name="T13" fmla="*/ 195 h 474"/>
              <a:gd name="T14" fmla="*/ 112 w 391"/>
              <a:gd name="T15" fmla="*/ 362 h 474"/>
              <a:gd name="T16" fmla="*/ 0 w 391"/>
              <a:gd name="T17" fmla="*/ 418 h 474"/>
              <a:gd name="T18" fmla="*/ 391 w 391"/>
              <a:gd name="T19" fmla="*/ 418 h 474"/>
              <a:gd name="T20" fmla="*/ 391 w 391"/>
              <a:gd name="T21" fmla="*/ 474 h 474"/>
              <a:gd name="T22" fmla="*/ 0 w 391"/>
              <a:gd name="T23" fmla="*/ 474 h 474"/>
              <a:gd name="T24" fmla="*/ 0 w 391"/>
              <a:gd name="T25" fmla="*/ 418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74">
                <a:moveTo>
                  <a:pt x="112" y="362"/>
                </a:moveTo>
                <a:lnTo>
                  <a:pt x="280" y="362"/>
                </a:lnTo>
                <a:lnTo>
                  <a:pt x="280" y="195"/>
                </a:lnTo>
                <a:lnTo>
                  <a:pt x="391" y="195"/>
                </a:lnTo>
                <a:lnTo>
                  <a:pt x="196" y="0"/>
                </a:lnTo>
                <a:lnTo>
                  <a:pt x="0" y="195"/>
                </a:lnTo>
                <a:lnTo>
                  <a:pt x="112" y="195"/>
                </a:lnTo>
                <a:lnTo>
                  <a:pt x="112" y="362"/>
                </a:lnTo>
                <a:close/>
                <a:moveTo>
                  <a:pt x="0" y="418"/>
                </a:moveTo>
                <a:lnTo>
                  <a:pt x="391" y="418"/>
                </a:lnTo>
                <a:lnTo>
                  <a:pt x="391" y="474"/>
                </a:lnTo>
                <a:lnTo>
                  <a:pt x="0" y="474"/>
                </a:lnTo>
                <a:lnTo>
                  <a:pt x="0" y="418"/>
                </a:ln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 name="TextBox 55">
            <a:extLst>
              <a:ext uri="{FF2B5EF4-FFF2-40B4-BE49-F238E27FC236}">
                <a16:creationId xmlns="" xmlns:a16="http://schemas.microsoft.com/office/drawing/2014/main" id="{D0E19E85-1012-4BCA-95BA-D16F28BF5F24}"/>
              </a:ext>
            </a:extLst>
          </p:cNvPr>
          <p:cNvSpPr txBox="1"/>
          <p:nvPr/>
        </p:nvSpPr>
        <p:spPr>
          <a:xfrm>
            <a:off x="6075671" y="6031250"/>
            <a:ext cx="2719829" cy="369332"/>
          </a:xfrm>
          <a:prstGeom prst="rect">
            <a:avLst/>
          </a:prstGeom>
          <a:noFill/>
        </p:spPr>
        <p:txBody>
          <a:bodyPr wrap="square">
            <a:spAutoFit/>
          </a:bodyPr>
          <a:lstStyle/>
          <a:p>
            <a:r>
              <a:rPr lang="en-US" i="1" dirty="0" err="1">
                <a:latin typeface="Segoe UI" panose="020B0502040204020203" pitchFamily="34" charset="0"/>
                <a:cs typeface="Segoe UI" panose="020B0502040204020203" pitchFamily="34" charset="0"/>
                <a:sym typeface="Wingdings" panose="05000000000000000000" pitchFamily="2" charset="2"/>
              </a:rPr>
              <a:t>Laporan</a:t>
            </a:r>
            <a:r>
              <a:rPr lang="en-US" i="1" dirty="0">
                <a:latin typeface="Segoe UI" panose="020B0502040204020203" pitchFamily="34" charset="0"/>
                <a:cs typeface="Segoe UI" panose="020B0502040204020203" pitchFamily="34" charset="0"/>
                <a:sym typeface="Wingdings" panose="05000000000000000000" pitchFamily="2" charset="2"/>
              </a:rPr>
              <a:t> </a:t>
            </a:r>
            <a:r>
              <a:rPr lang="en-US" i="1" dirty="0" err="1">
                <a:latin typeface="Segoe UI" panose="020B0502040204020203" pitchFamily="34" charset="0"/>
                <a:cs typeface="Segoe UI" panose="020B0502040204020203" pitchFamily="34" charset="0"/>
                <a:sym typeface="Wingdings" panose="05000000000000000000" pitchFamily="2" charset="2"/>
              </a:rPr>
              <a:t>Penghapusan</a:t>
            </a:r>
            <a:endParaRPr lang="id-ID" i="1" dirty="0">
              <a:latin typeface="Segoe UI" panose="020B0502040204020203" pitchFamily="34" charset="0"/>
              <a:cs typeface="Segoe UI" panose="020B0502040204020203" pitchFamily="34" charset="0"/>
            </a:endParaRPr>
          </a:p>
        </p:txBody>
      </p:sp>
      <p:sp>
        <p:nvSpPr>
          <p:cNvPr id="57" name="Freeform 1251">
            <a:extLst>
              <a:ext uri="{FF2B5EF4-FFF2-40B4-BE49-F238E27FC236}">
                <a16:creationId xmlns="" xmlns:a16="http://schemas.microsoft.com/office/drawing/2014/main" id="{D4D02171-2A13-444E-8D3E-B792167D3CE9}"/>
              </a:ext>
            </a:extLst>
          </p:cNvPr>
          <p:cNvSpPr>
            <a:spLocks noEditPoints="1"/>
          </p:cNvSpPr>
          <p:nvPr/>
        </p:nvSpPr>
        <p:spPr bwMode="auto">
          <a:xfrm>
            <a:off x="5884114" y="6096614"/>
            <a:ext cx="226494" cy="274573"/>
          </a:xfrm>
          <a:custGeom>
            <a:avLst/>
            <a:gdLst>
              <a:gd name="T0" fmla="*/ 112 w 391"/>
              <a:gd name="T1" fmla="*/ 362 h 474"/>
              <a:gd name="T2" fmla="*/ 280 w 391"/>
              <a:gd name="T3" fmla="*/ 362 h 474"/>
              <a:gd name="T4" fmla="*/ 280 w 391"/>
              <a:gd name="T5" fmla="*/ 195 h 474"/>
              <a:gd name="T6" fmla="*/ 391 w 391"/>
              <a:gd name="T7" fmla="*/ 195 h 474"/>
              <a:gd name="T8" fmla="*/ 196 w 391"/>
              <a:gd name="T9" fmla="*/ 0 h 474"/>
              <a:gd name="T10" fmla="*/ 0 w 391"/>
              <a:gd name="T11" fmla="*/ 195 h 474"/>
              <a:gd name="T12" fmla="*/ 112 w 391"/>
              <a:gd name="T13" fmla="*/ 195 h 474"/>
              <a:gd name="T14" fmla="*/ 112 w 391"/>
              <a:gd name="T15" fmla="*/ 362 h 474"/>
              <a:gd name="T16" fmla="*/ 0 w 391"/>
              <a:gd name="T17" fmla="*/ 418 h 474"/>
              <a:gd name="T18" fmla="*/ 391 w 391"/>
              <a:gd name="T19" fmla="*/ 418 h 474"/>
              <a:gd name="T20" fmla="*/ 391 w 391"/>
              <a:gd name="T21" fmla="*/ 474 h 474"/>
              <a:gd name="T22" fmla="*/ 0 w 391"/>
              <a:gd name="T23" fmla="*/ 474 h 474"/>
              <a:gd name="T24" fmla="*/ 0 w 391"/>
              <a:gd name="T25" fmla="*/ 418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74">
                <a:moveTo>
                  <a:pt x="112" y="362"/>
                </a:moveTo>
                <a:lnTo>
                  <a:pt x="280" y="362"/>
                </a:lnTo>
                <a:lnTo>
                  <a:pt x="280" y="195"/>
                </a:lnTo>
                <a:lnTo>
                  <a:pt x="391" y="195"/>
                </a:lnTo>
                <a:lnTo>
                  <a:pt x="196" y="0"/>
                </a:lnTo>
                <a:lnTo>
                  <a:pt x="0" y="195"/>
                </a:lnTo>
                <a:lnTo>
                  <a:pt x="112" y="195"/>
                </a:lnTo>
                <a:lnTo>
                  <a:pt x="112" y="362"/>
                </a:lnTo>
                <a:close/>
                <a:moveTo>
                  <a:pt x="0" y="418"/>
                </a:moveTo>
                <a:lnTo>
                  <a:pt x="391" y="418"/>
                </a:lnTo>
                <a:lnTo>
                  <a:pt x="391" y="474"/>
                </a:lnTo>
                <a:lnTo>
                  <a:pt x="0" y="474"/>
                </a:lnTo>
                <a:lnTo>
                  <a:pt x="0" y="418"/>
                </a:ln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 name="TextBox 57">
            <a:extLst>
              <a:ext uri="{FF2B5EF4-FFF2-40B4-BE49-F238E27FC236}">
                <a16:creationId xmlns="" xmlns:a16="http://schemas.microsoft.com/office/drawing/2014/main" id="{2013AC9E-4683-4033-BD41-C82FB68654F7}"/>
              </a:ext>
            </a:extLst>
          </p:cNvPr>
          <p:cNvSpPr txBox="1"/>
          <p:nvPr/>
        </p:nvSpPr>
        <p:spPr>
          <a:xfrm>
            <a:off x="6075671" y="6382670"/>
            <a:ext cx="3199496" cy="369332"/>
          </a:xfrm>
          <a:prstGeom prst="rect">
            <a:avLst/>
          </a:prstGeom>
          <a:noFill/>
        </p:spPr>
        <p:txBody>
          <a:bodyPr wrap="square">
            <a:spAutoFit/>
          </a:bodyPr>
          <a:lstStyle/>
          <a:p>
            <a:r>
              <a:rPr lang="en-US" b="1" i="1" dirty="0" err="1">
                <a:latin typeface="Segoe UI" panose="020B0502040204020203" pitchFamily="34" charset="0"/>
                <a:cs typeface="Segoe UI" panose="020B0502040204020203" pitchFamily="34" charset="0"/>
                <a:sym typeface="Wingdings" panose="05000000000000000000" pitchFamily="2" charset="2"/>
              </a:rPr>
              <a:t>Rekapitulasi</a:t>
            </a:r>
            <a:r>
              <a:rPr lang="en-US" b="1" i="1" dirty="0">
                <a:latin typeface="Segoe UI" panose="020B0502040204020203" pitchFamily="34" charset="0"/>
                <a:cs typeface="Segoe UI" panose="020B0502040204020203" pitchFamily="34" charset="0"/>
                <a:sym typeface="Wingdings" panose="05000000000000000000" pitchFamily="2" charset="2"/>
              </a:rPr>
              <a:t> </a:t>
            </a:r>
            <a:r>
              <a:rPr lang="en-US" b="1" i="1" dirty="0" err="1">
                <a:latin typeface="Segoe UI" panose="020B0502040204020203" pitchFamily="34" charset="0"/>
                <a:cs typeface="Segoe UI" panose="020B0502040204020203" pitchFamily="34" charset="0"/>
                <a:sym typeface="Wingdings" panose="05000000000000000000" pitchFamily="2" charset="2"/>
              </a:rPr>
              <a:t>Laporan</a:t>
            </a:r>
            <a:r>
              <a:rPr lang="en-US" b="1" i="1" dirty="0">
                <a:latin typeface="Segoe UI" panose="020B0502040204020203" pitchFamily="34" charset="0"/>
                <a:cs typeface="Segoe UI" panose="020B0502040204020203" pitchFamily="34" charset="0"/>
                <a:sym typeface="Wingdings" panose="05000000000000000000" pitchFamily="2" charset="2"/>
              </a:rPr>
              <a:t> BMD</a:t>
            </a:r>
            <a:endParaRPr lang="id-ID" b="1" i="1" dirty="0">
              <a:latin typeface="Segoe UI" panose="020B0502040204020203" pitchFamily="34" charset="0"/>
              <a:cs typeface="Segoe UI" panose="020B0502040204020203" pitchFamily="34" charset="0"/>
            </a:endParaRPr>
          </a:p>
        </p:txBody>
      </p:sp>
      <p:sp>
        <p:nvSpPr>
          <p:cNvPr id="59" name="Freeform 1251">
            <a:extLst>
              <a:ext uri="{FF2B5EF4-FFF2-40B4-BE49-F238E27FC236}">
                <a16:creationId xmlns="" xmlns:a16="http://schemas.microsoft.com/office/drawing/2014/main" id="{7A6E4760-7F46-4BD7-9986-B61DE90F3138}"/>
              </a:ext>
            </a:extLst>
          </p:cNvPr>
          <p:cNvSpPr>
            <a:spLocks noEditPoints="1"/>
          </p:cNvSpPr>
          <p:nvPr/>
        </p:nvSpPr>
        <p:spPr bwMode="auto">
          <a:xfrm>
            <a:off x="5884114" y="6448034"/>
            <a:ext cx="226494" cy="274573"/>
          </a:xfrm>
          <a:custGeom>
            <a:avLst/>
            <a:gdLst>
              <a:gd name="T0" fmla="*/ 112 w 391"/>
              <a:gd name="T1" fmla="*/ 362 h 474"/>
              <a:gd name="T2" fmla="*/ 280 w 391"/>
              <a:gd name="T3" fmla="*/ 362 h 474"/>
              <a:gd name="T4" fmla="*/ 280 w 391"/>
              <a:gd name="T5" fmla="*/ 195 h 474"/>
              <a:gd name="T6" fmla="*/ 391 w 391"/>
              <a:gd name="T7" fmla="*/ 195 h 474"/>
              <a:gd name="T8" fmla="*/ 196 w 391"/>
              <a:gd name="T9" fmla="*/ 0 h 474"/>
              <a:gd name="T10" fmla="*/ 0 w 391"/>
              <a:gd name="T11" fmla="*/ 195 h 474"/>
              <a:gd name="T12" fmla="*/ 112 w 391"/>
              <a:gd name="T13" fmla="*/ 195 h 474"/>
              <a:gd name="T14" fmla="*/ 112 w 391"/>
              <a:gd name="T15" fmla="*/ 362 h 474"/>
              <a:gd name="T16" fmla="*/ 0 w 391"/>
              <a:gd name="T17" fmla="*/ 418 h 474"/>
              <a:gd name="T18" fmla="*/ 391 w 391"/>
              <a:gd name="T19" fmla="*/ 418 h 474"/>
              <a:gd name="T20" fmla="*/ 391 w 391"/>
              <a:gd name="T21" fmla="*/ 474 h 474"/>
              <a:gd name="T22" fmla="*/ 0 w 391"/>
              <a:gd name="T23" fmla="*/ 474 h 474"/>
              <a:gd name="T24" fmla="*/ 0 w 391"/>
              <a:gd name="T25" fmla="*/ 418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74">
                <a:moveTo>
                  <a:pt x="112" y="362"/>
                </a:moveTo>
                <a:lnTo>
                  <a:pt x="280" y="362"/>
                </a:lnTo>
                <a:lnTo>
                  <a:pt x="280" y="195"/>
                </a:lnTo>
                <a:lnTo>
                  <a:pt x="391" y="195"/>
                </a:lnTo>
                <a:lnTo>
                  <a:pt x="196" y="0"/>
                </a:lnTo>
                <a:lnTo>
                  <a:pt x="0" y="195"/>
                </a:lnTo>
                <a:lnTo>
                  <a:pt x="112" y="195"/>
                </a:lnTo>
                <a:lnTo>
                  <a:pt x="112" y="362"/>
                </a:lnTo>
                <a:close/>
                <a:moveTo>
                  <a:pt x="0" y="418"/>
                </a:moveTo>
                <a:lnTo>
                  <a:pt x="391" y="418"/>
                </a:lnTo>
                <a:lnTo>
                  <a:pt x="391" y="474"/>
                </a:lnTo>
                <a:lnTo>
                  <a:pt x="0" y="474"/>
                </a:lnTo>
                <a:lnTo>
                  <a:pt x="0" y="418"/>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 name="TextBox 59">
            <a:extLst>
              <a:ext uri="{FF2B5EF4-FFF2-40B4-BE49-F238E27FC236}">
                <a16:creationId xmlns="" xmlns:a16="http://schemas.microsoft.com/office/drawing/2014/main" id="{0A261444-8DF0-45D3-B38B-F0372F0265F6}"/>
              </a:ext>
            </a:extLst>
          </p:cNvPr>
          <p:cNvSpPr txBox="1"/>
          <p:nvPr/>
        </p:nvSpPr>
        <p:spPr>
          <a:xfrm>
            <a:off x="6453289" y="2817433"/>
            <a:ext cx="4628682" cy="707886"/>
          </a:xfrm>
          <a:prstGeom prst="rect">
            <a:avLst/>
          </a:prstGeom>
          <a:noFill/>
        </p:spPr>
        <p:txBody>
          <a:bodyPr wrap="square">
            <a:spAutoFit/>
          </a:bodyPr>
          <a:lstStyle/>
          <a:p>
            <a:r>
              <a:rPr lang="en-US" sz="2000" dirty="0" err="1">
                <a:latin typeface="Arial Narrow" panose="020B0606020202030204" pitchFamily="34" charset="0"/>
                <a:sym typeface="Wingdings" panose="05000000000000000000" pitchFamily="2" charset="2"/>
              </a:rPr>
              <a:t>Dilaporkan</a:t>
            </a:r>
            <a:r>
              <a:rPr lang="en-US" sz="2000" dirty="0">
                <a:latin typeface="Arial Narrow" panose="020B0606020202030204" pitchFamily="34" charset="0"/>
                <a:sym typeface="Wingdings" panose="05000000000000000000" pitchFamily="2" charset="2"/>
              </a:rPr>
              <a:t> </a:t>
            </a:r>
            <a:r>
              <a:rPr lang="en-US" sz="2000" dirty="0" err="1">
                <a:latin typeface="Arial Narrow" panose="020B0606020202030204" pitchFamily="34" charset="0"/>
                <a:sym typeface="Wingdings" panose="05000000000000000000" pitchFamily="2" charset="2"/>
              </a:rPr>
              <a:t>secara</a:t>
            </a:r>
            <a:r>
              <a:rPr lang="en-US" sz="2000" dirty="0">
                <a:latin typeface="Arial Narrow" panose="020B0606020202030204" pitchFamily="34" charset="0"/>
                <a:sym typeface="Wingdings" panose="05000000000000000000" pitchFamily="2" charset="2"/>
              </a:rPr>
              <a:t> </a:t>
            </a:r>
            <a:r>
              <a:rPr lang="en-US" sz="2000" b="1" dirty="0" err="1">
                <a:latin typeface="Arial Narrow" panose="020B0606020202030204" pitchFamily="34" charset="0"/>
                <a:sym typeface="Wingdings" panose="05000000000000000000" pitchFamily="2" charset="2"/>
              </a:rPr>
              <a:t>bulanan</a:t>
            </a:r>
            <a:r>
              <a:rPr lang="en-US" sz="2000" dirty="0">
                <a:latin typeface="Arial Narrow" panose="020B0606020202030204" pitchFamily="34" charset="0"/>
                <a:sym typeface="Wingdings" panose="05000000000000000000" pitchFamily="2" charset="2"/>
              </a:rPr>
              <a:t> dan </a:t>
            </a:r>
            <a:r>
              <a:rPr lang="en-US" sz="2000" b="1" dirty="0" err="1">
                <a:latin typeface="Arial Narrow" panose="020B0606020202030204" pitchFamily="34" charset="0"/>
                <a:sym typeface="Wingdings" panose="05000000000000000000" pitchFamily="2" charset="2"/>
              </a:rPr>
              <a:t>semesteran</a:t>
            </a:r>
            <a:endParaRPr lang="en-US" sz="2000" b="1" dirty="0">
              <a:latin typeface="Arial Narrow" panose="020B0606020202030204" pitchFamily="34" charset="0"/>
              <a:sym typeface="Wingdings" panose="05000000000000000000" pitchFamily="2" charset="2"/>
            </a:endParaRPr>
          </a:p>
          <a:p>
            <a:r>
              <a:rPr lang="en-US" sz="2000" dirty="0" err="1">
                <a:latin typeface="Arial Narrow" panose="020B0606020202030204" pitchFamily="34" charset="0"/>
                <a:sym typeface="Wingdings" panose="05000000000000000000" pitchFamily="2" charset="2"/>
              </a:rPr>
              <a:t>Barang</a:t>
            </a:r>
            <a:r>
              <a:rPr lang="en-US" sz="2000" dirty="0">
                <a:latin typeface="Arial Narrow" panose="020B0606020202030204" pitchFamily="34" charset="0"/>
                <a:sym typeface="Wingdings" panose="05000000000000000000" pitchFamily="2" charset="2"/>
              </a:rPr>
              <a:t> </a:t>
            </a:r>
            <a:r>
              <a:rPr lang="en-US" sz="2000" b="1" dirty="0" err="1">
                <a:latin typeface="Arial Narrow" panose="020B0606020202030204" pitchFamily="34" charset="0"/>
                <a:sym typeface="Wingdings" panose="05000000000000000000" pitchFamily="2" charset="2"/>
              </a:rPr>
              <a:t>Intrakomptabel</a:t>
            </a:r>
            <a:r>
              <a:rPr lang="en-US" sz="2000" dirty="0">
                <a:latin typeface="Arial Narrow" panose="020B0606020202030204" pitchFamily="34" charset="0"/>
                <a:sym typeface="Wingdings" panose="05000000000000000000" pitchFamily="2" charset="2"/>
              </a:rPr>
              <a:t> dan </a:t>
            </a:r>
            <a:r>
              <a:rPr lang="en-US" sz="2000" b="1" dirty="0" err="1">
                <a:latin typeface="Arial Narrow" panose="020B0606020202030204" pitchFamily="34" charset="0"/>
                <a:sym typeface="Wingdings" panose="05000000000000000000" pitchFamily="2" charset="2"/>
              </a:rPr>
              <a:t>Ekstrakomtabel</a:t>
            </a:r>
            <a:endParaRPr lang="id-ID" sz="2000" b="1" dirty="0">
              <a:latin typeface="Arial Narrow" panose="020B0606020202030204" pitchFamily="34" charset="0"/>
            </a:endParaRPr>
          </a:p>
        </p:txBody>
      </p:sp>
      <p:sp>
        <p:nvSpPr>
          <p:cNvPr id="61" name="Freeform 1353">
            <a:extLst>
              <a:ext uri="{FF2B5EF4-FFF2-40B4-BE49-F238E27FC236}">
                <a16:creationId xmlns="" xmlns:a16="http://schemas.microsoft.com/office/drawing/2014/main" id="{F891E31B-E016-4146-A378-78833233497F}"/>
              </a:ext>
            </a:extLst>
          </p:cNvPr>
          <p:cNvSpPr>
            <a:spLocks noEditPoints="1"/>
          </p:cNvSpPr>
          <p:nvPr/>
        </p:nvSpPr>
        <p:spPr bwMode="auto">
          <a:xfrm>
            <a:off x="5842862" y="2940710"/>
            <a:ext cx="323357" cy="400110"/>
          </a:xfrm>
          <a:custGeom>
            <a:avLst/>
            <a:gdLst>
              <a:gd name="T0" fmla="*/ 16 w 128"/>
              <a:gd name="T1" fmla="*/ 0 h 160"/>
              <a:gd name="T2" fmla="*/ 0 w 128"/>
              <a:gd name="T3" fmla="*/ 16 h 160"/>
              <a:gd name="T4" fmla="*/ 0 w 128"/>
              <a:gd name="T5" fmla="*/ 144 h 160"/>
              <a:gd name="T6" fmla="*/ 16 w 128"/>
              <a:gd name="T7" fmla="*/ 160 h 160"/>
              <a:gd name="T8" fmla="*/ 112 w 128"/>
              <a:gd name="T9" fmla="*/ 160 h 160"/>
              <a:gd name="T10" fmla="*/ 128 w 128"/>
              <a:gd name="T11" fmla="*/ 144 h 160"/>
              <a:gd name="T12" fmla="*/ 128 w 128"/>
              <a:gd name="T13" fmla="*/ 48 h 160"/>
              <a:gd name="T14" fmla="*/ 80 w 128"/>
              <a:gd name="T15" fmla="*/ 0 h 160"/>
              <a:gd name="T16" fmla="*/ 16 w 128"/>
              <a:gd name="T17" fmla="*/ 0 h 160"/>
              <a:gd name="T18" fmla="*/ 72 w 128"/>
              <a:gd name="T19" fmla="*/ 56 h 160"/>
              <a:gd name="T20" fmla="*/ 72 w 128"/>
              <a:gd name="T21" fmla="*/ 12 h 160"/>
              <a:gd name="T22" fmla="*/ 116 w 128"/>
              <a:gd name="T23" fmla="*/ 56 h 160"/>
              <a:gd name="T24" fmla="*/ 72 w 128"/>
              <a:gd name="T25" fmla="*/ 5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 h="160">
                <a:moveTo>
                  <a:pt x="16" y="0"/>
                </a:moveTo>
                <a:cubicBezTo>
                  <a:pt x="7" y="0"/>
                  <a:pt x="0" y="7"/>
                  <a:pt x="0" y="16"/>
                </a:cubicBezTo>
                <a:cubicBezTo>
                  <a:pt x="0" y="144"/>
                  <a:pt x="0" y="144"/>
                  <a:pt x="0" y="144"/>
                </a:cubicBezTo>
                <a:cubicBezTo>
                  <a:pt x="0" y="153"/>
                  <a:pt x="7" y="160"/>
                  <a:pt x="16" y="160"/>
                </a:cubicBezTo>
                <a:cubicBezTo>
                  <a:pt x="112" y="160"/>
                  <a:pt x="112" y="160"/>
                  <a:pt x="112" y="160"/>
                </a:cubicBezTo>
                <a:cubicBezTo>
                  <a:pt x="121" y="160"/>
                  <a:pt x="128" y="153"/>
                  <a:pt x="128" y="144"/>
                </a:cubicBezTo>
                <a:cubicBezTo>
                  <a:pt x="128" y="48"/>
                  <a:pt x="128" y="48"/>
                  <a:pt x="128" y="48"/>
                </a:cubicBezTo>
                <a:cubicBezTo>
                  <a:pt x="80" y="0"/>
                  <a:pt x="80" y="0"/>
                  <a:pt x="80" y="0"/>
                </a:cubicBezTo>
                <a:lnTo>
                  <a:pt x="16" y="0"/>
                </a:lnTo>
                <a:close/>
                <a:moveTo>
                  <a:pt x="72" y="56"/>
                </a:moveTo>
                <a:cubicBezTo>
                  <a:pt x="72" y="12"/>
                  <a:pt x="72" y="12"/>
                  <a:pt x="72" y="12"/>
                </a:cubicBezTo>
                <a:cubicBezTo>
                  <a:pt x="116" y="56"/>
                  <a:pt x="116" y="56"/>
                  <a:pt x="116" y="56"/>
                </a:cubicBezTo>
                <a:lnTo>
                  <a:pt x="72" y="5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 name="Freeform 1353">
            <a:extLst>
              <a:ext uri="{FF2B5EF4-FFF2-40B4-BE49-F238E27FC236}">
                <a16:creationId xmlns="" xmlns:a16="http://schemas.microsoft.com/office/drawing/2014/main" id="{998739F1-FAE8-42CB-808C-A84DE4EBD5B2}"/>
              </a:ext>
            </a:extLst>
          </p:cNvPr>
          <p:cNvSpPr>
            <a:spLocks noEditPoints="1"/>
          </p:cNvSpPr>
          <p:nvPr/>
        </p:nvSpPr>
        <p:spPr bwMode="auto">
          <a:xfrm>
            <a:off x="5842862" y="3863512"/>
            <a:ext cx="323357" cy="400110"/>
          </a:xfrm>
          <a:custGeom>
            <a:avLst/>
            <a:gdLst>
              <a:gd name="T0" fmla="*/ 16 w 128"/>
              <a:gd name="T1" fmla="*/ 0 h 160"/>
              <a:gd name="T2" fmla="*/ 0 w 128"/>
              <a:gd name="T3" fmla="*/ 16 h 160"/>
              <a:gd name="T4" fmla="*/ 0 w 128"/>
              <a:gd name="T5" fmla="*/ 144 h 160"/>
              <a:gd name="T6" fmla="*/ 16 w 128"/>
              <a:gd name="T7" fmla="*/ 160 h 160"/>
              <a:gd name="T8" fmla="*/ 112 w 128"/>
              <a:gd name="T9" fmla="*/ 160 h 160"/>
              <a:gd name="T10" fmla="*/ 128 w 128"/>
              <a:gd name="T11" fmla="*/ 144 h 160"/>
              <a:gd name="T12" fmla="*/ 128 w 128"/>
              <a:gd name="T13" fmla="*/ 48 h 160"/>
              <a:gd name="T14" fmla="*/ 80 w 128"/>
              <a:gd name="T15" fmla="*/ 0 h 160"/>
              <a:gd name="T16" fmla="*/ 16 w 128"/>
              <a:gd name="T17" fmla="*/ 0 h 160"/>
              <a:gd name="T18" fmla="*/ 72 w 128"/>
              <a:gd name="T19" fmla="*/ 56 h 160"/>
              <a:gd name="T20" fmla="*/ 72 w 128"/>
              <a:gd name="T21" fmla="*/ 12 h 160"/>
              <a:gd name="T22" fmla="*/ 116 w 128"/>
              <a:gd name="T23" fmla="*/ 56 h 160"/>
              <a:gd name="T24" fmla="*/ 72 w 128"/>
              <a:gd name="T25" fmla="*/ 5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 h="160">
                <a:moveTo>
                  <a:pt x="16" y="0"/>
                </a:moveTo>
                <a:cubicBezTo>
                  <a:pt x="7" y="0"/>
                  <a:pt x="0" y="7"/>
                  <a:pt x="0" y="16"/>
                </a:cubicBezTo>
                <a:cubicBezTo>
                  <a:pt x="0" y="144"/>
                  <a:pt x="0" y="144"/>
                  <a:pt x="0" y="144"/>
                </a:cubicBezTo>
                <a:cubicBezTo>
                  <a:pt x="0" y="153"/>
                  <a:pt x="7" y="160"/>
                  <a:pt x="16" y="160"/>
                </a:cubicBezTo>
                <a:cubicBezTo>
                  <a:pt x="112" y="160"/>
                  <a:pt x="112" y="160"/>
                  <a:pt x="112" y="160"/>
                </a:cubicBezTo>
                <a:cubicBezTo>
                  <a:pt x="121" y="160"/>
                  <a:pt x="128" y="153"/>
                  <a:pt x="128" y="144"/>
                </a:cubicBezTo>
                <a:cubicBezTo>
                  <a:pt x="128" y="48"/>
                  <a:pt x="128" y="48"/>
                  <a:pt x="128" y="48"/>
                </a:cubicBezTo>
                <a:cubicBezTo>
                  <a:pt x="80" y="0"/>
                  <a:pt x="80" y="0"/>
                  <a:pt x="80" y="0"/>
                </a:cubicBezTo>
                <a:lnTo>
                  <a:pt x="16" y="0"/>
                </a:lnTo>
                <a:close/>
                <a:moveTo>
                  <a:pt x="72" y="56"/>
                </a:moveTo>
                <a:cubicBezTo>
                  <a:pt x="72" y="12"/>
                  <a:pt x="72" y="12"/>
                  <a:pt x="72" y="12"/>
                </a:cubicBezTo>
                <a:cubicBezTo>
                  <a:pt x="116" y="56"/>
                  <a:pt x="116" y="56"/>
                  <a:pt x="116" y="56"/>
                </a:cubicBezTo>
                <a:lnTo>
                  <a:pt x="72" y="5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 name="Freeform 764">
            <a:extLst>
              <a:ext uri="{FF2B5EF4-FFF2-40B4-BE49-F238E27FC236}">
                <a16:creationId xmlns="" xmlns:a16="http://schemas.microsoft.com/office/drawing/2014/main" id="{4A479A32-38B4-4747-84EE-85A114A8502C}"/>
              </a:ext>
            </a:extLst>
          </p:cNvPr>
          <p:cNvSpPr>
            <a:spLocks/>
          </p:cNvSpPr>
          <p:nvPr/>
        </p:nvSpPr>
        <p:spPr bwMode="auto">
          <a:xfrm>
            <a:off x="6332540" y="2916225"/>
            <a:ext cx="149030" cy="238448"/>
          </a:xfrm>
          <a:custGeom>
            <a:avLst/>
            <a:gdLst>
              <a:gd name="T0" fmla="*/ 56 w 300"/>
              <a:gd name="T1" fmla="*/ 0 h 480"/>
              <a:gd name="T2" fmla="*/ 0 w 300"/>
              <a:gd name="T3" fmla="*/ 55 h 480"/>
              <a:gd name="T4" fmla="*/ 183 w 300"/>
              <a:gd name="T5" fmla="*/ 240 h 480"/>
              <a:gd name="T6" fmla="*/ 0 w 300"/>
              <a:gd name="T7" fmla="*/ 425 h 480"/>
              <a:gd name="T8" fmla="*/ 56 w 300"/>
              <a:gd name="T9" fmla="*/ 480 h 480"/>
              <a:gd name="T10" fmla="*/ 300 w 300"/>
              <a:gd name="T11" fmla="*/ 240 h 480"/>
              <a:gd name="T12" fmla="*/ 56 w 300"/>
              <a:gd name="T13" fmla="*/ 0 h 480"/>
            </a:gdLst>
            <a:ahLst/>
            <a:cxnLst>
              <a:cxn ang="0">
                <a:pos x="T0" y="T1"/>
              </a:cxn>
              <a:cxn ang="0">
                <a:pos x="T2" y="T3"/>
              </a:cxn>
              <a:cxn ang="0">
                <a:pos x="T4" y="T5"/>
              </a:cxn>
              <a:cxn ang="0">
                <a:pos x="T6" y="T7"/>
              </a:cxn>
              <a:cxn ang="0">
                <a:pos x="T8" y="T9"/>
              </a:cxn>
              <a:cxn ang="0">
                <a:pos x="T10" y="T11"/>
              </a:cxn>
              <a:cxn ang="0">
                <a:pos x="T12" y="T13"/>
              </a:cxn>
            </a:cxnLst>
            <a:rect l="0" t="0" r="r" b="b"/>
            <a:pathLst>
              <a:path w="300" h="480">
                <a:moveTo>
                  <a:pt x="56" y="0"/>
                </a:moveTo>
                <a:lnTo>
                  <a:pt x="0" y="55"/>
                </a:lnTo>
                <a:lnTo>
                  <a:pt x="183" y="240"/>
                </a:lnTo>
                <a:lnTo>
                  <a:pt x="0" y="425"/>
                </a:lnTo>
                <a:lnTo>
                  <a:pt x="56" y="480"/>
                </a:lnTo>
                <a:lnTo>
                  <a:pt x="300" y="240"/>
                </a:lnTo>
                <a:lnTo>
                  <a:pt x="56" y="0"/>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 name="Freeform 764">
            <a:extLst>
              <a:ext uri="{FF2B5EF4-FFF2-40B4-BE49-F238E27FC236}">
                <a16:creationId xmlns="" xmlns:a16="http://schemas.microsoft.com/office/drawing/2014/main" id="{5CCE277E-5FC8-4031-819A-7B31FD6B3E5C}"/>
              </a:ext>
            </a:extLst>
          </p:cNvPr>
          <p:cNvSpPr>
            <a:spLocks/>
          </p:cNvSpPr>
          <p:nvPr/>
        </p:nvSpPr>
        <p:spPr bwMode="auto">
          <a:xfrm>
            <a:off x="6332540" y="3211041"/>
            <a:ext cx="149030" cy="238448"/>
          </a:xfrm>
          <a:custGeom>
            <a:avLst/>
            <a:gdLst>
              <a:gd name="T0" fmla="*/ 56 w 300"/>
              <a:gd name="T1" fmla="*/ 0 h 480"/>
              <a:gd name="T2" fmla="*/ 0 w 300"/>
              <a:gd name="T3" fmla="*/ 55 h 480"/>
              <a:gd name="T4" fmla="*/ 183 w 300"/>
              <a:gd name="T5" fmla="*/ 240 h 480"/>
              <a:gd name="T6" fmla="*/ 0 w 300"/>
              <a:gd name="T7" fmla="*/ 425 h 480"/>
              <a:gd name="T8" fmla="*/ 56 w 300"/>
              <a:gd name="T9" fmla="*/ 480 h 480"/>
              <a:gd name="T10" fmla="*/ 300 w 300"/>
              <a:gd name="T11" fmla="*/ 240 h 480"/>
              <a:gd name="T12" fmla="*/ 56 w 300"/>
              <a:gd name="T13" fmla="*/ 0 h 480"/>
            </a:gdLst>
            <a:ahLst/>
            <a:cxnLst>
              <a:cxn ang="0">
                <a:pos x="T0" y="T1"/>
              </a:cxn>
              <a:cxn ang="0">
                <a:pos x="T2" y="T3"/>
              </a:cxn>
              <a:cxn ang="0">
                <a:pos x="T4" y="T5"/>
              </a:cxn>
              <a:cxn ang="0">
                <a:pos x="T6" y="T7"/>
              </a:cxn>
              <a:cxn ang="0">
                <a:pos x="T8" y="T9"/>
              </a:cxn>
              <a:cxn ang="0">
                <a:pos x="T10" y="T11"/>
              </a:cxn>
              <a:cxn ang="0">
                <a:pos x="T12" y="T13"/>
              </a:cxn>
            </a:cxnLst>
            <a:rect l="0" t="0" r="r" b="b"/>
            <a:pathLst>
              <a:path w="300" h="480">
                <a:moveTo>
                  <a:pt x="56" y="0"/>
                </a:moveTo>
                <a:lnTo>
                  <a:pt x="0" y="55"/>
                </a:lnTo>
                <a:lnTo>
                  <a:pt x="183" y="240"/>
                </a:lnTo>
                <a:lnTo>
                  <a:pt x="0" y="425"/>
                </a:lnTo>
                <a:lnTo>
                  <a:pt x="56" y="480"/>
                </a:lnTo>
                <a:lnTo>
                  <a:pt x="300" y="240"/>
                </a:lnTo>
                <a:lnTo>
                  <a:pt x="56" y="0"/>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 name="TextBox 64">
            <a:extLst>
              <a:ext uri="{FF2B5EF4-FFF2-40B4-BE49-F238E27FC236}">
                <a16:creationId xmlns="" xmlns:a16="http://schemas.microsoft.com/office/drawing/2014/main" id="{041D7E11-83C2-4D3C-9ACC-FC3C44DEDC17}"/>
              </a:ext>
            </a:extLst>
          </p:cNvPr>
          <p:cNvSpPr txBox="1"/>
          <p:nvPr/>
        </p:nvSpPr>
        <p:spPr>
          <a:xfrm>
            <a:off x="6453289" y="3762554"/>
            <a:ext cx="4887494" cy="707886"/>
          </a:xfrm>
          <a:prstGeom prst="rect">
            <a:avLst/>
          </a:prstGeom>
          <a:noFill/>
        </p:spPr>
        <p:txBody>
          <a:bodyPr wrap="square">
            <a:spAutoFit/>
          </a:bodyPr>
          <a:lstStyle/>
          <a:p>
            <a:r>
              <a:rPr lang="en-US" sz="2000" dirty="0" err="1">
                <a:latin typeface="Arial Narrow" panose="020B0606020202030204" pitchFamily="34" charset="0"/>
                <a:sym typeface="Wingdings" panose="05000000000000000000" pitchFamily="2" charset="2"/>
              </a:rPr>
              <a:t>Dilaporkan</a:t>
            </a:r>
            <a:r>
              <a:rPr lang="en-US" sz="2000" dirty="0">
                <a:latin typeface="Arial Narrow" panose="020B0606020202030204" pitchFamily="34" charset="0"/>
                <a:sym typeface="Wingdings" panose="05000000000000000000" pitchFamily="2" charset="2"/>
              </a:rPr>
              <a:t> </a:t>
            </a:r>
            <a:r>
              <a:rPr lang="en-US" sz="2000" dirty="0" err="1">
                <a:latin typeface="Arial Narrow" panose="020B0606020202030204" pitchFamily="34" charset="0"/>
                <a:sym typeface="Wingdings" panose="05000000000000000000" pitchFamily="2" charset="2"/>
              </a:rPr>
              <a:t>secara</a:t>
            </a:r>
            <a:r>
              <a:rPr lang="en-US" sz="2000" dirty="0">
                <a:latin typeface="Arial Narrow" panose="020B0606020202030204" pitchFamily="34" charset="0"/>
                <a:sym typeface="Wingdings" panose="05000000000000000000" pitchFamily="2" charset="2"/>
              </a:rPr>
              <a:t> </a:t>
            </a:r>
            <a:r>
              <a:rPr lang="en-US" sz="2000" b="1" dirty="0" err="1">
                <a:latin typeface="Arial Narrow" panose="020B0606020202030204" pitchFamily="34" charset="0"/>
                <a:sym typeface="Wingdings" panose="05000000000000000000" pitchFamily="2" charset="2"/>
              </a:rPr>
              <a:t>semesteran</a:t>
            </a:r>
            <a:r>
              <a:rPr lang="en-US" sz="2000" b="1" dirty="0">
                <a:latin typeface="Arial Narrow" panose="020B0606020202030204" pitchFamily="34" charset="0"/>
                <a:sym typeface="Wingdings" panose="05000000000000000000" pitchFamily="2" charset="2"/>
              </a:rPr>
              <a:t> </a:t>
            </a:r>
            <a:r>
              <a:rPr lang="en-US" sz="2000" b="1" dirty="0" err="1">
                <a:latin typeface="Arial Narrow" panose="020B0606020202030204" pitchFamily="34" charset="0"/>
                <a:sym typeface="Wingdings" panose="05000000000000000000" pitchFamily="2" charset="2"/>
              </a:rPr>
              <a:t>kepada</a:t>
            </a:r>
            <a:r>
              <a:rPr lang="en-US" sz="2000" b="1" dirty="0">
                <a:latin typeface="Arial Narrow" panose="020B0606020202030204" pitchFamily="34" charset="0"/>
                <a:sym typeface="Wingdings" panose="05000000000000000000" pitchFamily="2" charset="2"/>
              </a:rPr>
              <a:t> Menteri</a:t>
            </a:r>
          </a:p>
          <a:p>
            <a:r>
              <a:rPr lang="en-US" sz="2000" dirty="0">
                <a:latin typeface="Arial Narrow" panose="020B0606020202030204" pitchFamily="34" charset="0"/>
                <a:sym typeface="Wingdings" panose="05000000000000000000" pitchFamily="2" charset="2"/>
              </a:rPr>
              <a:t>Paling </a:t>
            </a:r>
            <a:r>
              <a:rPr lang="en-US" sz="2000" dirty="0" err="1">
                <a:latin typeface="Arial Narrow" panose="020B0606020202030204" pitchFamily="34" charset="0"/>
                <a:sym typeface="Wingdings" panose="05000000000000000000" pitchFamily="2" charset="2"/>
              </a:rPr>
              <a:t>sedikit</a:t>
            </a:r>
            <a:r>
              <a:rPr lang="en-US" sz="2000" dirty="0">
                <a:latin typeface="Arial Narrow" panose="020B0606020202030204" pitchFamily="34" charset="0"/>
                <a:sym typeface="Wingdings" panose="05000000000000000000" pitchFamily="2" charset="2"/>
              </a:rPr>
              <a:t> </a:t>
            </a:r>
            <a:r>
              <a:rPr lang="en-US" sz="2000" dirty="0" err="1">
                <a:latin typeface="Arial Narrow" panose="020B0606020202030204" pitchFamily="34" charset="0"/>
                <a:sym typeface="Wingdings" panose="05000000000000000000" pitchFamily="2" charset="2"/>
              </a:rPr>
              <a:t>menurut</a:t>
            </a:r>
            <a:r>
              <a:rPr lang="en-US" sz="2000" dirty="0">
                <a:latin typeface="Arial Narrow" panose="020B0606020202030204" pitchFamily="34" charset="0"/>
                <a:sym typeface="Wingdings" panose="05000000000000000000" pitchFamily="2" charset="2"/>
              </a:rPr>
              <a:t> </a:t>
            </a:r>
            <a:r>
              <a:rPr lang="en-US" sz="2000" b="1" dirty="0">
                <a:latin typeface="Arial Narrow" panose="020B0606020202030204" pitchFamily="34" charset="0"/>
                <a:sym typeface="Wingdings" panose="05000000000000000000" pitchFamily="2" charset="2"/>
              </a:rPr>
              <a:t>sub </a:t>
            </a:r>
            <a:r>
              <a:rPr lang="en-US" sz="2000" b="1" dirty="0" err="1">
                <a:latin typeface="Arial Narrow" panose="020B0606020202030204" pitchFamily="34" charset="0"/>
                <a:sym typeface="Wingdings" panose="05000000000000000000" pitchFamily="2" charset="2"/>
              </a:rPr>
              <a:t>rincian</a:t>
            </a:r>
            <a:r>
              <a:rPr lang="en-US" sz="2000" b="1" dirty="0">
                <a:latin typeface="Arial Narrow" panose="020B0606020202030204" pitchFamily="34" charset="0"/>
                <a:sym typeface="Wingdings" panose="05000000000000000000" pitchFamily="2" charset="2"/>
              </a:rPr>
              <a:t> </a:t>
            </a:r>
            <a:r>
              <a:rPr lang="en-US" sz="2000" b="1" dirty="0" err="1">
                <a:latin typeface="Arial Narrow" panose="020B0606020202030204" pitchFamily="34" charset="0"/>
                <a:sym typeface="Wingdings" panose="05000000000000000000" pitchFamily="2" charset="2"/>
              </a:rPr>
              <a:t>objek</a:t>
            </a:r>
            <a:endParaRPr lang="id-ID" sz="2000" b="1" dirty="0">
              <a:latin typeface="Arial Narrow" panose="020B0606020202030204" pitchFamily="34" charset="0"/>
            </a:endParaRPr>
          </a:p>
        </p:txBody>
      </p:sp>
      <p:sp>
        <p:nvSpPr>
          <p:cNvPr id="66" name="Freeform 764">
            <a:extLst>
              <a:ext uri="{FF2B5EF4-FFF2-40B4-BE49-F238E27FC236}">
                <a16:creationId xmlns="" xmlns:a16="http://schemas.microsoft.com/office/drawing/2014/main" id="{F5D5188C-A8D5-4C05-A1AC-5E77F81BE5D4}"/>
              </a:ext>
            </a:extLst>
          </p:cNvPr>
          <p:cNvSpPr>
            <a:spLocks/>
          </p:cNvSpPr>
          <p:nvPr/>
        </p:nvSpPr>
        <p:spPr bwMode="auto">
          <a:xfrm>
            <a:off x="6332540" y="3861346"/>
            <a:ext cx="149030" cy="238448"/>
          </a:xfrm>
          <a:custGeom>
            <a:avLst/>
            <a:gdLst>
              <a:gd name="T0" fmla="*/ 56 w 300"/>
              <a:gd name="T1" fmla="*/ 0 h 480"/>
              <a:gd name="T2" fmla="*/ 0 w 300"/>
              <a:gd name="T3" fmla="*/ 55 h 480"/>
              <a:gd name="T4" fmla="*/ 183 w 300"/>
              <a:gd name="T5" fmla="*/ 240 h 480"/>
              <a:gd name="T6" fmla="*/ 0 w 300"/>
              <a:gd name="T7" fmla="*/ 425 h 480"/>
              <a:gd name="T8" fmla="*/ 56 w 300"/>
              <a:gd name="T9" fmla="*/ 480 h 480"/>
              <a:gd name="T10" fmla="*/ 300 w 300"/>
              <a:gd name="T11" fmla="*/ 240 h 480"/>
              <a:gd name="T12" fmla="*/ 56 w 300"/>
              <a:gd name="T13" fmla="*/ 0 h 480"/>
            </a:gdLst>
            <a:ahLst/>
            <a:cxnLst>
              <a:cxn ang="0">
                <a:pos x="T0" y="T1"/>
              </a:cxn>
              <a:cxn ang="0">
                <a:pos x="T2" y="T3"/>
              </a:cxn>
              <a:cxn ang="0">
                <a:pos x="T4" y="T5"/>
              </a:cxn>
              <a:cxn ang="0">
                <a:pos x="T6" y="T7"/>
              </a:cxn>
              <a:cxn ang="0">
                <a:pos x="T8" y="T9"/>
              </a:cxn>
              <a:cxn ang="0">
                <a:pos x="T10" y="T11"/>
              </a:cxn>
              <a:cxn ang="0">
                <a:pos x="T12" y="T13"/>
              </a:cxn>
            </a:cxnLst>
            <a:rect l="0" t="0" r="r" b="b"/>
            <a:pathLst>
              <a:path w="300" h="480">
                <a:moveTo>
                  <a:pt x="56" y="0"/>
                </a:moveTo>
                <a:lnTo>
                  <a:pt x="0" y="55"/>
                </a:lnTo>
                <a:lnTo>
                  <a:pt x="183" y="240"/>
                </a:lnTo>
                <a:lnTo>
                  <a:pt x="0" y="425"/>
                </a:lnTo>
                <a:lnTo>
                  <a:pt x="56" y="480"/>
                </a:lnTo>
                <a:lnTo>
                  <a:pt x="300" y="240"/>
                </a:lnTo>
                <a:lnTo>
                  <a:pt x="56" y="0"/>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 name="Freeform 764">
            <a:extLst>
              <a:ext uri="{FF2B5EF4-FFF2-40B4-BE49-F238E27FC236}">
                <a16:creationId xmlns="" xmlns:a16="http://schemas.microsoft.com/office/drawing/2014/main" id="{2C3DEA2E-DCF3-4309-A75A-7B1A21E12106}"/>
              </a:ext>
            </a:extLst>
          </p:cNvPr>
          <p:cNvSpPr>
            <a:spLocks/>
          </p:cNvSpPr>
          <p:nvPr/>
        </p:nvSpPr>
        <p:spPr bwMode="auto">
          <a:xfrm>
            <a:off x="6332540" y="4156162"/>
            <a:ext cx="149030" cy="238448"/>
          </a:xfrm>
          <a:custGeom>
            <a:avLst/>
            <a:gdLst>
              <a:gd name="T0" fmla="*/ 56 w 300"/>
              <a:gd name="T1" fmla="*/ 0 h 480"/>
              <a:gd name="T2" fmla="*/ 0 w 300"/>
              <a:gd name="T3" fmla="*/ 55 h 480"/>
              <a:gd name="T4" fmla="*/ 183 w 300"/>
              <a:gd name="T5" fmla="*/ 240 h 480"/>
              <a:gd name="T6" fmla="*/ 0 w 300"/>
              <a:gd name="T7" fmla="*/ 425 h 480"/>
              <a:gd name="T8" fmla="*/ 56 w 300"/>
              <a:gd name="T9" fmla="*/ 480 h 480"/>
              <a:gd name="T10" fmla="*/ 300 w 300"/>
              <a:gd name="T11" fmla="*/ 240 h 480"/>
              <a:gd name="T12" fmla="*/ 56 w 300"/>
              <a:gd name="T13" fmla="*/ 0 h 480"/>
            </a:gdLst>
            <a:ahLst/>
            <a:cxnLst>
              <a:cxn ang="0">
                <a:pos x="T0" y="T1"/>
              </a:cxn>
              <a:cxn ang="0">
                <a:pos x="T2" y="T3"/>
              </a:cxn>
              <a:cxn ang="0">
                <a:pos x="T4" y="T5"/>
              </a:cxn>
              <a:cxn ang="0">
                <a:pos x="T6" y="T7"/>
              </a:cxn>
              <a:cxn ang="0">
                <a:pos x="T8" y="T9"/>
              </a:cxn>
              <a:cxn ang="0">
                <a:pos x="T10" y="T11"/>
              </a:cxn>
              <a:cxn ang="0">
                <a:pos x="T12" y="T13"/>
              </a:cxn>
            </a:cxnLst>
            <a:rect l="0" t="0" r="r" b="b"/>
            <a:pathLst>
              <a:path w="300" h="480">
                <a:moveTo>
                  <a:pt x="56" y="0"/>
                </a:moveTo>
                <a:lnTo>
                  <a:pt x="0" y="55"/>
                </a:lnTo>
                <a:lnTo>
                  <a:pt x="183" y="240"/>
                </a:lnTo>
                <a:lnTo>
                  <a:pt x="0" y="425"/>
                </a:lnTo>
                <a:lnTo>
                  <a:pt x="56" y="480"/>
                </a:lnTo>
                <a:lnTo>
                  <a:pt x="300" y="240"/>
                </a:lnTo>
                <a:lnTo>
                  <a:pt x="56" y="0"/>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 name="TextBox 53">
            <a:extLst>
              <a:ext uri="{FF2B5EF4-FFF2-40B4-BE49-F238E27FC236}">
                <a16:creationId xmlns="" xmlns:a16="http://schemas.microsoft.com/office/drawing/2014/main" id="{EAE6F9FC-36B9-0C56-4B23-83664C0ADBC8}"/>
              </a:ext>
            </a:extLst>
          </p:cNvPr>
          <p:cNvSpPr txBox="1"/>
          <p:nvPr/>
        </p:nvSpPr>
        <p:spPr>
          <a:xfrm>
            <a:off x="9712846" y="4542766"/>
            <a:ext cx="2277686" cy="1077218"/>
          </a:xfrm>
          <a:prstGeom prst="rect">
            <a:avLst/>
          </a:prstGeom>
          <a:solidFill>
            <a:srgbClr val="FFC000"/>
          </a:solidFill>
        </p:spPr>
        <p:txBody>
          <a:bodyPr wrap="square">
            <a:spAutoFit/>
          </a:bodyPr>
          <a:lstStyle/>
          <a:p>
            <a:pPr algn="ctr"/>
            <a:r>
              <a:rPr lang="fi-FI" sz="1600" b="1" dirty="0"/>
              <a:t>Laporan bulanan </a:t>
            </a:r>
            <a:r>
              <a:rPr lang="fi-FI" sz="1600" dirty="0"/>
              <a:t>diserahkan paling lambat </a:t>
            </a:r>
            <a:r>
              <a:rPr lang="fi-FI" sz="1600" b="1" dirty="0"/>
              <a:t>10 (sepuluh) hari bulan berikutnya</a:t>
            </a:r>
            <a:endParaRPr lang="id-ID" sz="1600" b="1" dirty="0"/>
          </a:p>
        </p:txBody>
      </p:sp>
      <p:sp>
        <p:nvSpPr>
          <p:cNvPr id="55" name="Freeform 2539">
            <a:extLst>
              <a:ext uri="{FF2B5EF4-FFF2-40B4-BE49-F238E27FC236}">
                <a16:creationId xmlns="" xmlns:a16="http://schemas.microsoft.com/office/drawing/2014/main" id="{D3B94868-50CE-5756-EB6D-600A2FFC1BB8}"/>
              </a:ext>
            </a:extLst>
          </p:cNvPr>
          <p:cNvSpPr>
            <a:spLocks noEditPoints="1"/>
          </p:cNvSpPr>
          <p:nvPr/>
        </p:nvSpPr>
        <p:spPr bwMode="auto">
          <a:xfrm>
            <a:off x="9458470" y="4433011"/>
            <a:ext cx="435396" cy="441200"/>
          </a:xfrm>
          <a:custGeom>
            <a:avLst/>
            <a:gdLst>
              <a:gd name="T0" fmla="*/ 363 w 436"/>
              <a:gd name="T1" fmla="*/ 362 h 483"/>
              <a:gd name="T2" fmla="*/ 73 w 436"/>
              <a:gd name="T3" fmla="*/ 362 h 483"/>
              <a:gd name="T4" fmla="*/ 73 w 436"/>
              <a:gd name="T5" fmla="*/ 314 h 483"/>
              <a:gd name="T6" fmla="*/ 363 w 436"/>
              <a:gd name="T7" fmla="*/ 314 h 483"/>
              <a:gd name="T8" fmla="*/ 363 w 436"/>
              <a:gd name="T9" fmla="*/ 362 h 483"/>
              <a:gd name="T10" fmla="*/ 363 w 436"/>
              <a:gd name="T11" fmla="*/ 266 h 483"/>
              <a:gd name="T12" fmla="*/ 73 w 436"/>
              <a:gd name="T13" fmla="*/ 266 h 483"/>
              <a:gd name="T14" fmla="*/ 73 w 436"/>
              <a:gd name="T15" fmla="*/ 218 h 483"/>
              <a:gd name="T16" fmla="*/ 363 w 436"/>
              <a:gd name="T17" fmla="*/ 218 h 483"/>
              <a:gd name="T18" fmla="*/ 363 w 436"/>
              <a:gd name="T19" fmla="*/ 266 h 483"/>
              <a:gd name="T20" fmla="*/ 363 w 436"/>
              <a:gd name="T21" fmla="*/ 169 h 483"/>
              <a:gd name="T22" fmla="*/ 73 w 436"/>
              <a:gd name="T23" fmla="*/ 169 h 483"/>
              <a:gd name="T24" fmla="*/ 73 w 436"/>
              <a:gd name="T25" fmla="*/ 121 h 483"/>
              <a:gd name="T26" fmla="*/ 363 w 436"/>
              <a:gd name="T27" fmla="*/ 121 h 483"/>
              <a:gd name="T28" fmla="*/ 363 w 436"/>
              <a:gd name="T29" fmla="*/ 169 h 483"/>
              <a:gd name="T30" fmla="*/ 0 w 436"/>
              <a:gd name="T31" fmla="*/ 483 h 483"/>
              <a:gd name="T32" fmla="*/ 36 w 436"/>
              <a:gd name="T33" fmla="*/ 447 h 483"/>
              <a:gd name="T34" fmla="*/ 73 w 436"/>
              <a:gd name="T35" fmla="*/ 483 h 483"/>
              <a:gd name="T36" fmla="*/ 109 w 436"/>
              <a:gd name="T37" fmla="*/ 447 h 483"/>
              <a:gd name="T38" fmla="*/ 145 w 436"/>
              <a:gd name="T39" fmla="*/ 483 h 483"/>
              <a:gd name="T40" fmla="*/ 182 w 436"/>
              <a:gd name="T41" fmla="*/ 447 h 483"/>
              <a:gd name="T42" fmla="*/ 218 w 436"/>
              <a:gd name="T43" fmla="*/ 483 h 483"/>
              <a:gd name="T44" fmla="*/ 254 w 436"/>
              <a:gd name="T45" fmla="*/ 447 h 483"/>
              <a:gd name="T46" fmla="*/ 291 w 436"/>
              <a:gd name="T47" fmla="*/ 483 h 483"/>
              <a:gd name="T48" fmla="*/ 327 w 436"/>
              <a:gd name="T49" fmla="*/ 447 h 483"/>
              <a:gd name="T50" fmla="*/ 363 w 436"/>
              <a:gd name="T51" fmla="*/ 483 h 483"/>
              <a:gd name="T52" fmla="*/ 400 w 436"/>
              <a:gd name="T53" fmla="*/ 447 h 483"/>
              <a:gd name="T54" fmla="*/ 436 w 436"/>
              <a:gd name="T55" fmla="*/ 483 h 483"/>
              <a:gd name="T56" fmla="*/ 436 w 436"/>
              <a:gd name="T57" fmla="*/ 0 h 483"/>
              <a:gd name="T58" fmla="*/ 400 w 436"/>
              <a:gd name="T59" fmla="*/ 36 h 483"/>
              <a:gd name="T60" fmla="*/ 363 w 436"/>
              <a:gd name="T61" fmla="*/ 0 h 483"/>
              <a:gd name="T62" fmla="*/ 327 w 436"/>
              <a:gd name="T63" fmla="*/ 36 h 483"/>
              <a:gd name="T64" fmla="*/ 291 w 436"/>
              <a:gd name="T65" fmla="*/ 0 h 483"/>
              <a:gd name="T66" fmla="*/ 254 w 436"/>
              <a:gd name="T67" fmla="*/ 36 h 483"/>
              <a:gd name="T68" fmla="*/ 218 w 436"/>
              <a:gd name="T69" fmla="*/ 0 h 483"/>
              <a:gd name="T70" fmla="*/ 182 w 436"/>
              <a:gd name="T71" fmla="*/ 36 h 483"/>
              <a:gd name="T72" fmla="*/ 145 w 436"/>
              <a:gd name="T73" fmla="*/ 0 h 483"/>
              <a:gd name="T74" fmla="*/ 109 w 436"/>
              <a:gd name="T75" fmla="*/ 36 h 483"/>
              <a:gd name="T76" fmla="*/ 73 w 436"/>
              <a:gd name="T77" fmla="*/ 0 h 483"/>
              <a:gd name="T78" fmla="*/ 36 w 436"/>
              <a:gd name="T79" fmla="*/ 36 h 483"/>
              <a:gd name="T80" fmla="*/ 0 w 436"/>
              <a:gd name="T81" fmla="*/ 0 h 483"/>
              <a:gd name="T82" fmla="*/ 0 w 436"/>
              <a:gd name="T83"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6" h="483">
                <a:moveTo>
                  <a:pt x="363" y="362"/>
                </a:moveTo>
                <a:lnTo>
                  <a:pt x="73" y="362"/>
                </a:lnTo>
                <a:lnTo>
                  <a:pt x="73" y="314"/>
                </a:lnTo>
                <a:lnTo>
                  <a:pt x="363" y="314"/>
                </a:lnTo>
                <a:lnTo>
                  <a:pt x="363" y="362"/>
                </a:lnTo>
                <a:close/>
                <a:moveTo>
                  <a:pt x="363" y="266"/>
                </a:moveTo>
                <a:lnTo>
                  <a:pt x="73" y="266"/>
                </a:lnTo>
                <a:lnTo>
                  <a:pt x="73" y="218"/>
                </a:lnTo>
                <a:lnTo>
                  <a:pt x="363" y="218"/>
                </a:lnTo>
                <a:lnTo>
                  <a:pt x="363" y="266"/>
                </a:lnTo>
                <a:close/>
                <a:moveTo>
                  <a:pt x="363" y="169"/>
                </a:moveTo>
                <a:lnTo>
                  <a:pt x="73" y="169"/>
                </a:lnTo>
                <a:lnTo>
                  <a:pt x="73" y="121"/>
                </a:lnTo>
                <a:lnTo>
                  <a:pt x="363" y="121"/>
                </a:lnTo>
                <a:lnTo>
                  <a:pt x="363" y="169"/>
                </a:lnTo>
                <a:close/>
                <a:moveTo>
                  <a:pt x="0" y="483"/>
                </a:moveTo>
                <a:lnTo>
                  <a:pt x="36" y="447"/>
                </a:lnTo>
                <a:lnTo>
                  <a:pt x="73" y="483"/>
                </a:lnTo>
                <a:lnTo>
                  <a:pt x="109" y="447"/>
                </a:lnTo>
                <a:lnTo>
                  <a:pt x="145" y="483"/>
                </a:lnTo>
                <a:lnTo>
                  <a:pt x="182" y="447"/>
                </a:lnTo>
                <a:lnTo>
                  <a:pt x="218" y="483"/>
                </a:lnTo>
                <a:lnTo>
                  <a:pt x="254" y="447"/>
                </a:lnTo>
                <a:lnTo>
                  <a:pt x="291" y="483"/>
                </a:lnTo>
                <a:lnTo>
                  <a:pt x="327" y="447"/>
                </a:lnTo>
                <a:lnTo>
                  <a:pt x="363" y="483"/>
                </a:lnTo>
                <a:lnTo>
                  <a:pt x="400" y="447"/>
                </a:lnTo>
                <a:lnTo>
                  <a:pt x="436" y="483"/>
                </a:lnTo>
                <a:lnTo>
                  <a:pt x="436" y="0"/>
                </a:lnTo>
                <a:lnTo>
                  <a:pt x="400" y="36"/>
                </a:lnTo>
                <a:lnTo>
                  <a:pt x="363" y="0"/>
                </a:lnTo>
                <a:lnTo>
                  <a:pt x="327" y="36"/>
                </a:lnTo>
                <a:lnTo>
                  <a:pt x="291" y="0"/>
                </a:lnTo>
                <a:lnTo>
                  <a:pt x="254" y="36"/>
                </a:lnTo>
                <a:lnTo>
                  <a:pt x="218" y="0"/>
                </a:lnTo>
                <a:lnTo>
                  <a:pt x="182" y="36"/>
                </a:lnTo>
                <a:lnTo>
                  <a:pt x="145" y="0"/>
                </a:lnTo>
                <a:lnTo>
                  <a:pt x="109" y="36"/>
                </a:lnTo>
                <a:lnTo>
                  <a:pt x="73" y="0"/>
                </a:lnTo>
                <a:lnTo>
                  <a:pt x="36" y="36"/>
                </a:lnTo>
                <a:lnTo>
                  <a:pt x="0" y="0"/>
                </a:lnTo>
                <a:lnTo>
                  <a:pt x="0" y="483"/>
                </a:ln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 name="TextBox 67">
            <a:extLst>
              <a:ext uri="{FF2B5EF4-FFF2-40B4-BE49-F238E27FC236}">
                <a16:creationId xmlns="" xmlns:a16="http://schemas.microsoft.com/office/drawing/2014/main" id="{1735EF95-620C-5B50-BADB-3583BED9C531}"/>
              </a:ext>
            </a:extLst>
          </p:cNvPr>
          <p:cNvSpPr txBox="1"/>
          <p:nvPr/>
        </p:nvSpPr>
        <p:spPr>
          <a:xfrm>
            <a:off x="9257328" y="5676558"/>
            <a:ext cx="2894289" cy="584775"/>
          </a:xfrm>
          <a:prstGeom prst="rect">
            <a:avLst/>
          </a:prstGeom>
          <a:solidFill>
            <a:srgbClr val="FFC000"/>
          </a:solidFill>
        </p:spPr>
        <p:txBody>
          <a:bodyPr wrap="square">
            <a:spAutoFit/>
          </a:bodyPr>
          <a:lstStyle/>
          <a:p>
            <a:pPr algn="ctr"/>
            <a:r>
              <a:rPr lang="fi-FI" sz="1600" b="1" dirty="0"/>
              <a:t>Laporan semesteran </a:t>
            </a:r>
            <a:br>
              <a:rPr lang="fi-FI" sz="1600" b="1" dirty="0"/>
            </a:br>
            <a:r>
              <a:rPr lang="fi-FI" sz="1600" dirty="0"/>
              <a:t>diserahkan paling lambat:</a:t>
            </a:r>
          </a:p>
        </p:txBody>
      </p:sp>
      <p:sp>
        <p:nvSpPr>
          <p:cNvPr id="69" name="Freeform 2539">
            <a:extLst>
              <a:ext uri="{FF2B5EF4-FFF2-40B4-BE49-F238E27FC236}">
                <a16:creationId xmlns="" xmlns:a16="http://schemas.microsoft.com/office/drawing/2014/main" id="{74C5DF21-9B89-EF46-77C5-05345E8FE068}"/>
              </a:ext>
            </a:extLst>
          </p:cNvPr>
          <p:cNvSpPr>
            <a:spLocks noEditPoints="1"/>
          </p:cNvSpPr>
          <p:nvPr/>
        </p:nvSpPr>
        <p:spPr bwMode="auto">
          <a:xfrm>
            <a:off x="9002952" y="5566803"/>
            <a:ext cx="553264" cy="441200"/>
          </a:xfrm>
          <a:custGeom>
            <a:avLst/>
            <a:gdLst>
              <a:gd name="T0" fmla="*/ 363 w 436"/>
              <a:gd name="T1" fmla="*/ 362 h 483"/>
              <a:gd name="T2" fmla="*/ 73 w 436"/>
              <a:gd name="T3" fmla="*/ 362 h 483"/>
              <a:gd name="T4" fmla="*/ 73 w 436"/>
              <a:gd name="T5" fmla="*/ 314 h 483"/>
              <a:gd name="T6" fmla="*/ 363 w 436"/>
              <a:gd name="T7" fmla="*/ 314 h 483"/>
              <a:gd name="T8" fmla="*/ 363 w 436"/>
              <a:gd name="T9" fmla="*/ 362 h 483"/>
              <a:gd name="T10" fmla="*/ 363 w 436"/>
              <a:gd name="T11" fmla="*/ 266 h 483"/>
              <a:gd name="T12" fmla="*/ 73 w 436"/>
              <a:gd name="T13" fmla="*/ 266 h 483"/>
              <a:gd name="T14" fmla="*/ 73 w 436"/>
              <a:gd name="T15" fmla="*/ 218 h 483"/>
              <a:gd name="T16" fmla="*/ 363 w 436"/>
              <a:gd name="T17" fmla="*/ 218 h 483"/>
              <a:gd name="T18" fmla="*/ 363 w 436"/>
              <a:gd name="T19" fmla="*/ 266 h 483"/>
              <a:gd name="T20" fmla="*/ 363 w 436"/>
              <a:gd name="T21" fmla="*/ 169 h 483"/>
              <a:gd name="T22" fmla="*/ 73 w 436"/>
              <a:gd name="T23" fmla="*/ 169 h 483"/>
              <a:gd name="T24" fmla="*/ 73 w 436"/>
              <a:gd name="T25" fmla="*/ 121 h 483"/>
              <a:gd name="T26" fmla="*/ 363 w 436"/>
              <a:gd name="T27" fmla="*/ 121 h 483"/>
              <a:gd name="T28" fmla="*/ 363 w 436"/>
              <a:gd name="T29" fmla="*/ 169 h 483"/>
              <a:gd name="T30" fmla="*/ 0 w 436"/>
              <a:gd name="T31" fmla="*/ 483 h 483"/>
              <a:gd name="T32" fmla="*/ 36 w 436"/>
              <a:gd name="T33" fmla="*/ 447 h 483"/>
              <a:gd name="T34" fmla="*/ 73 w 436"/>
              <a:gd name="T35" fmla="*/ 483 h 483"/>
              <a:gd name="T36" fmla="*/ 109 w 436"/>
              <a:gd name="T37" fmla="*/ 447 h 483"/>
              <a:gd name="T38" fmla="*/ 145 w 436"/>
              <a:gd name="T39" fmla="*/ 483 h 483"/>
              <a:gd name="T40" fmla="*/ 182 w 436"/>
              <a:gd name="T41" fmla="*/ 447 h 483"/>
              <a:gd name="T42" fmla="*/ 218 w 436"/>
              <a:gd name="T43" fmla="*/ 483 h 483"/>
              <a:gd name="T44" fmla="*/ 254 w 436"/>
              <a:gd name="T45" fmla="*/ 447 h 483"/>
              <a:gd name="T46" fmla="*/ 291 w 436"/>
              <a:gd name="T47" fmla="*/ 483 h 483"/>
              <a:gd name="T48" fmla="*/ 327 w 436"/>
              <a:gd name="T49" fmla="*/ 447 h 483"/>
              <a:gd name="T50" fmla="*/ 363 w 436"/>
              <a:gd name="T51" fmla="*/ 483 h 483"/>
              <a:gd name="T52" fmla="*/ 400 w 436"/>
              <a:gd name="T53" fmla="*/ 447 h 483"/>
              <a:gd name="T54" fmla="*/ 436 w 436"/>
              <a:gd name="T55" fmla="*/ 483 h 483"/>
              <a:gd name="T56" fmla="*/ 436 w 436"/>
              <a:gd name="T57" fmla="*/ 0 h 483"/>
              <a:gd name="T58" fmla="*/ 400 w 436"/>
              <a:gd name="T59" fmla="*/ 36 h 483"/>
              <a:gd name="T60" fmla="*/ 363 w 436"/>
              <a:gd name="T61" fmla="*/ 0 h 483"/>
              <a:gd name="T62" fmla="*/ 327 w 436"/>
              <a:gd name="T63" fmla="*/ 36 h 483"/>
              <a:gd name="T64" fmla="*/ 291 w 436"/>
              <a:gd name="T65" fmla="*/ 0 h 483"/>
              <a:gd name="T66" fmla="*/ 254 w 436"/>
              <a:gd name="T67" fmla="*/ 36 h 483"/>
              <a:gd name="T68" fmla="*/ 218 w 436"/>
              <a:gd name="T69" fmla="*/ 0 h 483"/>
              <a:gd name="T70" fmla="*/ 182 w 436"/>
              <a:gd name="T71" fmla="*/ 36 h 483"/>
              <a:gd name="T72" fmla="*/ 145 w 436"/>
              <a:gd name="T73" fmla="*/ 0 h 483"/>
              <a:gd name="T74" fmla="*/ 109 w 436"/>
              <a:gd name="T75" fmla="*/ 36 h 483"/>
              <a:gd name="T76" fmla="*/ 73 w 436"/>
              <a:gd name="T77" fmla="*/ 0 h 483"/>
              <a:gd name="T78" fmla="*/ 36 w 436"/>
              <a:gd name="T79" fmla="*/ 36 h 483"/>
              <a:gd name="T80" fmla="*/ 0 w 436"/>
              <a:gd name="T81" fmla="*/ 0 h 483"/>
              <a:gd name="T82" fmla="*/ 0 w 436"/>
              <a:gd name="T83"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6" h="483">
                <a:moveTo>
                  <a:pt x="363" y="362"/>
                </a:moveTo>
                <a:lnTo>
                  <a:pt x="73" y="362"/>
                </a:lnTo>
                <a:lnTo>
                  <a:pt x="73" y="314"/>
                </a:lnTo>
                <a:lnTo>
                  <a:pt x="363" y="314"/>
                </a:lnTo>
                <a:lnTo>
                  <a:pt x="363" y="362"/>
                </a:lnTo>
                <a:close/>
                <a:moveTo>
                  <a:pt x="363" y="266"/>
                </a:moveTo>
                <a:lnTo>
                  <a:pt x="73" y="266"/>
                </a:lnTo>
                <a:lnTo>
                  <a:pt x="73" y="218"/>
                </a:lnTo>
                <a:lnTo>
                  <a:pt x="363" y="218"/>
                </a:lnTo>
                <a:lnTo>
                  <a:pt x="363" y="266"/>
                </a:lnTo>
                <a:close/>
                <a:moveTo>
                  <a:pt x="363" y="169"/>
                </a:moveTo>
                <a:lnTo>
                  <a:pt x="73" y="169"/>
                </a:lnTo>
                <a:lnTo>
                  <a:pt x="73" y="121"/>
                </a:lnTo>
                <a:lnTo>
                  <a:pt x="363" y="121"/>
                </a:lnTo>
                <a:lnTo>
                  <a:pt x="363" y="169"/>
                </a:lnTo>
                <a:close/>
                <a:moveTo>
                  <a:pt x="0" y="483"/>
                </a:moveTo>
                <a:lnTo>
                  <a:pt x="36" y="447"/>
                </a:lnTo>
                <a:lnTo>
                  <a:pt x="73" y="483"/>
                </a:lnTo>
                <a:lnTo>
                  <a:pt x="109" y="447"/>
                </a:lnTo>
                <a:lnTo>
                  <a:pt x="145" y="483"/>
                </a:lnTo>
                <a:lnTo>
                  <a:pt x="182" y="447"/>
                </a:lnTo>
                <a:lnTo>
                  <a:pt x="218" y="483"/>
                </a:lnTo>
                <a:lnTo>
                  <a:pt x="254" y="447"/>
                </a:lnTo>
                <a:lnTo>
                  <a:pt x="291" y="483"/>
                </a:lnTo>
                <a:lnTo>
                  <a:pt x="327" y="447"/>
                </a:lnTo>
                <a:lnTo>
                  <a:pt x="363" y="483"/>
                </a:lnTo>
                <a:lnTo>
                  <a:pt x="400" y="447"/>
                </a:lnTo>
                <a:lnTo>
                  <a:pt x="436" y="483"/>
                </a:lnTo>
                <a:lnTo>
                  <a:pt x="436" y="0"/>
                </a:lnTo>
                <a:lnTo>
                  <a:pt x="400" y="36"/>
                </a:lnTo>
                <a:lnTo>
                  <a:pt x="363" y="0"/>
                </a:lnTo>
                <a:lnTo>
                  <a:pt x="327" y="36"/>
                </a:lnTo>
                <a:lnTo>
                  <a:pt x="291" y="0"/>
                </a:lnTo>
                <a:lnTo>
                  <a:pt x="254" y="36"/>
                </a:lnTo>
                <a:lnTo>
                  <a:pt x="218" y="0"/>
                </a:lnTo>
                <a:lnTo>
                  <a:pt x="182" y="36"/>
                </a:lnTo>
                <a:lnTo>
                  <a:pt x="145" y="0"/>
                </a:lnTo>
                <a:lnTo>
                  <a:pt x="109" y="36"/>
                </a:lnTo>
                <a:lnTo>
                  <a:pt x="73" y="0"/>
                </a:lnTo>
                <a:lnTo>
                  <a:pt x="36" y="36"/>
                </a:lnTo>
                <a:lnTo>
                  <a:pt x="0" y="0"/>
                </a:lnTo>
                <a:lnTo>
                  <a:pt x="0" y="483"/>
                </a:ln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 name="TextBox 69">
            <a:extLst>
              <a:ext uri="{FF2B5EF4-FFF2-40B4-BE49-F238E27FC236}">
                <a16:creationId xmlns="" xmlns:a16="http://schemas.microsoft.com/office/drawing/2014/main" id="{A0534E5C-7769-79E9-9AFE-87D6714C68F4}"/>
              </a:ext>
            </a:extLst>
          </p:cNvPr>
          <p:cNvSpPr txBox="1"/>
          <p:nvPr/>
        </p:nvSpPr>
        <p:spPr>
          <a:xfrm>
            <a:off x="9257327" y="6216045"/>
            <a:ext cx="2894289" cy="523220"/>
          </a:xfrm>
          <a:prstGeom prst="rect">
            <a:avLst/>
          </a:prstGeom>
          <a:solidFill>
            <a:srgbClr val="FFC000"/>
          </a:solidFill>
        </p:spPr>
        <p:txBody>
          <a:bodyPr wrap="square">
            <a:spAutoFit/>
          </a:bodyPr>
          <a:lstStyle/>
          <a:p>
            <a:pPr marL="180975" indent="-180975">
              <a:buFont typeface="Arial" panose="020B0604020202020204" pitchFamily="34" charset="0"/>
              <a:buChar char="•"/>
            </a:pPr>
            <a:r>
              <a:rPr lang="fi-FI" sz="1400" b="1" dirty="0"/>
              <a:t>Minggu ke-4 </a:t>
            </a:r>
            <a:r>
              <a:rPr lang="fi-FI" sz="1400" dirty="0"/>
              <a:t>Juli (Semester I)</a:t>
            </a:r>
          </a:p>
          <a:p>
            <a:pPr marL="180975" indent="-180975">
              <a:buFont typeface="Arial" panose="020B0604020202020204" pitchFamily="34" charset="0"/>
              <a:buChar char="•"/>
            </a:pPr>
            <a:r>
              <a:rPr lang="fi-FI" sz="1400" b="1" dirty="0"/>
              <a:t>Minggu ke-2 </a:t>
            </a:r>
            <a:r>
              <a:rPr lang="fi-FI" sz="1400" dirty="0"/>
              <a:t>Februari (Semester II)</a:t>
            </a:r>
          </a:p>
        </p:txBody>
      </p:sp>
    </p:spTree>
    <p:extLst>
      <p:ext uri="{BB962C8B-B14F-4D97-AF65-F5344CB8AC3E}">
        <p14:creationId xmlns:p14="http://schemas.microsoft.com/office/powerpoint/2010/main" val="13296114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8AFF53FD-7052-4A32-80FD-354D41E8A662}"/>
              </a:ext>
            </a:extLst>
          </p:cNvPr>
          <p:cNvSpPr/>
          <p:nvPr/>
        </p:nvSpPr>
        <p:spPr>
          <a:xfrm>
            <a:off x="-79131" y="184638"/>
            <a:ext cx="12485077" cy="509739"/>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Rectangle: Rounded Corners 3">
            <a:extLst>
              <a:ext uri="{FF2B5EF4-FFF2-40B4-BE49-F238E27FC236}">
                <a16:creationId xmlns="" xmlns:a16="http://schemas.microsoft.com/office/drawing/2014/main" id="{1827D3BC-55E6-451A-BEFC-0CA4A4AEE137}"/>
              </a:ext>
            </a:extLst>
          </p:cNvPr>
          <p:cNvSpPr/>
          <p:nvPr/>
        </p:nvSpPr>
        <p:spPr>
          <a:xfrm>
            <a:off x="10723706" y="-1302111"/>
            <a:ext cx="1266826" cy="2271713"/>
          </a:xfrm>
          <a:prstGeom prst="roundRect">
            <a:avLst/>
          </a:prstGeom>
          <a:solidFill>
            <a:schemeClr val="bg1">
              <a:alpha val="62000"/>
            </a:schemeClr>
          </a:solidFill>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descr="logo bpkp ukuran sedang">
            <a:extLst>
              <a:ext uri="{FF2B5EF4-FFF2-40B4-BE49-F238E27FC236}">
                <a16:creationId xmlns="" xmlns:a16="http://schemas.microsoft.com/office/drawing/2014/main" id="{69D37944-EE53-45A6-9BEE-81460D24017A}"/>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0775413" y="82747"/>
            <a:ext cx="1215119" cy="622380"/>
          </a:xfrm>
          <a:prstGeom prst="rect">
            <a:avLst/>
          </a:prstGeom>
          <a:noFill/>
          <a:ln w="9525">
            <a:noFill/>
            <a:miter lim="800000"/>
            <a:headEnd/>
            <a:tailEnd/>
          </a:ln>
        </p:spPr>
      </p:pic>
      <p:sp>
        <p:nvSpPr>
          <p:cNvPr id="28" name="TextBox 27">
            <a:extLst>
              <a:ext uri="{FF2B5EF4-FFF2-40B4-BE49-F238E27FC236}">
                <a16:creationId xmlns="" xmlns:a16="http://schemas.microsoft.com/office/drawing/2014/main" id="{0262A03A-FA60-4DA6-9840-3DE9F888640E}"/>
              </a:ext>
            </a:extLst>
          </p:cNvPr>
          <p:cNvSpPr txBox="1"/>
          <p:nvPr/>
        </p:nvSpPr>
        <p:spPr>
          <a:xfrm>
            <a:off x="1575905" y="146397"/>
            <a:ext cx="8313567" cy="646331"/>
          </a:xfrm>
          <a:prstGeom prst="rect">
            <a:avLst/>
          </a:prstGeom>
          <a:noFill/>
        </p:spPr>
        <p:txBody>
          <a:bodyPr wrap="square">
            <a:spAutoFit/>
          </a:bodyPr>
          <a:lstStyle/>
          <a:p>
            <a:pPr algn="ctr"/>
            <a:r>
              <a:rPr lang="en-US" sz="3600" dirty="0" err="1">
                <a:solidFill>
                  <a:srgbClr val="FFFF00"/>
                </a:solidFill>
                <a:latin typeface="Bebas Neue" panose="020B0606020202050201" pitchFamily="34" charset="0"/>
                <a:ea typeface="+mj-ea"/>
                <a:cs typeface="+mj-cs"/>
              </a:rPr>
              <a:t>PELAPORAn</a:t>
            </a:r>
            <a:endParaRPr kumimoji="0" lang="en-US" sz="3600" i="0" u="none" strike="noStrike" kern="1200" cap="none" spc="0" normalizeH="0" baseline="0" noProof="0" dirty="0">
              <a:ln>
                <a:noFill/>
              </a:ln>
              <a:solidFill>
                <a:srgbClr val="FFFF00"/>
              </a:solidFill>
              <a:effectLst/>
              <a:uLnTx/>
              <a:uFillTx/>
              <a:latin typeface="Bebas Neue" panose="020B0606020202050201" pitchFamily="34" charset="0"/>
              <a:ea typeface="+mj-ea"/>
              <a:cs typeface="+mj-cs"/>
            </a:endParaRPr>
          </a:p>
        </p:txBody>
      </p:sp>
      <p:sp>
        <p:nvSpPr>
          <p:cNvPr id="71" name="Freeform 1807">
            <a:extLst>
              <a:ext uri="{FF2B5EF4-FFF2-40B4-BE49-F238E27FC236}">
                <a16:creationId xmlns="" xmlns:a16="http://schemas.microsoft.com/office/drawing/2014/main" id="{E8ED1A12-1CA6-B271-9477-AD999695DC28}"/>
              </a:ext>
            </a:extLst>
          </p:cNvPr>
          <p:cNvSpPr>
            <a:spLocks/>
          </p:cNvSpPr>
          <p:nvPr/>
        </p:nvSpPr>
        <p:spPr bwMode="auto">
          <a:xfrm rot="19861824">
            <a:off x="507948" y="1002136"/>
            <a:ext cx="381000" cy="327025"/>
          </a:xfrm>
          <a:custGeom>
            <a:avLst/>
            <a:gdLst>
              <a:gd name="T0" fmla="*/ 0 w 480"/>
              <a:gd name="T1" fmla="*/ 412 h 412"/>
              <a:gd name="T2" fmla="*/ 480 w 480"/>
              <a:gd name="T3" fmla="*/ 206 h 412"/>
              <a:gd name="T4" fmla="*/ 0 w 480"/>
              <a:gd name="T5" fmla="*/ 0 h 412"/>
              <a:gd name="T6" fmla="*/ 0 w 480"/>
              <a:gd name="T7" fmla="*/ 160 h 412"/>
              <a:gd name="T8" fmla="*/ 343 w 480"/>
              <a:gd name="T9" fmla="*/ 206 h 412"/>
              <a:gd name="T10" fmla="*/ 0 w 480"/>
              <a:gd name="T11" fmla="*/ 252 h 412"/>
              <a:gd name="T12" fmla="*/ 0 w 480"/>
              <a:gd name="T13" fmla="*/ 412 h 412"/>
            </a:gdLst>
            <a:ahLst/>
            <a:cxnLst>
              <a:cxn ang="0">
                <a:pos x="T0" y="T1"/>
              </a:cxn>
              <a:cxn ang="0">
                <a:pos x="T2" y="T3"/>
              </a:cxn>
              <a:cxn ang="0">
                <a:pos x="T4" y="T5"/>
              </a:cxn>
              <a:cxn ang="0">
                <a:pos x="T6" y="T7"/>
              </a:cxn>
              <a:cxn ang="0">
                <a:pos x="T8" y="T9"/>
              </a:cxn>
              <a:cxn ang="0">
                <a:pos x="T10" y="T11"/>
              </a:cxn>
              <a:cxn ang="0">
                <a:pos x="T12" y="T13"/>
              </a:cxn>
            </a:cxnLst>
            <a:rect l="0" t="0" r="r" b="b"/>
            <a:pathLst>
              <a:path w="480" h="412">
                <a:moveTo>
                  <a:pt x="0" y="412"/>
                </a:moveTo>
                <a:lnTo>
                  <a:pt x="480" y="206"/>
                </a:lnTo>
                <a:lnTo>
                  <a:pt x="0" y="0"/>
                </a:lnTo>
                <a:lnTo>
                  <a:pt x="0" y="160"/>
                </a:lnTo>
                <a:lnTo>
                  <a:pt x="343" y="206"/>
                </a:lnTo>
                <a:lnTo>
                  <a:pt x="0" y="252"/>
                </a:lnTo>
                <a:lnTo>
                  <a:pt x="0" y="412"/>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 name="TextBox 71">
            <a:extLst>
              <a:ext uri="{FF2B5EF4-FFF2-40B4-BE49-F238E27FC236}">
                <a16:creationId xmlns="" xmlns:a16="http://schemas.microsoft.com/office/drawing/2014/main" id="{FD3F6A56-95B4-E8CE-466F-3078CAC1E26A}"/>
              </a:ext>
            </a:extLst>
          </p:cNvPr>
          <p:cNvSpPr txBox="1"/>
          <p:nvPr/>
        </p:nvSpPr>
        <p:spPr>
          <a:xfrm>
            <a:off x="944309" y="1007843"/>
            <a:ext cx="10773208" cy="400110"/>
          </a:xfrm>
          <a:prstGeom prst="rect">
            <a:avLst/>
          </a:prstGeom>
          <a:noFill/>
        </p:spPr>
        <p:txBody>
          <a:bodyPr wrap="square">
            <a:spAutoFit/>
          </a:bodyPr>
          <a:lstStyle/>
          <a:p>
            <a:r>
              <a:rPr lang="sv-SE" sz="2000" dirty="0">
                <a:latin typeface="Segoe UI Variable Text Semiligh" pitchFamily="2" charset="0"/>
                <a:sym typeface="Wingdings" panose="05000000000000000000" pitchFamily="2" charset="2"/>
              </a:rPr>
              <a:t>Pengelola Barang menyusun laporan barang pengelola setiap </a:t>
            </a:r>
            <a:r>
              <a:rPr lang="sv-SE" sz="2000" b="1" dirty="0">
                <a:latin typeface="Segoe UI Variable Text Semiligh" pitchFamily="2" charset="0"/>
                <a:sym typeface="Wingdings" panose="05000000000000000000" pitchFamily="2" charset="2"/>
              </a:rPr>
              <a:t>bulan</a:t>
            </a:r>
            <a:r>
              <a:rPr lang="sv-SE" sz="2000" dirty="0">
                <a:latin typeface="Segoe UI Variable Text Semiligh" pitchFamily="2" charset="0"/>
                <a:sym typeface="Wingdings" panose="05000000000000000000" pitchFamily="2" charset="2"/>
              </a:rPr>
              <a:t> dan </a:t>
            </a:r>
            <a:r>
              <a:rPr lang="sv-SE" sz="2000" b="1" dirty="0">
                <a:latin typeface="Segoe UI Variable Text Semiligh" pitchFamily="2" charset="0"/>
                <a:sym typeface="Wingdings" panose="05000000000000000000" pitchFamily="2" charset="2"/>
              </a:rPr>
              <a:t>semester</a:t>
            </a:r>
            <a:r>
              <a:rPr lang="sv-SE" sz="2000" dirty="0">
                <a:latin typeface="Segoe UI Variable Text Semiligh" pitchFamily="2" charset="0"/>
                <a:sym typeface="Wingdings" panose="05000000000000000000" pitchFamily="2" charset="2"/>
              </a:rPr>
              <a:t>.</a:t>
            </a:r>
            <a:endParaRPr lang="id-ID" sz="2000" dirty="0">
              <a:latin typeface="Segoe UI Variable Text Semiligh" pitchFamily="2" charset="0"/>
            </a:endParaRPr>
          </a:p>
        </p:txBody>
      </p:sp>
      <p:sp>
        <p:nvSpPr>
          <p:cNvPr id="74" name="Freeform 1807">
            <a:extLst>
              <a:ext uri="{FF2B5EF4-FFF2-40B4-BE49-F238E27FC236}">
                <a16:creationId xmlns="" xmlns:a16="http://schemas.microsoft.com/office/drawing/2014/main" id="{4ECD4281-5111-64A4-2FF8-CF5108414DA6}"/>
              </a:ext>
            </a:extLst>
          </p:cNvPr>
          <p:cNvSpPr>
            <a:spLocks/>
          </p:cNvSpPr>
          <p:nvPr/>
        </p:nvSpPr>
        <p:spPr bwMode="auto">
          <a:xfrm rot="19861824">
            <a:off x="507948" y="1459556"/>
            <a:ext cx="381000" cy="327025"/>
          </a:xfrm>
          <a:custGeom>
            <a:avLst/>
            <a:gdLst>
              <a:gd name="T0" fmla="*/ 0 w 480"/>
              <a:gd name="T1" fmla="*/ 412 h 412"/>
              <a:gd name="T2" fmla="*/ 480 w 480"/>
              <a:gd name="T3" fmla="*/ 206 h 412"/>
              <a:gd name="T4" fmla="*/ 0 w 480"/>
              <a:gd name="T5" fmla="*/ 0 h 412"/>
              <a:gd name="T6" fmla="*/ 0 w 480"/>
              <a:gd name="T7" fmla="*/ 160 h 412"/>
              <a:gd name="T8" fmla="*/ 343 w 480"/>
              <a:gd name="T9" fmla="*/ 206 h 412"/>
              <a:gd name="T10" fmla="*/ 0 w 480"/>
              <a:gd name="T11" fmla="*/ 252 h 412"/>
              <a:gd name="T12" fmla="*/ 0 w 480"/>
              <a:gd name="T13" fmla="*/ 412 h 412"/>
            </a:gdLst>
            <a:ahLst/>
            <a:cxnLst>
              <a:cxn ang="0">
                <a:pos x="T0" y="T1"/>
              </a:cxn>
              <a:cxn ang="0">
                <a:pos x="T2" y="T3"/>
              </a:cxn>
              <a:cxn ang="0">
                <a:pos x="T4" y="T5"/>
              </a:cxn>
              <a:cxn ang="0">
                <a:pos x="T6" y="T7"/>
              </a:cxn>
              <a:cxn ang="0">
                <a:pos x="T8" y="T9"/>
              </a:cxn>
              <a:cxn ang="0">
                <a:pos x="T10" y="T11"/>
              </a:cxn>
              <a:cxn ang="0">
                <a:pos x="T12" y="T13"/>
              </a:cxn>
            </a:cxnLst>
            <a:rect l="0" t="0" r="r" b="b"/>
            <a:pathLst>
              <a:path w="480" h="412">
                <a:moveTo>
                  <a:pt x="0" y="412"/>
                </a:moveTo>
                <a:lnTo>
                  <a:pt x="480" y="206"/>
                </a:lnTo>
                <a:lnTo>
                  <a:pt x="0" y="0"/>
                </a:lnTo>
                <a:lnTo>
                  <a:pt x="0" y="160"/>
                </a:lnTo>
                <a:lnTo>
                  <a:pt x="343" y="206"/>
                </a:lnTo>
                <a:lnTo>
                  <a:pt x="0" y="252"/>
                </a:lnTo>
                <a:lnTo>
                  <a:pt x="0" y="412"/>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 name="TextBox 74">
            <a:extLst>
              <a:ext uri="{FF2B5EF4-FFF2-40B4-BE49-F238E27FC236}">
                <a16:creationId xmlns="" xmlns:a16="http://schemas.microsoft.com/office/drawing/2014/main" id="{018F4A19-BB37-2AC4-C79B-74E0A77E9F84}"/>
              </a:ext>
            </a:extLst>
          </p:cNvPr>
          <p:cNvSpPr txBox="1"/>
          <p:nvPr/>
        </p:nvSpPr>
        <p:spPr>
          <a:xfrm>
            <a:off x="944309" y="1465263"/>
            <a:ext cx="10773208" cy="1015663"/>
          </a:xfrm>
          <a:prstGeom prst="rect">
            <a:avLst/>
          </a:prstGeom>
          <a:noFill/>
        </p:spPr>
        <p:txBody>
          <a:bodyPr wrap="square">
            <a:spAutoFit/>
          </a:bodyPr>
          <a:lstStyle/>
          <a:p>
            <a:r>
              <a:rPr lang="sv-SE" sz="2000" dirty="0">
                <a:latin typeface="Segoe UI Variable Text Semiligh" pitchFamily="2" charset="0"/>
                <a:sym typeface="Wingdings" panose="05000000000000000000" pitchFamily="2" charset="2"/>
              </a:rPr>
              <a:t>Laporan barang pengguna dan laporan barang pengelola yang disusun </a:t>
            </a:r>
            <a:r>
              <a:rPr lang="sv-SE" sz="2000" b="1" dirty="0">
                <a:latin typeface="Segoe UI Variable Text Semiligh" pitchFamily="2" charset="0"/>
                <a:sym typeface="Wingdings" panose="05000000000000000000" pitchFamily="2" charset="2"/>
              </a:rPr>
              <a:t>setiap semester </a:t>
            </a:r>
            <a:r>
              <a:rPr lang="sv-SE" sz="2000" dirty="0">
                <a:latin typeface="Segoe UI Variable Text Semiligh" pitchFamily="2" charset="0"/>
                <a:sym typeface="Wingdings" panose="05000000000000000000" pitchFamily="2" charset="2"/>
              </a:rPr>
              <a:t>dihimpun oleh Pengelola Barang sebagai bahan penyusunan </a:t>
            </a:r>
            <a:r>
              <a:rPr lang="sv-SE" sz="2000" b="1" dirty="0">
                <a:latin typeface="Segoe UI Variable Text Semiligh" pitchFamily="2" charset="0"/>
                <a:sym typeface="Wingdings" panose="05000000000000000000" pitchFamily="2" charset="2"/>
              </a:rPr>
              <a:t>Laporan BMD </a:t>
            </a:r>
            <a:r>
              <a:rPr lang="sv-SE" sz="2000" dirty="0">
                <a:latin typeface="Segoe UI Variable Text Semiligh" pitchFamily="2" charset="0"/>
                <a:sym typeface="Wingdings" panose="05000000000000000000" pitchFamily="2" charset="2"/>
              </a:rPr>
              <a:t>dan dibantu oleh Pejabat Penatausahaan Barang</a:t>
            </a:r>
            <a:endParaRPr lang="id-ID" sz="2000" b="1" dirty="0">
              <a:latin typeface="Segoe UI Variable Text Semiligh" pitchFamily="2" charset="0"/>
            </a:endParaRPr>
          </a:p>
        </p:txBody>
      </p:sp>
      <p:sp>
        <p:nvSpPr>
          <p:cNvPr id="76" name="Freeform 1807">
            <a:extLst>
              <a:ext uri="{FF2B5EF4-FFF2-40B4-BE49-F238E27FC236}">
                <a16:creationId xmlns="" xmlns:a16="http://schemas.microsoft.com/office/drawing/2014/main" id="{F79BEA08-E2D4-3594-2A09-BB093DEF817A}"/>
              </a:ext>
            </a:extLst>
          </p:cNvPr>
          <p:cNvSpPr>
            <a:spLocks/>
          </p:cNvSpPr>
          <p:nvPr/>
        </p:nvSpPr>
        <p:spPr bwMode="auto">
          <a:xfrm rot="19861824">
            <a:off x="507947" y="2578253"/>
            <a:ext cx="381000" cy="327025"/>
          </a:xfrm>
          <a:custGeom>
            <a:avLst/>
            <a:gdLst>
              <a:gd name="T0" fmla="*/ 0 w 480"/>
              <a:gd name="T1" fmla="*/ 412 h 412"/>
              <a:gd name="T2" fmla="*/ 480 w 480"/>
              <a:gd name="T3" fmla="*/ 206 h 412"/>
              <a:gd name="T4" fmla="*/ 0 w 480"/>
              <a:gd name="T5" fmla="*/ 0 h 412"/>
              <a:gd name="T6" fmla="*/ 0 w 480"/>
              <a:gd name="T7" fmla="*/ 160 h 412"/>
              <a:gd name="T8" fmla="*/ 343 w 480"/>
              <a:gd name="T9" fmla="*/ 206 h 412"/>
              <a:gd name="T10" fmla="*/ 0 w 480"/>
              <a:gd name="T11" fmla="*/ 252 h 412"/>
              <a:gd name="T12" fmla="*/ 0 w 480"/>
              <a:gd name="T13" fmla="*/ 412 h 412"/>
            </a:gdLst>
            <a:ahLst/>
            <a:cxnLst>
              <a:cxn ang="0">
                <a:pos x="T0" y="T1"/>
              </a:cxn>
              <a:cxn ang="0">
                <a:pos x="T2" y="T3"/>
              </a:cxn>
              <a:cxn ang="0">
                <a:pos x="T4" y="T5"/>
              </a:cxn>
              <a:cxn ang="0">
                <a:pos x="T6" y="T7"/>
              </a:cxn>
              <a:cxn ang="0">
                <a:pos x="T8" y="T9"/>
              </a:cxn>
              <a:cxn ang="0">
                <a:pos x="T10" y="T11"/>
              </a:cxn>
              <a:cxn ang="0">
                <a:pos x="T12" y="T13"/>
              </a:cxn>
            </a:cxnLst>
            <a:rect l="0" t="0" r="r" b="b"/>
            <a:pathLst>
              <a:path w="480" h="412">
                <a:moveTo>
                  <a:pt x="0" y="412"/>
                </a:moveTo>
                <a:lnTo>
                  <a:pt x="480" y="206"/>
                </a:lnTo>
                <a:lnTo>
                  <a:pt x="0" y="0"/>
                </a:lnTo>
                <a:lnTo>
                  <a:pt x="0" y="160"/>
                </a:lnTo>
                <a:lnTo>
                  <a:pt x="343" y="206"/>
                </a:lnTo>
                <a:lnTo>
                  <a:pt x="0" y="252"/>
                </a:lnTo>
                <a:lnTo>
                  <a:pt x="0" y="412"/>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 name="TextBox 76">
            <a:extLst>
              <a:ext uri="{FF2B5EF4-FFF2-40B4-BE49-F238E27FC236}">
                <a16:creationId xmlns="" xmlns:a16="http://schemas.microsoft.com/office/drawing/2014/main" id="{AA24CB04-2C24-521E-68F1-51A4367D4197}"/>
              </a:ext>
            </a:extLst>
          </p:cNvPr>
          <p:cNvSpPr txBox="1"/>
          <p:nvPr/>
        </p:nvSpPr>
        <p:spPr>
          <a:xfrm>
            <a:off x="944308" y="2583960"/>
            <a:ext cx="10773208" cy="400110"/>
          </a:xfrm>
          <a:prstGeom prst="rect">
            <a:avLst/>
          </a:prstGeom>
          <a:noFill/>
        </p:spPr>
        <p:txBody>
          <a:bodyPr wrap="square">
            <a:spAutoFit/>
          </a:bodyPr>
          <a:lstStyle/>
          <a:p>
            <a:r>
              <a:rPr lang="sv-SE" sz="2000" dirty="0">
                <a:latin typeface="Segoe UI Variable Text Semiligh" pitchFamily="2" charset="0"/>
                <a:sym typeface="Wingdings" panose="05000000000000000000" pitchFamily="2" charset="2"/>
              </a:rPr>
              <a:t>Laporan BMD digunakan sebagai </a:t>
            </a:r>
            <a:r>
              <a:rPr lang="sv-SE" sz="2000" b="1" dirty="0">
                <a:latin typeface="Segoe UI Variable Text Semiligh" pitchFamily="2" charset="0"/>
                <a:sym typeface="Wingdings" panose="05000000000000000000" pitchFamily="2" charset="2"/>
              </a:rPr>
              <a:t>bahan penyusunan neraca </a:t>
            </a:r>
            <a:r>
              <a:rPr lang="sv-SE" sz="2000" dirty="0">
                <a:latin typeface="Segoe UI Variable Text Semiligh" pitchFamily="2" charset="0"/>
                <a:sym typeface="Wingdings" panose="05000000000000000000" pitchFamily="2" charset="2"/>
              </a:rPr>
              <a:t>bagi Pemerintah Daerah</a:t>
            </a:r>
            <a:endParaRPr lang="id-ID" sz="2000" b="1" dirty="0">
              <a:latin typeface="Segoe UI Variable Text Semiligh" pitchFamily="2" charset="0"/>
            </a:endParaRPr>
          </a:p>
        </p:txBody>
      </p:sp>
      <p:sp>
        <p:nvSpPr>
          <p:cNvPr id="79" name="TextBox 78">
            <a:extLst>
              <a:ext uri="{FF2B5EF4-FFF2-40B4-BE49-F238E27FC236}">
                <a16:creationId xmlns="" xmlns:a16="http://schemas.microsoft.com/office/drawing/2014/main" id="{3006150D-B195-311C-29A1-730AC286D445}"/>
              </a:ext>
            </a:extLst>
          </p:cNvPr>
          <p:cNvSpPr txBox="1"/>
          <p:nvPr/>
        </p:nvSpPr>
        <p:spPr>
          <a:xfrm>
            <a:off x="1140275" y="3587267"/>
            <a:ext cx="9318176" cy="523220"/>
          </a:xfrm>
          <a:prstGeom prst="rect">
            <a:avLst/>
          </a:prstGeom>
          <a:noFill/>
        </p:spPr>
        <p:txBody>
          <a:bodyPr wrap="square">
            <a:spAutoFit/>
          </a:bodyPr>
          <a:lstStyle/>
          <a:p>
            <a:pPr algn="ctr"/>
            <a:r>
              <a:rPr lang="en-US" sz="2800" b="1" dirty="0">
                <a:solidFill>
                  <a:srgbClr val="7030A0"/>
                </a:solidFill>
                <a:latin typeface="Roboto" pitchFamily="2" charset="0"/>
                <a:ea typeface="Roboto" pitchFamily="2" charset="0"/>
                <a:cs typeface="+mj-cs"/>
              </a:rPr>
              <a:t>L A P O R A N  B M D  P E M E R I N T A H  D A E R A H</a:t>
            </a:r>
            <a:endParaRPr kumimoji="0" lang="en-US" sz="2800" b="1" i="0" u="none" strike="noStrike" kern="1200" cap="none" spc="0" normalizeH="0" baseline="0" noProof="0" dirty="0">
              <a:ln>
                <a:noFill/>
              </a:ln>
              <a:solidFill>
                <a:srgbClr val="7030A0"/>
              </a:solidFill>
              <a:effectLst/>
              <a:uLnTx/>
              <a:uFillTx/>
              <a:latin typeface="Roboto" pitchFamily="2" charset="0"/>
              <a:ea typeface="Roboto" pitchFamily="2" charset="0"/>
              <a:cs typeface="+mj-cs"/>
            </a:endParaRPr>
          </a:p>
        </p:txBody>
      </p:sp>
      <p:sp>
        <p:nvSpPr>
          <p:cNvPr id="80" name="TextBox 79">
            <a:extLst>
              <a:ext uri="{FF2B5EF4-FFF2-40B4-BE49-F238E27FC236}">
                <a16:creationId xmlns="" xmlns:a16="http://schemas.microsoft.com/office/drawing/2014/main" id="{55A9CBE9-0FAE-7489-8175-1CB60BA18E29}"/>
              </a:ext>
            </a:extLst>
          </p:cNvPr>
          <p:cNvSpPr txBox="1"/>
          <p:nvPr/>
        </p:nvSpPr>
        <p:spPr>
          <a:xfrm>
            <a:off x="1140275" y="4177020"/>
            <a:ext cx="10773208" cy="400110"/>
          </a:xfrm>
          <a:prstGeom prst="rect">
            <a:avLst/>
          </a:prstGeom>
          <a:noFill/>
        </p:spPr>
        <p:txBody>
          <a:bodyPr wrap="square">
            <a:spAutoFit/>
          </a:bodyPr>
          <a:lstStyle/>
          <a:p>
            <a:r>
              <a:rPr lang="sv-SE" sz="2000" dirty="0">
                <a:latin typeface="Segoe UI Variable Text Semiligh" pitchFamily="2" charset="0"/>
                <a:sym typeface="Wingdings" panose="05000000000000000000" pitchFamily="2" charset="2"/>
              </a:rPr>
              <a:t>Pemerintah daerah </a:t>
            </a:r>
            <a:r>
              <a:rPr lang="sv-SE" sz="2000" b="1" dirty="0">
                <a:latin typeface="Segoe UI Variable Text Semiligh" pitchFamily="2" charset="0"/>
                <a:sym typeface="Wingdings" panose="05000000000000000000" pitchFamily="2" charset="2"/>
              </a:rPr>
              <a:t>menyampaikan</a:t>
            </a:r>
            <a:r>
              <a:rPr lang="sv-SE" sz="2000" dirty="0">
                <a:latin typeface="Segoe UI Variable Text Semiligh" pitchFamily="2" charset="0"/>
                <a:sym typeface="Wingdings" panose="05000000000000000000" pitchFamily="2" charset="2"/>
              </a:rPr>
              <a:t> laporan BMD semester I dan semester II kepada </a:t>
            </a:r>
            <a:r>
              <a:rPr lang="sv-SE" sz="2000" b="1" dirty="0">
                <a:latin typeface="Segoe UI Variable Text Semiligh" pitchFamily="2" charset="0"/>
                <a:sym typeface="Wingdings" panose="05000000000000000000" pitchFamily="2" charset="2"/>
              </a:rPr>
              <a:t>menteri</a:t>
            </a:r>
            <a:endParaRPr lang="id-ID" sz="2000" b="1" dirty="0">
              <a:latin typeface="Segoe UI Variable Text Semiligh" pitchFamily="2" charset="0"/>
            </a:endParaRPr>
          </a:p>
        </p:txBody>
      </p:sp>
      <p:sp>
        <p:nvSpPr>
          <p:cNvPr id="81" name="TextBox 80">
            <a:extLst>
              <a:ext uri="{FF2B5EF4-FFF2-40B4-BE49-F238E27FC236}">
                <a16:creationId xmlns="" xmlns:a16="http://schemas.microsoft.com/office/drawing/2014/main" id="{15047A80-1437-E373-80E1-B9A3407D4D44}"/>
              </a:ext>
            </a:extLst>
          </p:cNvPr>
          <p:cNvSpPr txBox="1"/>
          <p:nvPr/>
        </p:nvSpPr>
        <p:spPr>
          <a:xfrm>
            <a:off x="1140275" y="4687167"/>
            <a:ext cx="11128004" cy="400110"/>
          </a:xfrm>
          <a:prstGeom prst="rect">
            <a:avLst/>
          </a:prstGeom>
          <a:noFill/>
        </p:spPr>
        <p:txBody>
          <a:bodyPr wrap="square">
            <a:spAutoFit/>
          </a:bodyPr>
          <a:lstStyle/>
          <a:p>
            <a:r>
              <a:rPr lang="sv-SE" sz="2000" dirty="0">
                <a:latin typeface="Segoe UI Variable Text Semiligh" pitchFamily="2" charset="0"/>
                <a:sym typeface="Wingdings" panose="05000000000000000000" pitchFamily="2" charset="2"/>
              </a:rPr>
              <a:t>Laporan </a:t>
            </a:r>
            <a:r>
              <a:rPr lang="sv-SE" sz="2000" b="1" dirty="0">
                <a:latin typeface="Segoe UI Variable Text Semiligh" pitchFamily="2" charset="0"/>
                <a:sym typeface="Wingdings" panose="05000000000000000000" pitchFamily="2" charset="2"/>
              </a:rPr>
              <a:t>semester I</a:t>
            </a:r>
            <a:r>
              <a:rPr lang="sv-SE" sz="2000" dirty="0">
                <a:latin typeface="Segoe UI Variable Text Semiligh" pitchFamily="2" charset="0"/>
                <a:sym typeface="Wingdings" panose="05000000000000000000" pitchFamily="2" charset="2"/>
              </a:rPr>
              <a:t> disampaikan paling lambat </a:t>
            </a:r>
            <a:r>
              <a:rPr lang="sv-SE" sz="2000" b="1" dirty="0">
                <a:latin typeface="Segoe UI Variable Text Semiligh" pitchFamily="2" charset="0"/>
                <a:sym typeface="Wingdings" panose="05000000000000000000" pitchFamily="2" charset="2"/>
              </a:rPr>
              <a:t>minggu ke empat bulan agustus </a:t>
            </a:r>
            <a:r>
              <a:rPr lang="sv-SE" sz="2000" dirty="0">
                <a:latin typeface="Segoe UI Variable Text Semiligh" pitchFamily="2" charset="0"/>
                <a:sym typeface="Wingdings" panose="05000000000000000000" pitchFamily="2" charset="2"/>
              </a:rPr>
              <a:t>tahun berkenaan</a:t>
            </a:r>
            <a:endParaRPr lang="id-ID" sz="2000" b="1" dirty="0">
              <a:latin typeface="Segoe UI Variable Text Semiligh" pitchFamily="2" charset="0"/>
            </a:endParaRPr>
          </a:p>
        </p:txBody>
      </p:sp>
      <p:sp>
        <p:nvSpPr>
          <p:cNvPr id="82" name="TextBox 81">
            <a:extLst>
              <a:ext uri="{FF2B5EF4-FFF2-40B4-BE49-F238E27FC236}">
                <a16:creationId xmlns="" xmlns:a16="http://schemas.microsoft.com/office/drawing/2014/main" id="{239CC1B8-1C33-7459-7644-515CBDF96DEF}"/>
              </a:ext>
            </a:extLst>
          </p:cNvPr>
          <p:cNvSpPr txBox="1"/>
          <p:nvPr/>
        </p:nvSpPr>
        <p:spPr>
          <a:xfrm>
            <a:off x="1140275" y="5264151"/>
            <a:ext cx="11128004" cy="707886"/>
          </a:xfrm>
          <a:prstGeom prst="rect">
            <a:avLst/>
          </a:prstGeom>
          <a:noFill/>
        </p:spPr>
        <p:txBody>
          <a:bodyPr wrap="square">
            <a:spAutoFit/>
          </a:bodyPr>
          <a:lstStyle/>
          <a:p>
            <a:r>
              <a:rPr lang="sv-SE" sz="2000" dirty="0">
                <a:latin typeface="Segoe UI Variable Text Semiligh" pitchFamily="2" charset="0"/>
                <a:sym typeface="Wingdings" panose="05000000000000000000" pitchFamily="2" charset="2"/>
              </a:rPr>
              <a:t>Laporan semester II disampaikan paling lambat </a:t>
            </a:r>
            <a:r>
              <a:rPr lang="sv-SE" sz="2000" b="1" dirty="0">
                <a:latin typeface="Segoe UI Variable Text Semiligh" pitchFamily="2" charset="0"/>
                <a:sym typeface="Wingdings" panose="05000000000000000000" pitchFamily="2" charset="2"/>
              </a:rPr>
              <a:t>1 (satu) bulan sejak diterima laporan hasil pemeriksaan</a:t>
            </a:r>
            <a:r>
              <a:rPr lang="sv-SE" sz="2000" dirty="0">
                <a:latin typeface="Segoe UI Variable Text Semiligh" pitchFamily="2" charset="0"/>
                <a:sym typeface="Wingdings" panose="05000000000000000000" pitchFamily="2" charset="2"/>
              </a:rPr>
              <a:t> oleh Badan Pemeriksa Keuangan Republik Indonesia</a:t>
            </a:r>
            <a:endParaRPr lang="id-ID" sz="2000" b="1" dirty="0">
              <a:latin typeface="Segoe UI Variable Text Semiligh" pitchFamily="2" charset="0"/>
            </a:endParaRPr>
          </a:p>
        </p:txBody>
      </p:sp>
      <p:pic>
        <p:nvPicPr>
          <p:cNvPr id="87" name="グラフィックス 20">
            <a:extLst>
              <a:ext uri="{FF2B5EF4-FFF2-40B4-BE49-F238E27FC236}">
                <a16:creationId xmlns="" xmlns:a16="http://schemas.microsoft.com/office/drawing/2014/main" id="{179CC140-C908-F91A-4052-4DA4971312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57191" y="4198924"/>
            <a:ext cx="359284" cy="359284"/>
          </a:xfrm>
          <a:prstGeom prst="rect">
            <a:avLst/>
          </a:prstGeom>
        </p:spPr>
      </p:pic>
      <p:pic>
        <p:nvPicPr>
          <p:cNvPr id="88" name="グラフィックス 20">
            <a:extLst>
              <a:ext uri="{FF2B5EF4-FFF2-40B4-BE49-F238E27FC236}">
                <a16:creationId xmlns="" xmlns:a16="http://schemas.microsoft.com/office/drawing/2014/main" id="{88CCB739-A089-079D-604F-4B57411D48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54947" y="4703155"/>
            <a:ext cx="359284" cy="359284"/>
          </a:xfrm>
          <a:prstGeom prst="rect">
            <a:avLst/>
          </a:prstGeom>
        </p:spPr>
      </p:pic>
      <p:pic>
        <p:nvPicPr>
          <p:cNvPr id="89" name="グラフィックス 20">
            <a:extLst>
              <a:ext uri="{FF2B5EF4-FFF2-40B4-BE49-F238E27FC236}">
                <a16:creationId xmlns="" xmlns:a16="http://schemas.microsoft.com/office/drawing/2014/main" id="{8E1FF997-90A5-9527-81C0-6A18A833ED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52703" y="5274223"/>
            <a:ext cx="359284" cy="359284"/>
          </a:xfrm>
          <a:prstGeom prst="rect">
            <a:avLst/>
          </a:prstGeom>
        </p:spPr>
      </p:pic>
    </p:spTree>
    <p:extLst>
      <p:ext uri="{BB962C8B-B14F-4D97-AF65-F5344CB8AC3E}">
        <p14:creationId xmlns:p14="http://schemas.microsoft.com/office/powerpoint/2010/main" val="13333027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 xmlns:a16="http://schemas.microsoft.com/office/drawing/2014/main" id="{DD08E934-4686-616B-1BB6-50FD36D0F3C3}"/>
              </a:ext>
            </a:extLst>
          </p:cNvPr>
          <p:cNvSpPr txBox="1"/>
          <p:nvPr/>
        </p:nvSpPr>
        <p:spPr>
          <a:xfrm>
            <a:off x="10594294" y="3916972"/>
            <a:ext cx="1428462" cy="584775"/>
          </a:xfrm>
          <a:prstGeom prst="rect">
            <a:avLst/>
          </a:prstGeom>
          <a:solidFill>
            <a:srgbClr val="FFC000"/>
          </a:solidFill>
        </p:spPr>
        <p:txBody>
          <a:bodyPr wrap="square">
            <a:spAutoFit/>
          </a:bodyPr>
          <a:lstStyle/>
          <a:p>
            <a:pPr algn="ctr"/>
            <a:r>
              <a:rPr lang="fi-FI" sz="1600" b="1" dirty="0"/>
              <a:t>Berita Acara Rekonsiliasi</a:t>
            </a:r>
            <a:endParaRPr lang="id-ID" sz="1600" b="1" dirty="0"/>
          </a:p>
        </p:txBody>
      </p:sp>
      <p:sp>
        <p:nvSpPr>
          <p:cNvPr id="3" name="Rectangle 2">
            <a:extLst>
              <a:ext uri="{FF2B5EF4-FFF2-40B4-BE49-F238E27FC236}">
                <a16:creationId xmlns="" xmlns:a16="http://schemas.microsoft.com/office/drawing/2014/main" id="{8AFF53FD-7052-4A32-80FD-354D41E8A662}"/>
              </a:ext>
            </a:extLst>
          </p:cNvPr>
          <p:cNvSpPr/>
          <p:nvPr/>
        </p:nvSpPr>
        <p:spPr>
          <a:xfrm>
            <a:off x="-79131" y="184638"/>
            <a:ext cx="12485077" cy="509739"/>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Rectangle: Rounded Corners 3">
            <a:extLst>
              <a:ext uri="{FF2B5EF4-FFF2-40B4-BE49-F238E27FC236}">
                <a16:creationId xmlns="" xmlns:a16="http://schemas.microsoft.com/office/drawing/2014/main" id="{1827D3BC-55E6-451A-BEFC-0CA4A4AEE137}"/>
              </a:ext>
            </a:extLst>
          </p:cNvPr>
          <p:cNvSpPr/>
          <p:nvPr/>
        </p:nvSpPr>
        <p:spPr>
          <a:xfrm>
            <a:off x="10723706" y="-1302111"/>
            <a:ext cx="1266826" cy="2271713"/>
          </a:xfrm>
          <a:prstGeom prst="roundRect">
            <a:avLst/>
          </a:prstGeom>
          <a:solidFill>
            <a:schemeClr val="bg1">
              <a:alpha val="62000"/>
            </a:schemeClr>
          </a:solidFill>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descr="logo bpkp ukuran sedang">
            <a:extLst>
              <a:ext uri="{FF2B5EF4-FFF2-40B4-BE49-F238E27FC236}">
                <a16:creationId xmlns="" xmlns:a16="http://schemas.microsoft.com/office/drawing/2014/main" id="{69D37944-EE53-45A6-9BEE-81460D24017A}"/>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0775413" y="82747"/>
            <a:ext cx="1215119" cy="622380"/>
          </a:xfrm>
          <a:prstGeom prst="rect">
            <a:avLst/>
          </a:prstGeom>
          <a:noFill/>
          <a:ln w="9525">
            <a:noFill/>
            <a:miter lim="800000"/>
            <a:headEnd/>
            <a:tailEnd/>
          </a:ln>
        </p:spPr>
      </p:pic>
      <p:sp>
        <p:nvSpPr>
          <p:cNvPr id="28" name="TextBox 27">
            <a:extLst>
              <a:ext uri="{FF2B5EF4-FFF2-40B4-BE49-F238E27FC236}">
                <a16:creationId xmlns="" xmlns:a16="http://schemas.microsoft.com/office/drawing/2014/main" id="{0262A03A-FA60-4DA6-9840-3DE9F888640E}"/>
              </a:ext>
            </a:extLst>
          </p:cNvPr>
          <p:cNvSpPr txBox="1"/>
          <p:nvPr/>
        </p:nvSpPr>
        <p:spPr>
          <a:xfrm>
            <a:off x="1575905" y="146397"/>
            <a:ext cx="8313567" cy="646331"/>
          </a:xfrm>
          <a:prstGeom prst="rect">
            <a:avLst/>
          </a:prstGeom>
          <a:noFill/>
        </p:spPr>
        <p:txBody>
          <a:bodyPr wrap="square">
            <a:spAutoFit/>
          </a:bodyPr>
          <a:lstStyle/>
          <a:p>
            <a:pPr algn="ctr"/>
            <a:r>
              <a:rPr lang="en-US" sz="3600" dirty="0" err="1">
                <a:solidFill>
                  <a:srgbClr val="FFFF00"/>
                </a:solidFill>
                <a:latin typeface="Bebas Neue" panose="020B0606020202050201" pitchFamily="34" charset="0"/>
                <a:ea typeface="+mj-ea"/>
                <a:cs typeface="+mj-cs"/>
              </a:rPr>
              <a:t>PELAPORAn</a:t>
            </a:r>
            <a:endParaRPr kumimoji="0" lang="en-US" sz="3600" i="0" u="none" strike="noStrike" kern="1200" cap="none" spc="0" normalizeH="0" baseline="0" noProof="0" dirty="0">
              <a:ln>
                <a:noFill/>
              </a:ln>
              <a:solidFill>
                <a:srgbClr val="FFFF00"/>
              </a:solidFill>
              <a:effectLst/>
              <a:uLnTx/>
              <a:uFillTx/>
              <a:latin typeface="Bebas Neue" panose="020B0606020202050201" pitchFamily="34" charset="0"/>
              <a:ea typeface="+mj-ea"/>
              <a:cs typeface="+mj-cs"/>
            </a:endParaRPr>
          </a:p>
        </p:txBody>
      </p:sp>
      <p:sp>
        <p:nvSpPr>
          <p:cNvPr id="16" name="Freeform 1807">
            <a:extLst>
              <a:ext uri="{FF2B5EF4-FFF2-40B4-BE49-F238E27FC236}">
                <a16:creationId xmlns="" xmlns:a16="http://schemas.microsoft.com/office/drawing/2014/main" id="{65C29079-F56C-4401-9DC3-744212B36335}"/>
              </a:ext>
            </a:extLst>
          </p:cNvPr>
          <p:cNvSpPr>
            <a:spLocks/>
          </p:cNvSpPr>
          <p:nvPr/>
        </p:nvSpPr>
        <p:spPr bwMode="auto">
          <a:xfrm rot="19861824">
            <a:off x="507948" y="1002136"/>
            <a:ext cx="381000" cy="327025"/>
          </a:xfrm>
          <a:custGeom>
            <a:avLst/>
            <a:gdLst>
              <a:gd name="T0" fmla="*/ 0 w 480"/>
              <a:gd name="T1" fmla="*/ 412 h 412"/>
              <a:gd name="T2" fmla="*/ 480 w 480"/>
              <a:gd name="T3" fmla="*/ 206 h 412"/>
              <a:gd name="T4" fmla="*/ 0 w 480"/>
              <a:gd name="T5" fmla="*/ 0 h 412"/>
              <a:gd name="T6" fmla="*/ 0 w 480"/>
              <a:gd name="T7" fmla="*/ 160 h 412"/>
              <a:gd name="T8" fmla="*/ 343 w 480"/>
              <a:gd name="T9" fmla="*/ 206 h 412"/>
              <a:gd name="T10" fmla="*/ 0 w 480"/>
              <a:gd name="T11" fmla="*/ 252 h 412"/>
              <a:gd name="T12" fmla="*/ 0 w 480"/>
              <a:gd name="T13" fmla="*/ 412 h 412"/>
            </a:gdLst>
            <a:ahLst/>
            <a:cxnLst>
              <a:cxn ang="0">
                <a:pos x="T0" y="T1"/>
              </a:cxn>
              <a:cxn ang="0">
                <a:pos x="T2" y="T3"/>
              </a:cxn>
              <a:cxn ang="0">
                <a:pos x="T4" y="T5"/>
              </a:cxn>
              <a:cxn ang="0">
                <a:pos x="T6" y="T7"/>
              </a:cxn>
              <a:cxn ang="0">
                <a:pos x="T8" y="T9"/>
              </a:cxn>
              <a:cxn ang="0">
                <a:pos x="T10" y="T11"/>
              </a:cxn>
              <a:cxn ang="0">
                <a:pos x="T12" y="T13"/>
              </a:cxn>
            </a:cxnLst>
            <a:rect l="0" t="0" r="r" b="b"/>
            <a:pathLst>
              <a:path w="480" h="412">
                <a:moveTo>
                  <a:pt x="0" y="412"/>
                </a:moveTo>
                <a:lnTo>
                  <a:pt x="480" y="206"/>
                </a:lnTo>
                <a:lnTo>
                  <a:pt x="0" y="0"/>
                </a:lnTo>
                <a:lnTo>
                  <a:pt x="0" y="160"/>
                </a:lnTo>
                <a:lnTo>
                  <a:pt x="343" y="206"/>
                </a:lnTo>
                <a:lnTo>
                  <a:pt x="0" y="252"/>
                </a:lnTo>
                <a:lnTo>
                  <a:pt x="0" y="412"/>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 name="TextBox 22">
            <a:extLst>
              <a:ext uri="{FF2B5EF4-FFF2-40B4-BE49-F238E27FC236}">
                <a16:creationId xmlns="" xmlns:a16="http://schemas.microsoft.com/office/drawing/2014/main" id="{E86D3B77-0046-40ED-A10C-6296FE1A9A72}"/>
              </a:ext>
            </a:extLst>
          </p:cNvPr>
          <p:cNvSpPr txBox="1"/>
          <p:nvPr/>
        </p:nvSpPr>
        <p:spPr>
          <a:xfrm>
            <a:off x="944309" y="934182"/>
            <a:ext cx="10773208" cy="707886"/>
          </a:xfrm>
          <a:prstGeom prst="rect">
            <a:avLst/>
          </a:prstGeom>
          <a:noFill/>
        </p:spPr>
        <p:txBody>
          <a:bodyPr wrap="square">
            <a:spAutoFit/>
          </a:bodyPr>
          <a:lstStyle/>
          <a:p>
            <a:r>
              <a:rPr lang="en-US" sz="2000" b="1" dirty="0" err="1">
                <a:sym typeface="Wingdings" panose="05000000000000000000" pitchFamily="2" charset="2"/>
              </a:rPr>
              <a:t>Rekonsiliasi</a:t>
            </a:r>
            <a:r>
              <a:rPr lang="en-US" sz="2000" dirty="0">
                <a:sym typeface="Wingdings" panose="05000000000000000000" pitchFamily="2" charset="2"/>
              </a:rPr>
              <a:t> </a:t>
            </a:r>
            <a:r>
              <a:rPr lang="en-US" sz="2000" dirty="0" err="1">
                <a:sym typeface="Wingdings" panose="05000000000000000000" pitchFamily="2" charset="2"/>
              </a:rPr>
              <a:t>adalah</a:t>
            </a:r>
            <a:r>
              <a:rPr lang="en-US" sz="2000" dirty="0">
                <a:sym typeface="Wingdings" panose="05000000000000000000" pitchFamily="2" charset="2"/>
              </a:rPr>
              <a:t> </a:t>
            </a:r>
            <a:r>
              <a:rPr lang="en-US" sz="2000" dirty="0" err="1">
                <a:sym typeface="Wingdings" panose="05000000000000000000" pitchFamily="2" charset="2"/>
              </a:rPr>
              <a:t>kegiatan</a:t>
            </a:r>
            <a:r>
              <a:rPr lang="en-US" sz="2000" dirty="0">
                <a:sym typeface="Wingdings" panose="05000000000000000000" pitchFamily="2" charset="2"/>
              </a:rPr>
              <a:t> </a:t>
            </a:r>
            <a:r>
              <a:rPr lang="en-US" sz="2000" b="1" dirty="0" err="1">
                <a:sym typeface="Wingdings" panose="05000000000000000000" pitchFamily="2" charset="2"/>
              </a:rPr>
              <a:t>pencocokan</a:t>
            </a:r>
            <a:r>
              <a:rPr lang="en-US" sz="2000" dirty="0">
                <a:sym typeface="Wingdings" panose="05000000000000000000" pitchFamily="2" charset="2"/>
              </a:rPr>
              <a:t> </a:t>
            </a:r>
            <a:r>
              <a:rPr lang="en-US" sz="2000" b="1" dirty="0">
                <a:sym typeface="Wingdings" panose="05000000000000000000" pitchFamily="2" charset="2"/>
              </a:rPr>
              <a:t>data</a:t>
            </a:r>
            <a:r>
              <a:rPr lang="en-US" sz="2000" dirty="0">
                <a:sym typeface="Wingdings" panose="05000000000000000000" pitchFamily="2" charset="2"/>
              </a:rPr>
              <a:t> </a:t>
            </a:r>
            <a:r>
              <a:rPr lang="en-US" sz="2000" b="1" dirty="0" err="1">
                <a:sym typeface="Wingdings" panose="05000000000000000000" pitchFamily="2" charset="2"/>
              </a:rPr>
              <a:t>transaksi</a:t>
            </a:r>
            <a:r>
              <a:rPr lang="en-US" sz="2000" dirty="0">
                <a:sym typeface="Wingdings" panose="05000000000000000000" pitchFamily="2" charset="2"/>
              </a:rPr>
              <a:t> </a:t>
            </a:r>
            <a:r>
              <a:rPr lang="en-US" sz="2000" b="1" dirty="0" err="1">
                <a:sym typeface="Wingdings" panose="05000000000000000000" pitchFamily="2" charset="2"/>
              </a:rPr>
              <a:t>keuangan</a:t>
            </a:r>
            <a:r>
              <a:rPr lang="en-US" sz="2000" dirty="0">
                <a:sym typeface="Wingdings" panose="05000000000000000000" pitchFamily="2" charset="2"/>
              </a:rPr>
              <a:t> </a:t>
            </a:r>
            <a:r>
              <a:rPr lang="en-US" sz="2000" dirty="0" err="1">
                <a:sym typeface="Wingdings" panose="05000000000000000000" pitchFamily="2" charset="2"/>
              </a:rPr>
              <a:t>dengan</a:t>
            </a:r>
            <a:r>
              <a:rPr lang="en-US" sz="2000" dirty="0">
                <a:sym typeface="Wingdings" panose="05000000000000000000" pitchFamily="2" charset="2"/>
              </a:rPr>
              <a:t> </a:t>
            </a:r>
            <a:r>
              <a:rPr lang="en-US" sz="2000" b="1" dirty="0" err="1">
                <a:sym typeface="Wingdings" panose="05000000000000000000" pitchFamily="2" charset="2"/>
              </a:rPr>
              <a:t>Pembukuan</a:t>
            </a:r>
            <a:r>
              <a:rPr lang="en-US" sz="2000" dirty="0">
                <a:sym typeface="Wingdings" panose="05000000000000000000" pitchFamily="2" charset="2"/>
              </a:rPr>
              <a:t> </a:t>
            </a:r>
            <a:r>
              <a:rPr lang="en-US" sz="2000" b="1" dirty="0">
                <a:sym typeface="Wingdings" panose="05000000000000000000" pitchFamily="2" charset="2"/>
              </a:rPr>
              <a:t>BMD</a:t>
            </a:r>
            <a:r>
              <a:rPr lang="en-US" sz="2000" dirty="0">
                <a:sym typeface="Wingdings" panose="05000000000000000000" pitchFamily="2" charset="2"/>
              </a:rPr>
              <a:t> </a:t>
            </a:r>
            <a:r>
              <a:rPr lang="en-US" sz="2000" dirty="0" err="1">
                <a:sym typeface="Wingdings" panose="05000000000000000000" pitchFamily="2" charset="2"/>
              </a:rPr>
              <a:t>berdasarkan</a:t>
            </a:r>
            <a:r>
              <a:rPr lang="en-US" sz="2000" dirty="0">
                <a:sym typeface="Wingdings" panose="05000000000000000000" pitchFamily="2" charset="2"/>
              </a:rPr>
              <a:t> </a:t>
            </a:r>
            <a:r>
              <a:rPr lang="en-US" sz="2000" dirty="0" err="1">
                <a:sym typeface="Wingdings" panose="05000000000000000000" pitchFamily="2" charset="2"/>
              </a:rPr>
              <a:t>dokumen</a:t>
            </a:r>
            <a:r>
              <a:rPr lang="en-US" sz="2000" dirty="0">
                <a:sym typeface="Wingdings" panose="05000000000000000000" pitchFamily="2" charset="2"/>
              </a:rPr>
              <a:t> </a:t>
            </a:r>
            <a:r>
              <a:rPr lang="en-US" sz="2000" dirty="0" err="1">
                <a:sym typeface="Wingdings" panose="05000000000000000000" pitchFamily="2" charset="2"/>
              </a:rPr>
              <a:t>sumber</a:t>
            </a:r>
            <a:r>
              <a:rPr lang="en-US" sz="2000" dirty="0">
                <a:sym typeface="Wingdings" panose="05000000000000000000" pitchFamily="2" charset="2"/>
              </a:rPr>
              <a:t> yang </a:t>
            </a:r>
            <a:r>
              <a:rPr lang="en-US" sz="2000" dirty="0" err="1">
                <a:sym typeface="Wingdings" panose="05000000000000000000" pitchFamily="2" charset="2"/>
              </a:rPr>
              <a:t>sama</a:t>
            </a:r>
            <a:endParaRPr lang="id-ID" sz="2000" dirty="0"/>
          </a:p>
        </p:txBody>
      </p:sp>
      <p:sp>
        <p:nvSpPr>
          <p:cNvPr id="54" name="Freeform 2201">
            <a:extLst>
              <a:ext uri="{FF2B5EF4-FFF2-40B4-BE49-F238E27FC236}">
                <a16:creationId xmlns="" xmlns:a16="http://schemas.microsoft.com/office/drawing/2014/main" id="{BC5C069D-EDAB-4F57-A40D-7E09CF3ED4E7}"/>
              </a:ext>
            </a:extLst>
          </p:cNvPr>
          <p:cNvSpPr>
            <a:spLocks noEditPoints="1"/>
          </p:cNvSpPr>
          <p:nvPr/>
        </p:nvSpPr>
        <p:spPr bwMode="auto">
          <a:xfrm>
            <a:off x="1643081" y="1765515"/>
            <a:ext cx="322255" cy="440446"/>
          </a:xfrm>
          <a:custGeom>
            <a:avLst/>
            <a:gdLst>
              <a:gd name="T0" fmla="*/ 64 w 128"/>
              <a:gd name="T1" fmla="*/ 24 h 176"/>
              <a:gd name="T2" fmla="*/ 64 w 128"/>
              <a:gd name="T3" fmla="*/ 0 h 176"/>
              <a:gd name="T4" fmla="*/ 32 w 128"/>
              <a:gd name="T5" fmla="*/ 32 h 176"/>
              <a:gd name="T6" fmla="*/ 64 w 128"/>
              <a:gd name="T7" fmla="*/ 64 h 176"/>
              <a:gd name="T8" fmla="*/ 64 w 128"/>
              <a:gd name="T9" fmla="*/ 40 h 176"/>
              <a:gd name="T10" fmla="*/ 112 w 128"/>
              <a:gd name="T11" fmla="*/ 88 h 176"/>
              <a:gd name="T12" fmla="*/ 106 w 128"/>
              <a:gd name="T13" fmla="*/ 110 h 176"/>
              <a:gd name="T14" fmla="*/ 118 w 128"/>
              <a:gd name="T15" fmla="*/ 122 h 176"/>
              <a:gd name="T16" fmla="*/ 128 w 128"/>
              <a:gd name="T17" fmla="*/ 88 h 176"/>
              <a:gd name="T18" fmla="*/ 64 w 128"/>
              <a:gd name="T19" fmla="*/ 24 h 176"/>
              <a:gd name="T20" fmla="*/ 64 w 128"/>
              <a:gd name="T21" fmla="*/ 136 h 176"/>
              <a:gd name="T22" fmla="*/ 16 w 128"/>
              <a:gd name="T23" fmla="*/ 88 h 176"/>
              <a:gd name="T24" fmla="*/ 22 w 128"/>
              <a:gd name="T25" fmla="*/ 66 h 176"/>
              <a:gd name="T26" fmla="*/ 10 w 128"/>
              <a:gd name="T27" fmla="*/ 54 h 176"/>
              <a:gd name="T28" fmla="*/ 0 w 128"/>
              <a:gd name="T29" fmla="*/ 88 h 176"/>
              <a:gd name="T30" fmla="*/ 64 w 128"/>
              <a:gd name="T31" fmla="*/ 152 h 176"/>
              <a:gd name="T32" fmla="*/ 64 w 128"/>
              <a:gd name="T33" fmla="*/ 176 h 176"/>
              <a:gd name="T34" fmla="*/ 96 w 128"/>
              <a:gd name="T35" fmla="*/ 144 h 176"/>
              <a:gd name="T36" fmla="*/ 64 w 128"/>
              <a:gd name="T37" fmla="*/ 112 h 176"/>
              <a:gd name="T38" fmla="*/ 64 w 128"/>
              <a:gd name="T39" fmla="*/ 1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76">
                <a:moveTo>
                  <a:pt x="64" y="24"/>
                </a:moveTo>
                <a:cubicBezTo>
                  <a:pt x="64" y="0"/>
                  <a:pt x="64" y="0"/>
                  <a:pt x="64" y="0"/>
                </a:cubicBezTo>
                <a:cubicBezTo>
                  <a:pt x="32" y="32"/>
                  <a:pt x="32" y="32"/>
                  <a:pt x="32" y="32"/>
                </a:cubicBezTo>
                <a:cubicBezTo>
                  <a:pt x="64" y="64"/>
                  <a:pt x="64" y="64"/>
                  <a:pt x="64" y="64"/>
                </a:cubicBezTo>
                <a:cubicBezTo>
                  <a:pt x="64" y="40"/>
                  <a:pt x="64" y="40"/>
                  <a:pt x="64" y="40"/>
                </a:cubicBezTo>
                <a:cubicBezTo>
                  <a:pt x="91" y="40"/>
                  <a:pt x="112" y="61"/>
                  <a:pt x="112" y="88"/>
                </a:cubicBezTo>
                <a:cubicBezTo>
                  <a:pt x="112" y="96"/>
                  <a:pt x="110" y="104"/>
                  <a:pt x="106" y="110"/>
                </a:cubicBezTo>
                <a:cubicBezTo>
                  <a:pt x="118" y="122"/>
                  <a:pt x="118" y="122"/>
                  <a:pt x="118" y="122"/>
                </a:cubicBezTo>
                <a:cubicBezTo>
                  <a:pt x="124" y="112"/>
                  <a:pt x="128" y="101"/>
                  <a:pt x="128" y="88"/>
                </a:cubicBezTo>
                <a:cubicBezTo>
                  <a:pt x="128" y="53"/>
                  <a:pt x="99" y="24"/>
                  <a:pt x="64" y="24"/>
                </a:cubicBezTo>
                <a:close/>
                <a:moveTo>
                  <a:pt x="64" y="136"/>
                </a:moveTo>
                <a:cubicBezTo>
                  <a:pt x="37" y="136"/>
                  <a:pt x="16" y="115"/>
                  <a:pt x="16" y="88"/>
                </a:cubicBezTo>
                <a:cubicBezTo>
                  <a:pt x="16" y="80"/>
                  <a:pt x="18" y="72"/>
                  <a:pt x="22" y="66"/>
                </a:cubicBezTo>
                <a:cubicBezTo>
                  <a:pt x="10" y="54"/>
                  <a:pt x="10" y="54"/>
                  <a:pt x="10" y="54"/>
                </a:cubicBezTo>
                <a:cubicBezTo>
                  <a:pt x="4" y="64"/>
                  <a:pt x="0" y="75"/>
                  <a:pt x="0" y="88"/>
                </a:cubicBezTo>
                <a:cubicBezTo>
                  <a:pt x="0" y="123"/>
                  <a:pt x="29" y="152"/>
                  <a:pt x="64" y="152"/>
                </a:cubicBezTo>
                <a:cubicBezTo>
                  <a:pt x="64" y="176"/>
                  <a:pt x="64" y="176"/>
                  <a:pt x="64" y="176"/>
                </a:cubicBezTo>
                <a:cubicBezTo>
                  <a:pt x="96" y="144"/>
                  <a:pt x="96" y="144"/>
                  <a:pt x="96" y="144"/>
                </a:cubicBezTo>
                <a:cubicBezTo>
                  <a:pt x="64" y="112"/>
                  <a:pt x="64" y="112"/>
                  <a:pt x="64" y="112"/>
                </a:cubicBezTo>
                <a:lnTo>
                  <a:pt x="64" y="136"/>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 name="TextBox 54">
            <a:extLst>
              <a:ext uri="{FF2B5EF4-FFF2-40B4-BE49-F238E27FC236}">
                <a16:creationId xmlns="" xmlns:a16="http://schemas.microsoft.com/office/drawing/2014/main" id="{9643703B-B602-454E-9EC5-5D4384D3D503}"/>
              </a:ext>
            </a:extLst>
          </p:cNvPr>
          <p:cNvSpPr txBox="1"/>
          <p:nvPr/>
        </p:nvSpPr>
        <p:spPr>
          <a:xfrm>
            <a:off x="2002420" y="1801072"/>
            <a:ext cx="2650603" cy="369332"/>
          </a:xfrm>
          <a:prstGeom prst="rect">
            <a:avLst/>
          </a:prstGeom>
          <a:noFill/>
        </p:spPr>
        <p:txBody>
          <a:bodyPr wrap="square">
            <a:spAutoFit/>
          </a:bodyPr>
          <a:lstStyle/>
          <a:p>
            <a:r>
              <a:rPr lang="en-US" i="1" dirty="0" err="1">
                <a:latin typeface="Segoe UI" panose="020B0502040204020203" pitchFamily="34" charset="0"/>
                <a:cs typeface="Segoe UI" panose="020B0502040204020203" pitchFamily="34" charset="0"/>
                <a:sym typeface="Wingdings" panose="05000000000000000000" pitchFamily="2" charset="2"/>
              </a:rPr>
              <a:t>Perolehan</a:t>
            </a:r>
            <a:r>
              <a:rPr lang="en-US" i="1" dirty="0">
                <a:latin typeface="Segoe UI" panose="020B0502040204020203" pitchFamily="34" charset="0"/>
                <a:cs typeface="Segoe UI" panose="020B0502040204020203" pitchFamily="34" charset="0"/>
                <a:sym typeface="Wingdings" panose="05000000000000000000" pitchFamily="2" charset="2"/>
              </a:rPr>
              <a:t>/</a:t>
            </a:r>
            <a:r>
              <a:rPr lang="en-US" i="1" dirty="0" err="1">
                <a:latin typeface="Segoe UI" panose="020B0502040204020203" pitchFamily="34" charset="0"/>
                <a:cs typeface="Segoe UI" panose="020B0502040204020203" pitchFamily="34" charset="0"/>
                <a:sym typeface="Wingdings" panose="05000000000000000000" pitchFamily="2" charset="2"/>
              </a:rPr>
              <a:t>Penerimaan</a:t>
            </a:r>
            <a:endParaRPr lang="id-ID" i="1" dirty="0">
              <a:latin typeface="Segoe UI" panose="020B0502040204020203" pitchFamily="34" charset="0"/>
              <a:cs typeface="Segoe UI" panose="020B0502040204020203" pitchFamily="34" charset="0"/>
            </a:endParaRPr>
          </a:p>
        </p:txBody>
      </p:sp>
      <p:sp>
        <p:nvSpPr>
          <p:cNvPr id="68" name="Freeform 2201">
            <a:extLst>
              <a:ext uri="{FF2B5EF4-FFF2-40B4-BE49-F238E27FC236}">
                <a16:creationId xmlns="" xmlns:a16="http://schemas.microsoft.com/office/drawing/2014/main" id="{94633D48-AC76-4D28-92AD-A5AF5D3114C2}"/>
              </a:ext>
            </a:extLst>
          </p:cNvPr>
          <p:cNvSpPr>
            <a:spLocks noEditPoints="1"/>
          </p:cNvSpPr>
          <p:nvPr/>
        </p:nvSpPr>
        <p:spPr bwMode="auto">
          <a:xfrm>
            <a:off x="1661411" y="2240635"/>
            <a:ext cx="322255" cy="440446"/>
          </a:xfrm>
          <a:custGeom>
            <a:avLst/>
            <a:gdLst>
              <a:gd name="T0" fmla="*/ 64 w 128"/>
              <a:gd name="T1" fmla="*/ 24 h 176"/>
              <a:gd name="T2" fmla="*/ 64 w 128"/>
              <a:gd name="T3" fmla="*/ 0 h 176"/>
              <a:gd name="T4" fmla="*/ 32 w 128"/>
              <a:gd name="T5" fmla="*/ 32 h 176"/>
              <a:gd name="T6" fmla="*/ 64 w 128"/>
              <a:gd name="T7" fmla="*/ 64 h 176"/>
              <a:gd name="T8" fmla="*/ 64 w 128"/>
              <a:gd name="T9" fmla="*/ 40 h 176"/>
              <a:gd name="T10" fmla="*/ 112 w 128"/>
              <a:gd name="T11" fmla="*/ 88 h 176"/>
              <a:gd name="T12" fmla="*/ 106 w 128"/>
              <a:gd name="T13" fmla="*/ 110 h 176"/>
              <a:gd name="T14" fmla="*/ 118 w 128"/>
              <a:gd name="T15" fmla="*/ 122 h 176"/>
              <a:gd name="T16" fmla="*/ 128 w 128"/>
              <a:gd name="T17" fmla="*/ 88 h 176"/>
              <a:gd name="T18" fmla="*/ 64 w 128"/>
              <a:gd name="T19" fmla="*/ 24 h 176"/>
              <a:gd name="T20" fmla="*/ 64 w 128"/>
              <a:gd name="T21" fmla="*/ 136 h 176"/>
              <a:gd name="T22" fmla="*/ 16 w 128"/>
              <a:gd name="T23" fmla="*/ 88 h 176"/>
              <a:gd name="T24" fmla="*/ 22 w 128"/>
              <a:gd name="T25" fmla="*/ 66 h 176"/>
              <a:gd name="T26" fmla="*/ 10 w 128"/>
              <a:gd name="T27" fmla="*/ 54 h 176"/>
              <a:gd name="T28" fmla="*/ 0 w 128"/>
              <a:gd name="T29" fmla="*/ 88 h 176"/>
              <a:gd name="T30" fmla="*/ 64 w 128"/>
              <a:gd name="T31" fmla="*/ 152 h 176"/>
              <a:gd name="T32" fmla="*/ 64 w 128"/>
              <a:gd name="T33" fmla="*/ 176 h 176"/>
              <a:gd name="T34" fmla="*/ 96 w 128"/>
              <a:gd name="T35" fmla="*/ 144 h 176"/>
              <a:gd name="T36" fmla="*/ 64 w 128"/>
              <a:gd name="T37" fmla="*/ 112 h 176"/>
              <a:gd name="T38" fmla="*/ 64 w 128"/>
              <a:gd name="T39" fmla="*/ 1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76">
                <a:moveTo>
                  <a:pt x="64" y="24"/>
                </a:moveTo>
                <a:cubicBezTo>
                  <a:pt x="64" y="0"/>
                  <a:pt x="64" y="0"/>
                  <a:pt x="64" y="0"/>
                </a:cubicBezTo>
                <a:cubicBezTo>
                  <a:pt x="32" y="32"/>
                  <a:pt x="32" y="32"/>
                  <a:pt x="32" y="32"/>
                </a:cubicBezTo>
                <a:cubicBezTo>
                  <a:pt x="64" y="64"/>
                  <a:pt x="64" y="64"/>
                  <a:pt x="64" y="64"/>
                </a:cubicBezTo>
                <a:cubicBezTo>
                  <a:pt x="64" y="40"/>
                  <a:pt x="64" y="40"/>
                  <a:pt x="64" y="40"/>
                </a:cubicBezTo>
                <a:cubicBezTo>
                  <a:pt x="91" y="40"/>
                  <a:pt x="112" y="61"/>
                  <a:pt x="112" y="88"/>
                </a:cubicBezTo>
                <a:cubicBezTo>
                  <a:pt x="112" y="96"/>
                  <a:pt x="110" y="104"/>
                  <a:pt x="106" y="110"/>
                </a:cubicBezTo>
                <a:cubicBezTo>
                  <a:pt x="118" y="122"/>
                  <a:pt x="118" y="122"/>
                  <a:pt x="118" y="122"/>
                </a:cubicBezTo>
                <a:cubicBezTo>
                  <a:pt x="124" y="112"/>
                  <a:pt x="128" y="101"/>
                  <a:pt x="128" y="88"/>
                </a:cubicBezTo>
                <a:cubicBezTo>
                  <a:pt x="128" y="53"/>
                  <a:pt x="99" y="24"/>
                  <a:pt x="64" y="24"/>
                </a:cubicBezTo>
                <a:close/>
                <a:moveTo>
                  <a:pt x="64" y="136"/>
                </a:moveTo>
                <a:cubicBezTo>
                  <a:pt x="37" y="136"/>
                  <a:pt x="16" y="115"/>
                  <a:pt x="16" y="88"/>
                </a:cubicBezTo>
                <a:cubicBezTo>
                  <a:pt x="16" y="80"/>
                  <a:pt x="18" y="72"/>
                  <a:pt x="22" y="66"/>
                </a:cubicBezTo>
                <a:cubicBezTo>
                  <a:pt x="10" y="54"/>
                  <a:pt x="10" y="54"/>
                  <a:pt x="10" y="54"/>
                </a:cubicBezTo>
                <a:cubicBezTo>
                  <a:pt x="4" y="64"/>
                  <a:pt x="0" y="75"/>
                  <a:pt x="0" y="88"/>
                </a:cubicBezTo>
                <a:cubicBezTo>
                  <a:pt x="0" y="123"/>
                  <a:pt x="29" y="152"/>
                  <a:pt x="64" y="152"/>
                </a:cubicBezTo>
                <a:cubicBezTo>
                  <a:pt x="64" y="176"/>
                  <a:pt x="64" y="176"/>
                  <a:pt x="64" y="176"/>
                </a:cubicBezTo>
                <a:cubicBezTo>
                  <a:pt x="96" y="144"/>
                  <a:pt x="96" y="144"/>
                  <a:pt x="96" y="144"/>
                </a:cubicBezTo>
                <a:cubicBezTo>
                  <a:pt x="64" y="112"/>
                  <a:pt x="64" y="112"/>
                  <a:pt x="64" y="112"/>
                </a:cubicBezTo>
                <a:lnTo>
                  <a:pt x="64" y="136"/>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 name="TextBox 68">
            <a:extLst>
              <a:ext uri="{FF2B5EF4-FFF2-40B4-BE49-F238E27FC236}">
                <a16:creationId xmlns="" xmlns:a16="http://schemas.microsoft.com/office/drawing/2014/main" id="{C528B353-59AA-4A90-8171-504DA72FD201}"/>
              </a:ext>
            </a:extLst>
          </p:cNvPr>
          <p:cNvSpPr txBox="1"/>
          <p:nvPr/>
        </p:nvSpPr>
        <p:spPr>
          <a:xfrm>
            <a:off x="2020750" y="2276192"/>
            <a:ext cx="2650603" cy="369332"/>
          </a:xfrm>
          <a:prstGeom prst="rect">
            <a:avLst/>
          </a:prstGeom>
          <a:noFill/>
        </p:spPr>
        <p:txBody>
          <a:bodyPr wrap="square">
            <a:spAutoFit/>
          </a:bodyPr>
          <a:lstStyle/>
          <a:p>
            <a:r>
              <a:rPr lang="en-US" i="1" dirty="0" err="1">
                <a:latin typeface="Segoe UI" panose="020B0502040204020203" pitchFamily="34" charset="0"/>
                <a:cs typeface="Segoe UI" panose="020B0502040204020203" pitchFamily="34" charset="0"/>
                <a:sym typeface="Wingdings" panose="05000000000000000000" pitchFamily="2" charset="2"/>
              </a:rPr>
              <a:t>Penggunaan</a:t>
            </a:r>
            <a:endParaRPr lang="id-ID" i="1" dirty="0">
              <a:latin typeface="Segoe UI" panose="020B0502040204020203" pitchFamily="34" charset="0"/>
              <a:cs typeface="Segoe UI" panose="020B0502040204020203" pitchFamily="34" charset="0"/>
            </a:endParaRPr>
          </a:p>
        </p:txBody>
      </p:sp>
      <p:sp>
        <p:nvSpPr>
          <p:cNvPr id="70" name="Freeform 2201">
            <a:extLst>
              <a:ext uri="{FF2B5EF4-FFF2-40B4-BE49-F238E27FC236}">
                <a16:creationId xmlns="" xmlns:a16="http://schemas.microsoft.com/office/drawing/2014/main" id="{824F2D5B-3B48-4206-AAE4-F4B524C3CB94}"/>
              </a:ext>
            </a:extLst>
          </p:cNvPr>
          <p:cNvSpPr>
            <a:spLocks noEditPoints="1"/>
          </p:cNvSpPr>
          <p:nvPr/>
        </p:nvSpPr>
        <p:spPr bwMode="auto">
          <a:xfrm>
            <a:off x="1653978" y="2750949"/>
            <a:ext cx="322255" cy="440446"/>
          </a:xfrm>
          <a:custGeom>
            <a:avLst/>
            <a:gdLst>
              <a:gd name="T0" fmla="*/ 64 w 128"/>
              <a:gd name="T1" fmla="*/ 24 h 176"/>
              <a:gd name="T2" fmla="*/ 64 w 128"/>
              <a:gd name="T3" fmla="*/ 0 h 176"/>
              <a:gd name="T4" fmla="*/ 32 w 128"/>
              <a:gd name="T5" fmla="*/ 32 h 176"/>
              <a:gd name="T6" fmla="*/ 64 w 128"/>
              <a:gd name="T7" fmla="*/ 64 h 176"/>
              <a:gd name="T8" fmla="*/ 64 w 128"/>
              <a:gd name="T9" fmla="*/ 40 h 176"/>
              <a:gd name="T10" fmla="*/ 112 w 128"/>
              <a:gd name="T11" fmla="*/ 88 h 176"/>
              <a:gd name="T12" fmla="*/ 106 w 128"/>
              <a:gd name="T13" fmla="*/ 110 h 176"/>
              <a:gd name="T14" fmla="*/ 118 w 128"/>
              <a:gd name="T15" fmla="*/ 122 h 176"/>
              <a:gd name="T16" fmla="*/ 128 w 128"/>
              <a:gd name="T17" fmla="*/ 88 h 176"/>
              <a:gd name="T18" fmla="*/ 64 w 128"/>
              <a:gd name="T19" fmla="*/ 24 h 176"/>
              <a:gd name="T20" fmla="*/ 64 w 128"/>
              <a:gd name="T21" fmla="*/ 136 h 176"/>
              <a:gd name="T22" fmla="*/ 16 w 128"/>
              <a:gd name="T23" fmla="*/ 88 h 176"/>
              <a:gd name="T24" fmla="*/ 22 w 128"/>
              <a:gd name="T25" fmla="*/ 66 h 176"/>
              <a:gd name="T26" fmla="*/ 10 w 128"/>
              <a:gd name="T27" fmla="*/ 54 h 176"/>
              <a:gd name="T28" fmla="*/ 0 w 128"/>
              <a:gd name="T29" fmla="*/ 88 h 176"/>
              <a:gd name="T30" fmla="*/ 64 w 128"/>
              <a:gd name="T31" fmla="*/ 152 h 176"/>
              <a:gd name="T32" fmla="*/ 64 w 128"/>
              <a:gd name="T33" fmla="*/ 176 h 176"/>
              <a:gd name="T34" fmla="*/ 96 w 128"/>
              <a:gd name="T35" fmla="*/ 144 h 176"/>
              <a:gd name="T36" fmla="*/ 64 w 128"/>
              <a:gd name="T37" fmla="*/ 112 h 176"/>
              <a:gd name="T38" fmla="*/ 64 w 128"/>
              <a:gd name="T39" fmla="*/ 1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76">
                <a:moveTo>
                  <a:pt x="64" y="24"/>
                </a:moveTo>
                <a:cubicBezTo>
                  <a:pt x="64" y="0"/>
                  <a:pt x="64" y="0"/>
                  <a:pt x="64" y="0"/>
                </a:cubicBezTo>
                <a:cubicBezTo>
                  <a:pt x="32" y="32"/>
                  <a:pt x="32" y="32"/>
                  <a:pt x="32" y="32"/>
                </a:cubicBezTo>
                <a:cubicBezTo>
                  <a:pt x="64" y="64"/>
                  <a:pt x="64" y="64"/>
                  <a:pt x="64" y="64"/>
                </a:cubicBezTo>
                <a:cubicBezTo>
                  <a:pt x="64" y="40"/>
                  <a:pt x="64" y="40"/>
                  <a:pt x="64" y="40"/>
                </a:cubicBezTo>
                <a:cubicBezTo>
                  <a:pt x="91" y="40"/>
                  <a:pt x="112" y="61"/>
                  <a:pt x="112" y="88"/>
                </a:cubicBezTo>
                <a:cubicBezTo>
                  <a:pt x="112" y="96"/>
                  <a:pt x="110" y="104"/>
                  <a:pt x="106" y="110"/>
                </a:cubicBezTo>
                <a:cubicBezTo>
                  <a:pt x="118" y="122"/>
                  <a:pt x="118" y="122"/>
                  <a:pt x="118" y="122"/>
                </a:cubicBezTo>
                <a:cubicBezTo>
                  <a:pt x="124" y="112"/>
                  <a:pt x="128" y="101"/>
                  <a:pt x="128" y="88"/>
                </a:cubicBezTo>
                <a:cubicBezTo>
                  <a:pt x="128" y="53"/>
                  <a:pt x="99" y="24"/>
                  <a:pt x="64" y="24"/>
                </a:cubicBezTo>
                <a:close/>
                <a:moveTo>
                  <a:pt x="64" y="136"/>
                </a:moveTo>
                <a:cubicBezTo>
                  <a:pt x="37" y="136"/>
                  <a:pt x="16" y="115"/>
                  <a:pt x="16" y="88"/>
                </a:cubicBezTo>
                <a:cubicBezTo>
                  <a:pt x="16" y="80"/>
                  <a:pt x="18" y="72"/>
                  <a:pt x="22" y="66"/>
                </a:cubicBezTo>
                <a:cubicBezTo>
                  <a:pt x="10" y="54"/>
                  <a:pt x="10" y="54"/>
                  <a:pt x="10" y="54"/>
                </a:cubicBezTo>
                <a:cubicBezTo>
                  <a:pt x="4" y="64"/>
                  <a:pt x="0" y="75"/>
                  <a:pt x="0" y="88"/>
                </a:cubicBezTo>
                <a:cubicBezTo>
                  <a:pt x="0" y="123"/>
                  <a:pt x="29" y="152"/>
                  <a:pt x="64" y="152"/>
                </a:cubicBezTo>
                <a:cubicBezTo>
                  <a:pt x="64" y="176"/>
                  <a:pt x="64" y="176"/>
                  <a:pt x="64" y="176"/>
                </a:cubicBezTo>
                <a:cubicBezTo>
                  <a:pt x="96" y="144"/>
                  <a:pt x="96" y="144"/>
                  <a:pt x="96" y="144"/>
                </a:cubicBezTo>
                <a:cubicBezTo>
                  <a:pt x="64" y="112"/>
                  <a:pt x="64" y="112"/>
                  <a:pt x="64" y="112"/>
                </a:cubicBezTo>
                <a:lnTo>
                  <a:pt x="64" y="136"/>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 name="TextBox 70">
            <a:extLst>
              <a:ext uri="{FF2B5EF4-FFF2-40B4-BE49-F238E27FC236}">
                <a16:creationId xmlns="" xmlns:a16="http://schemas.microsoft.com/office/drawing/2014/main" id="{DC4CF841-27EC-4964-8860-C66CF4939FB3}"/>
              </a:ext>
            </a:extLst>
          </p:cNvPr>
          <p:cNvSpPr txBox="1"/>
          <p:nvPr/>
        </p:nvSpPr>
        <p:spPr>
          <a:xfrm>
            <a:off x="2013317" y="2786506"/>
            <a:ext cx="4082683" cy="369332"/>
          </a:xfrm>
          <a:prstGeom prst="rect">
            <a:avLst/>
          </a:prstGeom>
          <a:noFill/>
        </p:spPr>
        <p:txBody>
          <a:bodyPr wrap="square">
            <a:spAutoFit/>
          </a:bodyPr>
          <a:lstStyle/>
          <a:p>
            <a:r>
              <a:rPr lang="en-US" i="1" dirty="0" err="1">
                <a:latin typeface="Segoe UI" panose="020B0502040204020203" pitchFamily="34" charset="0"/>
                <a:cs typeface="Segoe UI" panose="020B0502040204020203" pitchFamily="34" charset="0"/>
                <a:sym typeface="Wingdings" panose="05000000000000000000" pitchFamily="2" charset="2"/>
              </a:rPr>
              <a:t>Penerimaan</a:t>
            </a:r>
            <a:r>
              <a:rPr lang="en-US" i="1" dirty="0">
                <a:latin typeface="Segoe UI" panose="020B0502040204020203" pitchFamily="34" charset="0"/>
                <a:cs typeface="Segoe UI" panose="020B0502040204020203" pitchFamily="34" charset="0"/>
                <a:sym typeface="Wingdings" panose="05000000000000000000" pitchFamily="2" charset="2"/>
              </a:rPr>
              <a:t> Internal </a:t>
            </a:r>
            <a:r>
              <a:rPr lang="en-US" i="1" dirty="0" err="1">
                <a:latin typeface="Segoe UI" panose="020B0502040204020203" pitchFamily="34" charset="0"/>
                <a:cs typeface="Segoe UI" panose="020B0502040204020203" pitchFamily="34" charset="0"/>
                <a:sym typeface="Wingdings" panose="05000000000000000000" pitchFamily="2" charset="2"/>
              </a:rPr>
              <a:t>Pengguna</a:t>
            </a:r>
            <a:r>
              <a:rPr lang="en-US" i="1" dirty="0">
                <a:latin typeface="Segoe UI" panose="020B0502040204020203" pitchFamily="34" charset="0"/>
                <a:cs typeface="Segoe UI" panose="020B0502040204020203" pitchFamily="34" charset="0"/>
                <a:sym typeface="Wingdings" panose="05000000000000000000" pitchFamily="2" charset="2"/>
              </a:rPr>
              <a:t> </a:t>
            </a:r>
            <a:r>
              <a:rPr lang="en-US" i="1" dirty="0" err="1">
                <a:latin typeface="Segoe UI" panose="020B0502040204020203" pitchFamily="34" charset="0"/>
                <a:cs typeface="Segoe UI" panose="020B0502040204020203" pitchFamily="34" charset="0"/>
                <a:sym typeface="Wingdings" panose="05000000000000000000" pitchFamily="2" charset="2"/>
              </a:rPr>
              <a:t>Barang</a:t>
            </a:r>
            <a:endParaRPr lang="id-ID" i="1" dirty="0">
              <a:latin typeface="Segoe UI" panose="020B0502040204020203" pitchFamily="34" charset="0"/>
              <a:cs typeface="Segoe UI" panose="020B0502040204020203" pitchFamily="34" charset="0"/>
            </a:endParaRPr>
          </a:p>
        </p:txBody>
      </p:sp>
      <p:sp>
        <p:nvSpPr>
          <p:cNvPr id="72" name="Freeform 2201">
            <a:extLst>
              <a:ext uri="{FF2B5EF4-FFF2-40B4-BE49-F238E27FC236}">
                <a16:creationId xmlns="" xmlns:a16="http://schemas.microsoft.com/office/drawing/2014/main" id="{4294801D-70CE-4089-840D-561468EE684B}"/>
              </a:ext>
            </a:extLst>
          </p:cNvPr>
          <p:cNvSpPr>
            <a:spLocks noEditPoints="1"/>
          </p:cNvSpPr>
          <p:nvPr/>
        </p:nvSpPr>
        <p:spPr bwMode="auto">
          <a:xfrm>
            <a:off x="1646545" y="3261263"/>
            <a:ext cx="322255" cy="440446"/>
          </a:xfrm>
          <a:custGeom>
            <a:avLst/>
            <a:gdLst>
              <a:gd name="T0" fmla="*/ 64 w 128"/>
              <a:gd name="T1" fmla="*/ 24 h 176"/>
              <a:gd name="T2" fmla="*/ 64 w 128"/>
              <a:gd name="T3" fmla="*/ 0 h 176"/>
              <a:gd name="T4" fmla="*/ 32 w 128"/>
              <a:gd name="T5" fmla="*/ 32 h 176"/>
              <a:gd name="T6" fmla="*/ 64 w 128"/>
              <a:gd name="T7" fmla="*/ 64 h 176"/>
              <a:gd name="T8" fmla="*/ 64 w 128"/>
              <a:gd name="T9" fmla="*/ 40 h 176"/>
              <a:gd name="T10" fmla="*/ 112 w 128"/>
              <a:gd name="T11" fmla="*/ 88 h 176"/>
              <a:gd name="T12" fmla="*/ 106 w 128"/>
              <a:gd name="T13" fmla="*/ 110 h 176"/>
              <a:gd name="T14" fmla="*/ 118 w 128"/>
              <a:gd name="T15" fmla="*/ 122 h 176"/>
              <a:gd name="T16" fmla="*/ 128 w 128"/>
              <a:gd name="T17" fmla="*/ 88 h 176"/>
              <a:gd name="T18" fmla="*/ 64 w 128"/>
              <a:gd name="T19" fmla="*/ 24 h 176"/>
              <a:gd name="T20" fmla="*/ 64 w 128"/>
              <a:gd name="T21" fmla="*/ 136 h 176"/>
              <a:gd name="T22" fmla="*/ 16 w 128"/>
              <a:gd name="T23" fmla="*/ 88 h 176"/>
              <a:gd name="T24" fmla="*/ 22 w 128"/>
              <a:gd name="T25" fmla="*/ 66 h 176"/>
              <a:gd name="T26" fmla="*/ 10 w 128"/>
              <a:gd name="T27" fmla="*/ 54 h 176"/>
              <a:gd name="T28" fmla="*/ 0 w 128"/>
              <a:gd name="T29" fmla="*/ 88 h 176"/>
              <a:gd name="T30" fmla="*/ 64 w 128"/>
              <a:gd name="T31" fmla="*/ 152 h 176"/>
              <a:gd name="T32" fmla="*/ 64 w 128"/>
              <a:gd name="T33" fmla="*/ 176 h 176"/>
              <a:gd name="T34" fmla="*/ 96 w 128"/>
              <a:gd name="T35" fmla="*/ 144 h 176"/>
              <a:gd name="T36" fmla="*/ 64 w 128"/>
              <a:gd name="T37" fmla="*/ 112 h 176"/>
              <a:gd name="T38" fmla="*/ 64 w 128"/>
              <a:gd name="T39" fmla="*/ 1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76">
                <a:moveTo>
                  <a:pt x="64" y="24"/>
                </a:moveTo>
                <a:cubicBezTo>
                  <a:pt x="64" y="0"/>
                  <a:pt x="64" y="0"/>
                  <a:pt x="64" y="0"/>
                </a:cubicBezTo>
                <a:cubicBezTo>
                  <a:pt x="32" y="32"/>
                  <a:pt x="32" y="32"/>
                  <a:pt x="32" y="32"/>
                </a:cubicBezTo>
                <a:cubicBezTo>
                  <a:pt x="64" y="64"/>
                  <a:pt x="64" y="64"/>
                  <a:pt x="64" y="64"/>
                </a:cubicBezTo>
                <a:cubicBezTo>
                  <a:pt x="64" y="40"/>
                  <a:pt x="64" y="40"/>
                  <a:pt x="64" y="40"/>
                </a:cubicBezTo>
                <a:cubicBezTo>
                  <a:pt x="91" y="40"/>
                  <a:pt x="112" y="61"/>
                  <a:pt x="112" y="88"/>
                </a:cubicBezTo>
                <a:cubicBezTo>
                  <a:pt x="112" y="96"/>
                  <a:pt x="110" y="104"/>
                  <a:pt x="106" y="110"/>
                </a:cubicBezTo>
                <a:cubicBezTo>
                  <a:pt x="118" y="122"/>
                  <a:pt x="118" y="122"/>
                  <a:pt x="118" y="122"/>
                </a:cubicBezTo>
                <a:cubicBezTo>
                  <a:pt x="124" y="112"/>
                  <a:pt x="128" y="101"/>
                  <a:pt x="128" y="88"/>
                </a:cubicBezTo>
                <a:cubicBezTo>
                  <a:pt x="128" y="53"/>
                  <a:pt x="99" y="24"/>
                  <a:pt x="64" y="24"/>
                </a:cubicBezTo>
                <a:close/>
                <a:moveTo>
                  <a:pt x="64" y="136"/>
                </a:moveTo>
                <a:cubicBezTo>
                  <a:pt x="37" y="136"/>
                  <a:pt x="16" y="115"/>
                  <a:pt x="16" y="88"/>
                </a:cubicBezTo>
                <a:cubicBezTo>
                  <a:pt x="16" y="80"/>
                  <a:pt x="18" y="72"/>
                  <a:pt x="22" y="66"/>
                </a:cubicBezTo>
                <a:cubicBezTo>
                  <a:pt x="10" y="54"/>
                  <a:pt x="10" y="54"/>
                  <a:pt x="10" y="54"/>
                </a:cubicBezTo>
                <a:cubicBezTo>
                  <a:pt x="4" y="64"/>
                  <a:pt x="0" y="75"/>
                  <a:pt x="0" y="88"/>
                </a:cubicBezTo>
                <a:cubicBezTo>
                  <a:pt x="0" y="123"/>
                  <a:pt x="29" y="152"/>
                  <a:pt x="64" y="152"/>
                </a:cubicBezTo>
                <a:cubicBezTo>
                  <a:pt x="64" y="176"/>
                  <a:pt x="64" y="176"/>
                  <a:pt x="64" y="176"/>
                </a:cubicBezTo>
                <a:cubicBezTo>
                  <a:pt x="96" y="144"/>
                  <a:pt x="96" y="144"/>
                  <a:pt x="96" y="144"/>
                </a:cubicBezTo>
                <a:cubicBezTo>
                  <a:pt x="64" y="112"/>
                  <a:pt x="64" y="112"/>
                  <a:pt x="64" y="112"/>
                </a:cubicBezTo>
                <a:lnTo>
                  <a:pt x="64" y="136"/>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 name="TextBox 72">
            <a:extLst>
              <a:ext uri="{FF2B5EF4-FFF2-40B4-BE49-F238E27FC236}">
                <a16:creationId xmlns="" xmlns:a16="http://schemas.microsoft.com/office/drawing/2014/main" id="{039AC4AD-445A-46C5-A9CB-00C5347A81C9}"/>
              </a:ext>
            </a:extLst>
          </p:cNvPr>
          <p:cNvSpPr txBox="1"/>
          <p:nvPr/>
        </p:nvSpPr>
        <p:spPr>
          <a:xfrm>
            <a:off x="2005884" y="3296820"/>
            <a:ext cx="4200656" cy="369332"/>
          </a:xfrm>
          <a:prstGeom prst="rect">
            <a:avLst/>
          </a:prstGeom>
          <a:noFill/>
        </p:spPr>
        <p:txBody>
          <a:bodyPr wrap="square">
            <a:spAutoFit/>
          </a:bodyPr>
          <a:lstStyle/>
          <a:p>
            <a:r>
              <a:rPr lang="en-US" i="1" dirty="0" err="1">
                <a:latin typeface="Segoe UI" panose="020B0502040204020203" pitchFamily="34" charset="0"/>
                <a:cs typeface="Segoe UI" panose="020B0502040204020203" pitchFamily="34" charset="0"/>
                <a:sym typeface="Wingdings" panose="05000000000000000000" pitchFamily="2" charset="2"/>
              </a:rPr>
              <a:t>Pengeluaran</a:t>
            </a:r>
            <a:r>
              <a:rPr lang="en-US" i="1" dirty="0">
                <a:latin typeface="Segoe UI" panose="020B0502040204020203" pitchFamily="34" charset="0"/>
                <a:cs typeface="Segoe UI" panose="020B0502040204020203" pitchFamily="34" charset="0"/>
                <a:sym typeface="Wingdings" panose="05000000000000000000" pitchFamily="2" charset="2"/>
              </a:rPr>
              <a:t> Internal </a:t>
            </a:r>
            <a:r>
              <a:rPr lang="en-US" i="1" dirty="0" err="1">
                <a:latin typeface="Segoe UI" panose="020B0502040204020203" pitchFamily="34" charset="0"/>
                <a:cs typeface="Segoe UI" panose="020B0502040204020203" pitchFamily="34" charset="0"/>
                <a:sym typeface="Wingdings" panose="05000000000000000000" pitchFamily="2" charset="2"/>
              </a:rPr>
              <a:t>Pengguna</a:t>
            </a:r>
            <a:r>
              <a:rPr lang="en-US" i="1" dirty="0">
                <a:latin typeface="Segoe UI" panose="020B0502040204020203" pitchFamily="34" charset="0"/>
                <a:cs typeface="Segoe UI" panose="020B0502040204020203" pitchFamily="34" charset="0"/>
                <a:sym typeface="Wingdings" panose="05000000000000000000" pitchFamily="2" charset="2"/>
              </a:rPr>
              <a:t> </a:t>
            </a:r>
            <a:r>
              <a:rPr lang="en-US" i="1" dirty="0" err="1">
                <a:latin typeface="Segoe UI" panose="020B0502040204020203" pitchFamily="34" charset="0"/>
                <a:cs typeface="Segoe UI" panose="020B0502040204020203" pitchFamily="34" charset="0"/>
                <a:sym typeface="Wingdings" panose="05000000000000000000" pitchFamily="2" charset="2"/>
              </a:rPr>
              <a:t>Barang</a:t>
            </a:r>
            <a:endParaRPr lang="id-ID" i="1" dirty="0">
              <a:latin typeface="Segoe UI" panose="020B0502040204020203" pitchFamily="34" charset="0"/>
              <a:cs typeface="Segoe UI" panose="020B0502040204020203" pitchFamily="34" charset="0"/>
            </a:endParaRPr>
          </a:p>
        </p:txBody>
      </p:sp>
      <p:sp>
        <p:nvSpPr>
          <p:cNvPr id="74" name="Freeform 2201">
            <a:extLst>
              <a:ext uri="{FF2B5EF4-FFF2-40B4-BE49-F238E27FC236}">
                <a16:creationId xmlns="" xmlns:a16="http://schemas.microsoft.com/office/drawing/2014/main" id="{8F4518EF-4CC5-4647-AD05-544A595A53CC}"/>
              </a:ext>
            </a:extLst>
          </p:cNvPr>
          <p:cNvSpPr>
            <a:spLocks noEditPoints="1"/>
          </p:cNvSpPr>
          <p:nvPr/>
        </p:nvSpPr>
        <p:spPr bwMode="auto">
          <a:xfrm>
            <a:off x="1639112" y="3771577"/>
            <a:ext cx="322255" cy="440446"/>
          </a:xfrm>
          <a:custGeom>
            <a:avLst/>
            <a:gdLst>
              <a:gd name="T0" fmla="*/ 64 w 128"/>
              <a:gd name="T1" fmla="*/ 24 h 176"/>
              <a:gd name="T2" fmla="*/ 64 w 128"/>
              <a:gd name="T3" fmla="*/ 0 h 176"/>
              <a:gd name="T4" fmla="*/ 32 w 128"/>
              <a:gd name="T5" fmla="*/ 32 h 176"/>
              <a:gd name="T6" fmla="*/ 64 w 128"/>
              <a:gd name="T7" fmla="*/ 64 h 176"/>
              <a:gd name="T8" fmla="*/ 64 w 128"/>
              <a:gd name="T9" fmla="*/ 40 h 176"/>
              <a:gd name="T10" fmla="*/ 112 w 128"/>
              <a:gd name="T11" fmla="*/ 88 h 176"/>
              <a:gd name="T12" fmla="*/ 106 w 128"/>
              <a:gd name="T13" fmla="*/ 110 h 176"/>
              <a:gd name="T14" fmla="*/ 118 w 128"/>
              <a:gd name="T15" fmla="*/ 122 h 176"/>
              <a:gd name="T16" fmla="*/ 128 w 128"/>
              <a:gd name="T17" fmla="*/ 88 h 176"/>
              <a:gd name="T18" fmla="*/ 64 w 128"/>
              <a:gd name="T19" fmla="*/ 24 h 176"/>
              <a:gd name="T20" fmla="*/ 64 w 128"/>
              <a:gd name="T21" fmla="*/ 136 h 176"/>
              <a:gd name="T22" fmla="*/ 16 w 128"/>
              <a:gd name="T23" fmla="*/ 88 h 176"/>
              <a:gd name="T24" fmla="*/ 22 w 128"/>
              <a:gd name="T25" fmla="*/ 66 h 176"/>
              <a:gd name="T26" fmla="*/ 10 w 128"/>
              <a:gd name="T27" fmla="*/ 54 h 176"/>
              <a:gd name="T28" fmla="*/ 0 w 128"/>
              <a:gd name="T29" fmla="*/ 88 h 176"/>
              <a:gd name="T30" fmla="*/ 64 w 128"/>
              <a:gd name="T31" fmla="*/ 152 h 176"/>
              <a:gd name="T32" fmla="*/ 64 w 128"/>
              <a:gd name="T33" fmla="*/ 176 h 176"/>
              <a:gd name="T34" fmla="*/ 96 w 128"/>
              <a:gd name="T35" fmla="*/ 144 h 176"/>
              <a:gd name="T36" fmla="*/ 64 w 128"/>
              <a:gd name="T37" fmla="*/ 112 h 176"/>
              <a:gd name="T38" fmla="*/ 64 w 128"/>
              <a:gd name="T39" fmla="*/ 1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76">
                <a:moveTo>
                  <a:pt x="64" y="24"/>
                </a:moveTo>
                <a:cubicBezTo>
                  <a:pt x="64" y="0"/>
                  <a:pt x="64" y="0"/>
                  <a:pt x="64" y="0"/>
                </a:cubicBezTo>
                <a:cubicBezTo>
                  <a:pt x="32" y="32"/>
                  <a:pt x="32" y="32"/>
                  <a:pt x="32" y="32"/>
                </a:cubicBezTo>
                <a:cubicBezTo>
                  <a:pt x="64" y="64"/>
                  <a:pt x="64" y="64"/>
                  <a:pt x="64" y="64"/>
                </a:cubicBezTo>
                <a:cubicBezTo>
                  <a:pt x="64" y="40"/>
                  <a:pt x="64" y="40"/>
                  <a:pt x="64" y="40"/>
                </a:cubicBezTo>
                <a:cubicBezTo>
                  <a:pt x="91" y="40"/>
                  <a:pt x="112" y="61"/>
                  <a:pt x="112" y="88"/>
                </a:cubicBezTo>
                <a:cubicBezTo>
                  <a:pt x="112" y="96"/>
                  <a:pt x="110" y="104"/>
                  <a:pt x="106" y="110"/>
                </a:cubicBezTo>
                <a:cubicBezTo>
                  <a:pt x="118" y="122"/>
                  <a:pt x="118" y="122"/>
                  <a:pt x="118" y="122"/>
                </a:cubicBezTo>
                <a:cubicBezTo>
                  <a:pt x="124" y="112"/>
                  <a:pt x="128" y="101"/>
                  <a:pt x="128" y="88"/>
                </a:cubicBezTo>
                <a:cubicBezTo>
                  <a:pt x="128" y="53"/>
                  <a:pt x="99" y="24"/>
                  <a:pt x="64" y="24"/>
                </a:cubicBezTo>
                <a:close/>
                <a:moveTo>
                  <a:pt x="64" y="136"/>
                </a:moveTo>
                <a:cubicBezTo>
                  <a:pt x="37" y="136"/>
                  <a:pt x="16" y="115"/>
                  <a:pt x="16" y="88"/>
                </a:cubicBezTo>
                <a:cubicBezTo>
                  <a:pt x="16" y="80"/>
                  <a:pt x="18" y="72"/>
                  <a:pt x="22" y="66"/>
                </a:cubicBezTo>
                <a:cubicBezTo>
                  <a:pt x="10" y="54"/>
                  <a:pt x="10" y="54"/>
                  <a:pt x="10" y="54"/>
                </a:cubicBezTo>
                <a:cubicBezTo>
                  <a:pt x="4" y="64"/>
                  <a:pt x="0" y="75"/>
                  <a:pt x="0" y="88"/>
                </a:cubicBezTo>
                <a:cubicBezTo>
                  <a:pt x="0" y="123"/>
                  <a:pt x="29" y="152"/>
                  <a:pt x="64" y="152"/>
                </a:cubicBezTo>
                <a:cubicBezTo>
                  <a:pt x="64" y="176"/>
                  <a:pt x="64" y="176"/>
                  <a:pt x="64" y="176"/>
                </a:cubicBezTo>
                <a:cubicBezTo>
                  <a:pt x="96" y="144"/>
                  <a:pt x="96" y="144"/>
                  <a:pt x="96" y="144"/>
                </a:cubicBezTo>
                <a:cubicBezTo>
                  <a:pt x="64" y="112"/>
                  <a:pt x="64" y="112"/>
                  <a:pt x="64" y="112"/>
                </a:cubicBezTo>
                <a:lnTo>
                  <a:pt x="64" y="136"/>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 name="TextBox 74">
            <a:extLst>
              <a:ext uri="{FF2B5EF4-FFF2-40B4-BE49-F238E27FC236}">
                <a16:creationId xmlns="" xmlns:a16="http://schemas.microsoft.com/office/drawing/2014/main" id="{7C29AE7E-50E0-4E71-B64C-364D53CD0F40}"/>
              </a:ext>
            </a:extLst>
          </p:cNvPr>
          <p:cNvSpPr txBox="1"/>
          <p:nvPr/>
        </p:nvSpPr>
        <p:spPr>
          <a:xfrm>
            <a:off x="1998451" y="3807134"/>
            <a:ext cx="2650603" cy="369332"/>
          </a:xfrm>
          <a:prstGeom prst="rect">
            <a:avLst/>
          </a:prstGeom>
          <a:noFill/>
        </p:spPr>
        <p:txBody>
          <a:bodyPr wrap="square">
            <a:spAutoFit/>
          </a:bodyPr>
          <a:lstStyle/>
          <a:p>
            <a:r>
              <a:rPr lang="en-US" i="1" dirty="0" err="1">
                <a:latin typeface="Segoe UI" panose="020B0502040204020203" pitchFamily="34" charset="0"/>
                <a:cs typeface="Segoe UI" panose="020B0502040204020203" pitchFamily="34" charset="0"/>
                <a:sym typeface="Wingdings" panose="05000000000000000000" pitchFamily="2" charset="2"/>
              </a:rPr>
              <a:t>Reklasifikasi</a:t>
            </a:r>
            <a:endParaRPr lang="id-ID" i="1" dirty="0">
              <a:latin typeface="Segoe UI" panose="020B0502040204020203" pitchFamily="34" charset="0"/>
              <a:cs typeface="Segoe UI" panose="020B0502040204020203" pitchFamily="34" charset="0"/>
            </a:endParaRPr>
          </a:p>
        </p:txBody>
      </p:sp>
      <p:sp>
        <p:nvSpPr>
          <p:cNvPr id="76" name="Freeform 2201">
            <a:extLst>
              <a:ext uri="{FF2B5EF4-FFF2-40B4-BE49-F238E27FC236}">
                <a16:creationId xmlns="" xmlns:a16="http://schemas.microsoft.com/office/drawing/2014/main" id="{D1631D24-DCC0-435C-BDE8-72A24D8AA509}"/>
              </a:ext>
            </a:extLst>
          </p:cNvPr>
          <p:cNvSpPr>
            <a:spLocks noEditPoints="1"/>
          </p:cNvSpPr>
          <p:nvPr/>
        </p:nvSpPr>
        <p:spPr bwMode="auto">
          <a:xfrm>
            <a:off x="6544732" y="1767502"/>
            <a:ext cx="322255" cy="440446"/>
          </a:xfrm>
          <a:custGeom>
            <a:avLst/>
            <a:gdLst>
              <a:gd name="T0" fmla="*/ 64 w 128"/>
              <a:gd name="T1" fmla="*/ 24 h 176"/>
              <a:gd name="T2" fmla="*/ 64 w 128"/>
              <a:gd name="T3" fmla="*/ 0 h 176"/>
              <a:gd name="T4" fmla="*/ 32 w 128"/>
              <a:gd name="T5" fmla="*/ 32 h 176"/>
              <a:gd name="T6" fmla="*/ 64 w 128"/>
              <a:gd name="T7" fmla="*/ 64 h 176"/>
              <a:gd name="T8" fmla="*/ 64 w 128"/>
              <a:gd name="T9" fmla="*/ 40 h 176"/>
              <a:gd name="T10" fmla="*/ 112 w 128"/>
              <a:gd name="T11" fmla="*/ 88 h 176"/>
              <a:gd name="T12" fmla="*/ 106 w 128"/>
              <a:gd name="T13" fmla="*/ 110 h 176"/>
              <a:gd name="T14" fmla="*/ 118 w 128"/>
              <a:gd name="T15" fmla="*/ 122 h 176"/>
              <a:gd name="T16" fmla="*/ 128 w 128"/>
              <a:gd name="T17" fmla="*/ 88 h 176"/>
              <a:gd name="T18" fmla="*/ 64 w 128"/>
              <a:gd name="T19" fmla="*/ 24 h 176"/>
              <a:gd name="T20" fmla="*/ 64 w 128"/>
              <a:gd name="T21" fmla="*/ 136 h 176"/>
              <a:gd name="T22" fmla="*/ 16 w 128"/>
              <a:gd name="T23" fmla="*/ 88 h 176"/>
              <a:gd name="T24" fmla="*/ 22 w 128"/>
              <a:gd name="T25" fmla="*/ 66 h 176"/>
              <a:gd name="T26" fmla="*/ 10 w 128"/>
              <a:gd name="T27" fmla="*/ 54 h 176"/>
              <a:gd name="T28" fmla="*/ 0 w 128"/>
              <a:gd name="T29" fmla="*/ 88 h 176"/>
              <a:gd name="T30" fmla="*/ 64 w 128"/>
              <a:gd name="T31" fmla="*/ 152 h 176"/>
              <a:gd name="T32" fmla="*/ 64 w 128"/>
              <a:gd name="T33" fmla="*/ 176 h 176"/>
              <a:gd name="T34" fmla="*/ 96 w 128"/>
              <a:gd name="T35" fmla="*/ 144 h 176"/>
              <a:gd name="T36" fmla="*/ 64 w 128"/>
              <a:gd name="T37" fmla="*/ 112 h 176"/>
              <a:gd name="T38" fmla="*/ 64 w 128"/>
              <a:gd name="T39" fmla="*/ 1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76">
                <a:moveTo>
                  <a:pt x="64" y="24"/>
                </a:moveTo>
                <a:cubicBezTo>
                  <a:pt x="64" y="0"/>
                  <a:pt x="64" y="0"/>
                  <a:pt x="64" y="0"/>
                </a:cubicBezTo>
                <a:cubicBezTo>
                  <a:pt x="32" y="32"/>
                  <a:pt x="32" y="32"/>
                  <a:pt x="32" y="32"/>
                </a:cubicBezTo>
                <a:cubicBezTo>
                  <a:pt x="64" y="64"/>
                  <a:pt x="64" y="64"/>
                  <a:pt x="64" y="64"/>
                </a:cubicBezTo>
                <a:cubicBezTo>
                  <a:pt x="64" y="40"/>
                  <a:pt x="64" y="40"/>
                  <a:pt x="64" y="40"/>
                </a:cubicBezTo>
                <a:cubicBezTo>
                  <a:pt x="91" y="40"/>
                  <a:pt x="112" y="61"/>
                  <a:pt x="112" y="88"/>
                </a:cubicBezTo>
                <a:cubicBezTo>
                  <a:pt x="112" y="96"/>
                  <a:pt x="110" y="104"/>
                  <a:pt x="106" y="110"/>
                </a:cubicBezTo>
                <a:cubicBezTo>
                  <a:pt x="118" y="122"/>
                  <a:pt x="118" y="122"/>
                  <a:pt x="118" y="122"/>
                </a:cubicBezTo>
                <a:cubicBezTo>
                  <a:pt x="124" y="112"/>
                  <a:pt x="128" y="101"/>
                  <a:pt x="128" y="88"/>
                </a:cubicBezTo>
                <a:cubicBezTo>
                  <a:pt x="128" y="53"/>
                  <a:pt x="99" y="24"/>
                  <a:pt x="64" y="24"/>
                </a:cubicBezTo>
                <a:close/>
                <a:moveTo>
                  <a:pt x="64" y="136"/>
                </a:moveTo>
                <a:cubicBezTo>
                  <a:pt x="37" y="136"/>
                  <a:pt x="16" y="115"/>
                  <a:pt x="16" y="88"/>
                </a:cubicBezTo>
                <a:cubicBezTo>
                  <a:pt x="16" y="80"/>
                  <a:pt x="18" y="72"/>
                  <a:pt x="22" y="66"/>
                </a:cubicBezTo>
                <a:cubicBezTo>
                  <a:pt x="10" y="54"/>
                  <a:pt x="10" y="54"/>
                  <a:pt x="10" y="54"/>
                </a:cubicBezTo>
                <a:cubicBezTo>
                  <a:pt x="4" y="64"/>
                  <a:pt x="0" y="75"/>
                  <a:pt x="0" y="88"/>
                </a:cubicBezTo>
                <a:cubicBezTo>
                  <a:pt x="0" y="123"/>
                  <a:pt x="29" y="152"/>
                  <a:pt x="64" y="152"/>
                </a:cubicBezTo>
                <a:cubicBezTo>
                  <a:pt x="64" y="176"/>
                  <a:pt x="64" y="176"/>
                  <a:pt x="64" y="176"/>
                </a:cubicBezTo>
                <a:cubicBezTo>
                  <a:pt x="96" y="144"/>
                  <a:pt x="96" y="144"/>
                  <a:pt x="96" y="144"/>
                </a:cubicBezTo>
                <a:cubicBezTo>
                  <a:pt x="64" y="112"/>
                  <a:pt x="64" y="112"/>
                  <a:pt x="64" y="112"/>
                </a:cubicBezTo>
                <a:lnTo>
                  <a:pt x="64" y="136"/>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 name="TextBox 76">
            <a:extLst>
              <a:ext uri="{FF2B5EF4-FFF2-40B4-BE49-F238E27FC236}">
                <a16:creationId xmlns="" xmlns:a16="http://schemas.microsoft.com/office/drawing/2014/main" id="{EB2DB5AF-995F-494D-A37C-03D0CDC81C05}"/>
              </a:ext>
            </a:extLst>
          </p:cNvPr>
          <p:cNvSpPr txBox="1"/>
          <p:nvPr/>
        </p:nvSpPr>
        <p:spPr>
          <a:xfrm>
            <a:off x="6904071" y="1803059"/>
            <a:ext cx="2650603" cy="369332"/>
          </a:xfrm>
          <a:prstGeom prst="rect">
            <a:avLst/>
          </a:prstGeom>
          <a:noFill/>
        </p:spPr>
        <p:txBody>
          <a:bodyPr wrap="square">
            <a:spAutoFit/>
          </a:bodyPr>
          <a:lstStyle/>
          <a:p>
            <a:r>
              <a:rPr lang="en-US" i="1" dirty="0" err="1">
                <a:latin typeface="Segoe UI" panose="020B0502040204020203" pitchFamily="34" charset="0"/>
                <a:cs typeface="Segoe UI" panose="020B0502040204020203" pitchFamily="34" charset="0"/>
                <a:sym typeface="Wingdings" panose="05000000000000000000" pitchFamily="2" charset="2"/>
              </a:rPr>
              <a:t>Koreksi</a:t>
            </a:r>
            <a:endParaRPr lang="id-ID" i="1" dirty="0">
              <a:latin typeface="Segoe UI" panose="020B0502040204020203" pitchFamily="34" charset="0"/>
              <a:cs typeface="Segoe UI" panose="020B0502040204020203" pitchFamily="34" charset="0"/>
            </a:endParaRPr>
          </a:p>
        </p:txBody>
      </p:sp>
      <p:sp>
        <p:nvSpPr>
          <p:cNvPr id="78" name="Freeform 2201">
            <a:extLst>
              <a:ext uri="{FF2B5EF4-FFF2-40B4-BE49-F238E27FC236}">
                <a16:creationId xmlns="" xmlns:a16="http://schemas.microsoft.com/office/drawing/2014/main" id="{2AE09A6E-8F82-4D00-BEAF-59BF1D6CFFD6}"/>
              </a:ext>
            </a:extLst>
          </p:cNvPr>
          <p:cNvSpPr>
            <a:spLocks noEditPoints="1"/>
          </p:cNvSpPr>
          <p:nvPr/>
        </p:nvSpPr>
        <p:spPr bwMode="auto">
          <a:xfrm>
            <a:off x="6563062" y="2242622"/>
            <a:ext cx="322255" cy="440446"/>
          </a:xfrm>
          <a:custGeom>
            <a:avLst/>
            <a:gdLst>
              <a:gd name="T0" fmla="*/ 64 w 128"/>
              <a:gd name="T1" fmla="*/ 24 h 176"/>
              <a:gd name="T2" fmla="*/ 64 w 128"/>
              <a:gd name="T3" fmla="*/ 0 h 176"/>
              <a:gd name="T4" fmla="*/ 32 w 128"/>
              <a:gd name="T5" fmla="*/ 32 h 176"/>
              <a:gd name="T6" fmla="*/ 64 w 128"/>
              <a:gd name="T7" fmla="*/ 64 h 176"/>
              <a:gd name="T8" fmla="*/ 64 w 128"/>
              <a:gd name="T9" fmla="*/ 40 h 176"/>
              <a:gd name="T10" fmla="*/ 112 w 128"/>
              <a:gd name="T11" fmla="*/ 88 h 176"/>
              <a:gd name="T12" fmla="*/ 106 w 128"/>
              <a:gd name="T13" fmla="*/ 110 h 176"/>
              <a:gd name="T14" fmla="*/ 118 w 128"/>
              <a:gd name="T15" fmla="*/ 122 h 176"/>
              <a:gd name="T16" fmla="*/ 128 w 128"/>
              <a:gd name="T17" fmla="*/ 88 h 176"/>
              <a:gd name="T18" fmla="*/ 64 w 128"/>
              <a:gd name="T19" fmla="*/ 24 h 176"/>
              <a:gd name="T20" fmla="*/ 64 w 128"/>
              <a:gd name="T21" fmla="*/ 136 h 176"/>
              <a:gd name="T22" fmla="*/ 16 w 128"/>
              <a:gd name="T23" fmla="*/ 88 h 176"/>
              <a:gd name="T24" fmla="*/ 22 w 128"/>
              <a:gd name="T25" fmla="*/ 66 h 176"/>
              <a:gd name="T26" fmla="*/ 10 w 128"/>
              <a:gd name="T27" fmla="*/ 54 h 176"/>
              <a:gd name="T28" fmla="*/ 0 w 128"/>
              <a:gd name="T29" fmla="*/ 88 h 176"/>
              <a:gd name="T30" fmla="*/ 64 w 128"/>
              <a:gd name="T31" fmla="*/ 152 h 176"/>
              <a:gd name="T32" fmla="*/ 64 w 128"/>
              <a:gd name="T33" fmla="*/ 176 h 176"/>
              <a:gd name="T34" fmla="*/ 96 w 128"/>
              <a:gd name="T35" fmla="*/ 144 h 176"/>
              <a:gd name="T36" fmla="*/ 64 w 128"/>
              <a:gd name="T37" fmla="*/ 112 h 176"/>
              <a:gd name="T38" fmla="*/ 64 w 128"/>
              <a:gd name="T39" fmla="*/ 1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76">
                <a:moveTo>
                  <a:pt x="64" y="24"/>
                </a:moveTo>
                <a:cubicBezTo>
                  <a:pt x="64" y="0"/>
                  <a:pt x="64" y="0"/>
                  <a:pt x="64" y="0"/>
                </a:cubicBezTo>
                <a:cubicBezTo>
                  <a:pt x="32" y="32"/>
                  <a:pt x="32" y="32"/>
                  <a:pt x="32" y="32"/>
                </a:cubicBezTo>
                <a:cubicBezTo>
                  <a:pt x="64" y="64"/>
                  <a:pt x="64" y="64"/>
                  <a:pt x="64" y="64"/>
                </a:cubicBezTo>
                <a:cubicBezTo>
                  <a:pt x="64" y="40"/>
                  <a:pt x="64" y="40"/>
                  <a:pt x="64" y="40"/>
                </a:cubicBezTo>
                <a:cubicBezTo>
                  <a:pt x="91" y="40"/>
                  <a:pt x="112" y="61"/>
                  <a:pt x="112" y="88"/>
                </a:cubicBezTo>
                <a:cubicBezTo>
                  <a:pt x="112" y="96"/>
                  <a:pt x="110" y="104"/>
                  <a:pt x="106" y="110"/>
                </a:cubicBezTo>
                <a:cubicBezTo>
                  <a:pt x="118" y="122"/>
                  <a:pt x="118" y="122"/>
                  <a:pt x="118" y="122"/>
                </a:cubicBezTo>
                <a:cubicBezTo>
                  <a:pt x="124" y="112"/>
                  <a:pt x="128" y="101"/>
                  <a:pt x="128" y="88"/>
                </a:cubicBezTo>
                <a:cubicBezTo>
                  <a:pt x="128" y="53"/>
                  <a:pt x="99" y="24"/>
                  <a:pt x="64" y="24"/>
                </a:cubicBezTo>
                <a:close/>
                <a:moveTo>
                  <a:pt x="64" y="136"/>
                </a:moveTo>
                <a:cubicBezTo>
                  <a:pt x="37" y="136"/>
                  <a:pt x="16" y="115"/>
                  <a:pt x="16" y="88"/>
                </a:cubicBezTo>
                <a:cubicBezTo>
                  <a:pt x="16" y="80"/>
                  <a:pt x="18" y="72"/>
                  <a:pt x="22" y="66"/>
                </a:cubicBezTo>
                <a:cubicBezTo>
                  <a:pt x="10" y="54"/>
                  <a:pt x="10" y="54"/>
                  <a:pt x="10" y="54"/>
                </a:cubicBezTo>
                <a:cubicBezTo>
                  <a:pt x="4" y="64"/>
                  <a:pt x="0" y="75"/>
                  <a:pt x="0" y="88"/>
                </a:cubicBezTo>
                <a:cubicBezTo>
                  <a:pt x="0" y="123"/>
                  <a:pt x="29" y="152"/>
                  <a:pt x="64" y="152"/>
                </a:cubicBezTo>
                <a:cubicBezTo>
                  <a:pt x="64" y="176"/>
                  <a:pt x="64" y="176"/>
                  <a:pt x="64" y="176"/>
                </a:cubicBezTo>
                <a:cubicBezTo>
                  <a:pt x="96" y="144"/>
                  <a:pt x="96" y="144"/>
                  <a:pt x="96" y="144"/>
                </a:cubicBezTo>
                <a:cubicBezTo>
                  <a:pt x="64" y="112"/>
                  <a:pt x="64" y="112"/>
                  <a:pt x="64" y="112"/>
                </a:cubicBezTo>
                <a:lnTo>
                  <a:pt x="64" y="136"/>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 name="TextBox 78">
            <a:extLst>
              <a:ext uri="{FF2B5EF4-FFF2-40B4-BE49-F238E27FC236}">
                <a16:creationId xmlns="" xmlns:a16="http://schemas.microsoft.com/office/drawing/2014/main" id="{43E108EB-6BB7-4C0E-AD81-09E4C7D80359}"/>
              </a:ext>
            </a:extLst>
          </p:cNvPr>
          <p:cNvSpPr txBox="1"/>
          <p:nvPr/>
        </p:nvSpPr>
        <p:spPr>
          <a:xfrm>
            <a:off x="6922401" y="2278179"/>
            <a:ext cx="2650603" cy="369332"/>
          </a:xfrm>
          <a:prstGeom prst="rect">
            <a:avLst/>
          </a:prstGeom>
          <a:noFill/>
        </p:spPr>
        <p:txBody>
          <a:bodyPr wrap="square">
            <a:spAutoFit/>
          </a:bodyPr>
          <a:lstStyle/>
          <a:p>
            <a:r>
              <a:rPr lang="en-US" i="1" dirty="0" err="1">
                <a:latin typeface="Segoe UI" panose="020B0502040204020203" pitchFamily="34" charset="0"/>
                <a:cs typeface="Segoe UI" panose="020B0502040204020203" pitchFamily="34" charset="0"/>
                <a:sym typeface="Wingdings" panose="05000000000000000000" pitchFamily="2" charset="2"/>
              </a:rPr>
              <a:t>Penghapusan</a:t>
            </a:r>
            <a:endParaRPr lang="id-ID" i="1" dirty="0">
              <a:latin typeface="Segoe UI" panose="020B0502040204020203" pitchFamily="34" charset="0"/>
              <a:cs typeface="Segoe UI" panose="020B0502040204020203" pitchFamily="34" charset="0"/>
            </a:endParaRPr>
          </a:p>
        </p:txBody>
      </p:sp>
      <p:sp>
        <p:nvSpPr>
          <p:cNvPr id="80" name="Freeform 2201">
            <a:extLst>
              <a:ext uri="{FF2B5EF4-FFF2-40B4-BE49-F238E27FC236}">
                <a16:creationId xmlns="" xmlns:a16="http://schemas.microsoft.com/office/drawing/2014/main" id="{1D5058FF-E364-47BE-A8C2-74C27E14976D}"/>
              </a:ext>
            </a:extLst>
          </p:cNvPr>
          <p:cNvSpPr>
            <a:spLocks noEditPoints="1"/>
          </p:cNvSpPr>
          <p:nvPr/>
        </p:nvSpPr>
        <p:spPr bwMode="auto">
          <a:xfrm>
            <a:off x="6555629" y="2752936"/>
            <a:ext cx="322255" cy="440446"/>
          </a:xfrm>
          <a:custGeom>
            <a:avLst/>
            <a:gdLst>
              <a:gd name="T0" fmla="*/ 64 w 128"/>
              <a:gd name="T1" fmla="*/ 24 h 176"/>
              <a:gd name="T2" fmla="*/ 64 w 128"/>
              <a:gd name="T3" fmla="*/ 0 h 176"/>
              <a:gd name="T4" fmla="*/ 32 w 128"/>
              <a:gd name="T5" fmla="*/ 32 h 176"/>
              <a:gd name="T6" fmla="*/ 64 w 128"/>
              <a:gd name="T7" fmla="*/ 64 h 176"/>
              <a:gd name="T8" fmla="*/ 64 w 128"/>
              <a:gd name="T9" fmla="*/ 40 h 176"/>
              <a:gd name="T10" fmla="*/ 112 w 128"/>
              <a:gd name="T11" fmla="*/ 88 h 176"/>
              <a:gd name="T12" fmla="*/ 106 w 128"/>
              <a:gd name="T13" fmla="*/ 110 h 176"/>
              <a:gd name="T14" fmla="*/ 118 w 128"/>
              <a:gd name="T15" fmla="*/ 122 h 176"/>
              <a:gd name="T16" fmla="*/ 128 w 128"/>
              <a:gd name="T17" fmla="*/ 88 h 176"/>
              <a:gd name="T18" fmla="*/ 64 w 128"/>
              <a:gd name="T19" fmla="*/ 24 h 176"/>
              <a:gd name="T20" fmla="*/ 64 w 128"/>
              <a:gd name="T21" fmla="*/ 136 h 176"/>
              <a:gd name="T22" fmla="*/ 16 w 128"/>
              <a:gd name="T23" fmla="*/ 88 h 176"/>
              <a:gd name="T24" fmla="*/ 22 w 128"/>
              <a:gd name="T25" fmla="*/ 66 h 176"/>
              <a:gd name="T26" fmla="*/ 10 w 128"/>
              <a:gd name="T27" fmla="*/ 54 h 176"/>
              <a:gd name="T28" fmla="*/ 0 w 128"/>
              <a:gd name="T29" fmla="*/ 88 h 176"/>
              <a:gd name="T30" fmla="*/ 64 w 128"/>
              <a:gd name="T31" fmla="*/ 152 h 176"/>
              <a:gd name="T32" fmla="*/ 64 w 128"/>
              <a:gd name="T33" fmla="*/ 176 h 176"/>
              <a:gd name="T34" fmla="*/ 96 w 128"/>
              <a:gd name="T35" fmla="*/ 144 h 176"/>
              <a:gd name="T36" fmla="*/ 64 w 128"/>
              <a:gd name="T37" fmla="*/ 112 h 176"/>
              <a:gd name="T38" fmla="*/ 64 w 128"/>
              <a:gd name="T39" fmla="*/ 1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76">
                <a:moveTo>
                  <a:pt x="64" y="24"/>
                </a:moveTo>
                <a:cubicBezTo>
                  <a:pt x="64" y="0"/>
                  <a:pt x="64" y="0"/>
                  <a:pt x="64" y="0"/>
                </a:cubicBezTo>
                <a:cubicBezTo>
                  <a:pt x="32" y="32"/>
                  <a:pt x="32" y="32"/>
                  <a:pt x="32" y="32"/>
                </a:cubicBezTo>
                <a:cubicBezTo>
                  <a:pt x="64" y="64"/>
                  <a:pt x="64" y="64"/>
                  <a:pt x="64" y="64"/>
                </a:cubicBezTo>
                <a:cubicBezTo>
                  <a:pt x="64" y="40"/>
                  <a:pt x="64" y="40"/>
                  <a:pt x="64" y="40"/>
                </a:cubicBezTo>
                <a:cubicBezTo>
                  <a:pt x="91" y="40"/>
                  <a:pt x="112" y="61"/>
                  <a:pt x="112" y="88"/>
                </a:cubicBezTo>
                <a:cubicBezTo>
                  <a:pt x="112" y="96"/>
                  <a:pt x="110" y="104"/>
                  <a:pt x="106" y="110"/>
                </a:cubicBezTo>
                <a:cubicBezTo>
                  <a:pt x="118" y="122"/>
                  <a:pt x="118" y="122"/>
                  <a:pt x="118" y="122"/>
                </a:cubicBezTo>
                <a:cubicBezTo>
                  <a:pt x="124" y="112"/>
                  <a:pt x="128" y="101"/>
                  <a:pt x="128" y="88"/>
                </a:cubicBezTo>
                <a:cubicBezTo>
                  <a:pt x="128" y="53"/>
                  <a:pt x="99" y="24"/>
                  <a:pt x="64" y="24"/>
                </a:cubicBezTo>
                <a:close/>
                <a:moveTo>
                  <a:pt x="64" y="136"/>
                </a:moveTo>
                <a:cubicBezTo>
                  <a:pt x="37" y="136"/>
                  <a:pt x="16" y="115"/>
                  <a:pt x="16" y="88"/>
                </a:cubicBezTo>
                <a:cubicBezTo>
                  <a:pt x="16" y="80"/>
                  <a:pt x="18" y="72"/>
                  <a:pt x="22" y="66"/>
                </a:cubicBezTo>
                <a:cubicBezTo>
                  <a:pt x="10" y="54"/>
                  <a:pt x="10" y="54"/>
                  <a:pt x="10" y="54"/>
                </a:cubicBezTo>
                <a:cubicBezTo>
                  <a:pt x="4" y="64"/>
                  <a:pt x="0" y="75"/>
                  <a:pt x="0" y="88"/>
                </a:cubicBezTo>
                <a:cubicBezTo>
                  <a:pt x="0" y="123"/>
                  <a:pt x="29" y="152"/>
                  <a:pt x="64" y="152"/>
                </a:cubicBezTo>
                <a:cubicBezTo>
                  <a:pt x="64" y="176"/>
                  <a:pt x="64" y="176"/>
                  <a:pt x="64" y="176"/>
                </a:cubicBezTo>
                <a:cubicBezTo>
                  <a:pt x="96" y="144"/>
                  <a:pt x="96" y="144"/>
                  <a:pt x="96" y="144"/>
                </a:cubicBezTo>
                <a:cubicBezTo>
                  <a:pt x="64" y="112"/>
                  <a:pt x="64" y="112"/>
                  <a:pt x="64" y="112"/>
                </a:cubicBezTo>
                <a:lnTo>
                  <a:pt x="64" y="136"/>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 name="TextBox 80">
            <a:extLst>
              <a:ext uri="{FF2B5EF4-FFF2-40B4-BE49-F238E27FC236}">
                <a16:creationId xmlns="" xmlns:a16="http://schemas.microsoft.com/office/drawing/2014/main" id="{F8C271A1-4705-47F2-9E36-30D395A69B96}"/>
              </a:ext>
            </a:extLst>
          </p:cNvPr>
          <p:cNvSpPr txBox="1"/>
          <p:nvPr/>
        </p:nvSpPr>
        <p:spPr>
          <a:xfrm>
            <a:off x="6914968" y="2788493"/>
            <a:ext cx="3248968" cy="369332"/>
          </a:xfrm>
          <a:prstGeom prst="rect">
            <a:avLst/>
          </a:prstGeom>
          <a:noFill/>
        </p:spPr>
        <p:txBody>
          <a:bodyPr wrap="square">
            <a:spAutoFit/>
          </a:bodyPr>
          <a:lstStyle/>
          <a:p>
            <a:r>
              <a:rPr lang="en-US" i="1" dirty="0" err="1">
                <a:latin typeface="Segoe UI" panose="020B0502040204020203" pitchFamily="34" charset="0"/>
                <a:cs typeface="Segoe UI" panose="020B0502040204020203" pitchFamily="34" charset="0"/>
                <a:sym typeface="Wingdings" panose="05000000000000000000" pitchFamily="2" charset="2"/>
              </a:rPr>
              <a:t>Saldo</a:t>
            </a:r>
            <a:r>
              <a:rPr lang="en-US" i="1" dirty="0">
                <a:latin typeface="Segoe UI" panose="020B0502040204020203" pitchFamily="34" charset="0"/>
                <a:cs typeface="Segoe UI" panose="020B0502040204020203" pitchFamily="34" charset="0"/>
                <a:sym typeface="Wingdings" panose="05000000000000000000" pitchFamily="2" charset="2"/>
              </a:rPr>
              <a:t> </a:t>
            </a:r>
            <a:r>
              <a:rPr lang="en-US" i="1" dirty="0" err="1">
                <a:latin typeface="Segoe UI" panose="020B0502040204020203" pitchFamily="34" charset="0"/>
                <a:cs typeface="Segoe UI" panose="020B0502040204020203" pitchFamily="34" charset="0"/>
                <a:sym typeface="Wingdings" panose="05000000000000000000" pitchFamily="2" charset="2"/>
              </a:rPr>
              <a:t>awal</a:t>
            </a:r>
            <a:r>
              <a:rPr lang="en-US" i="1" dirty="0">
                <a:latin typeface="Segoe UI" panose="020B0502040204020203" pitchFamily="34" charset="0"/>
                <a:cs typeface="Segoe UI" panose="020B0502040204020203" pitchFamily="34" charset="0"/>
                <a:sym typeface="Wingdings" panose="05000000000000000000" pitchFamily="2" charset="2"/>
              </a:rPr>
              <a:t> </a:t>
            </a:r>
            <a:r>
              <a:rPr lang="en-US" i="1" dirty="0" err="1">
                <a:latin typeface="Segoe UI" panose="020B0502040204020203" pitchFamily="34" charset="0"/>
                <a:cs typeface="Segoe UI" panose="020B0502040204020203" pitchFamily="34" charset="0"/>
                <a:sym typeface="Wingdings" panose="05000000000000000000" pitchFamily="2" charset="2"/>
              </a:rPr>
              <a:t>tahun</a:t>
            </a:r>
            <a:r>
              <a:rPr lang="en-US" i="1" dirty="0">
                <a:latin typeface="Segoe UI" panose="020B0502040204020203" pitchFamily="34" charset="0"/>
                <a:cs typeface="Segoe UI" panose="020B0502040204020203" pitchFamily="34" charset="0"/>
                <a:sym typeface="Wingdings" panose="05000000000000000000" pitchFamily="2" charset="2"/>
              </a:rPr>
              <a:t> </a:t>
            </a:r>
            <a:r>
              <a:rPr lang="en-US" i="1" dirty="0" err="1">
                <a:latin typeface="Segoe UI" panose="020B0502040204020203" pitchFamily="34" charset="0"/>
                <a:cs typeface="Segoe UI" panose="020B0502040204020203" pitchFamily="34" charset="0"/>
                <a:sym typeface="Wingdings" panose="05000000000000000000" pitchFamily="2" charset="2"/>
              </a:rPr>
              <a:t>berjalan</a:t>
            </a:r>
            <a:endParaRPr lang="id-ID" i="1" dirty="0">
              <a:latin typeface="Segoe UI" panose="020B0502040204020203" pitchFamily="34" charset="0"/>
              <a:cs typeface="Segoe UI" panose="020B0502040204020203" pitchFamily="34" charset="0"/>
            </a:endParaRPr>
          </a:p>
        </p:txBody>
      </p:sp>
      <p:sp>
        <p:nvSpPr>
          <p:cNvPr id="82" name="Freeform 2201">
            <a:extLst>
              <a:ext uri="{FF2B5EF4-FFF2-40B4-BE49-F238E27FC236}">
                <a16:creationId xmlns="" xmlns:a16="http://schemas.microsoft.com/office/drawing/2014/main" id="{84353450-D84F-4482-9E3D-AF6266A91236}"/>
              </a:ext>
            </a:extLst>
          </p:cNvPr>
          <p:cNvSpPr>
            <a:spLocks noEditPoints="1"/>
          </p:cNvSpPr>
          <p:nvPr/>
        </p:nvSpPr>
        <p:spPr bwMode="auto">
          <a:xfrm>
            <a:off x="6548196" y="3263250"/>
            <a:ext cx="322255" cy="440446"/>
          </a:xfrm>
          <a:custGeom>
            <a:avLst/>
            <a:gdLst>
              <a:gd name="T0" fmla="*/ 64 w 128"/>
              <a:gd name="T1" fmla="*/ 24 h 176"/>
              <a:gd name="T2" fmla="*/ 64 w 128"/>
              <a:gd name="T3" fmla="*/ 0 h 176"/>
              <a:gd name="T4" fmla="*/ 32 w 128"/>
              <a:gd name="T5" fmla="*/ 32 h 176"/>
              <a:gd name="T6" fmla="*/ 64 w 128"/>
              <a:gd name="T7" fmla="*/ 64 h 176"/>
              <a:gd name="T8" fmla="*/ 64 w 128"/>
              <a:gd name="T9" fmla="*/ 40 h 176"/>
              <a:gd name="T10" fmla="*/ 112 w 128"/>
              <a:gd name="T11" fmla="*/ 88 h 176"/>
              <a:gd name="T12" fmla="*/ 106 w 128"/>
              <a:gd name="T13" fmla="*/ 110 h 176"/>
              <a:gd name="T14" fmla="*/ 118 w 128"/>
              <a:gd name="T15" fmla="*/ 122 h 176"/>
              <a:gd name="T16" fmla="*/ 128 w 128"/>
              <a:gd name="T17" fmla="*/ 88 h 176"/>
              <a:gd name="T18" fmla="*/ 64 w 128"/>
              <a:gd name="T19" fmla="*/ 24 h 176"/>
              <a:gd name="T20" fmla="*/ 64 w 128"/>
              <a:gd name="T21" fmla="*/ 136 h 176"/>
              <a:gd name="T22" fmla="*/ 16 w 128"/>
              <a:gd name="T23" fmla="*/ 88 h 176"/>
              <a:gd name="T24" fmla="*/ 22 w 128"/>
              <a:gd name="T25" fmla="*/ 66 h 176"/>
              <a:gd name="T26" fmla="*/ 10 w 128"/>
              <a:gd name="T27" fmla="*/ 54 h 176"/>
              <a:gd name="T28" fmla="*/ 0 w 128"/>
              <a:gd name="T29" fmla="*/ 88 h 176"/>
              <a:gd name="T30" fmla="*/ 64 w 128"/>
              <a:gd name="T31" fmla="*/ 152 h 176"/>
              <a:gd name="T32" fmla="*/ 64 w 128"/>
              <a:gd name="T33" fmla="*/ 176 h 176"/>
              <a:gd name="T34" fmla="*/ 96 w 128"/>
              <a:gd name="T35" fmla="*/ 144 h 176"/>
              <a:gd name="T36" fmla="*/ 64 w 128"/>
              <a:gd name="T37" fmla="*/ 112 h 176"/>
              <a:gd name="T38" fmla="*/ 64 w 128"/>
              <a:gd name="T39" fmla="*/ 1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76">
                <a:moveTo>
                  <a:pt x="64" y="24"/>
                </a:moveTo>
                <a:cubicBezTo>
                  <a:pt x="64" y="0"/>
                  <a:pt x="64" y="0"/>
                  <a:pt x="64" y="0"/>
                </a:cubicBezTo>
                <a:cubicBezTo>
                  <a:pt x="32" y="32"/>
                  <a:pt x="32" y="32"/>
                  <a:pt x="32" y="32"/>
                </a:cubicBezTo>
                <a:cubicBezTo>
                  <a:pt x="64" y="64"/>
                  <a:pt x="64" y="64"/>
                  <a:pt x="64" y="64"/>
                </a:cubicBezTo>
                <a:cubicBezTo>
                  <a:pt x="64" y="40"/>
                  <a:pt x="64" y="40"/>
                  <a:pt x="64" y="40"/>
                </a:cubicBezTo>
                <a:cubicBezTo>
                  <a:pt x="91" y="40"/>
                  <a:pt x="112" y="61"/>
                  <a:pt x="112" y="88"/>
                </a:cubicBezTo>
                <a:cubicBezTo>
                  <a:pt x="112" y="96"/>
                  <a:pt x="110" y="104"/>
                  <a:pt x="106" y="110"/>
                </a:cubicBezTo>
                <a:cubicBezTo>
                  <a:pt x="118" y="122"/>
                  <a:pt x="118" y="122"/>
                  <a:pt x="118" y="122"/>
                </a:cubicBezTo>
                <a:cubicBezTo>
                  <a:pt x="124" y="112"/>
                  <a:pt x="128" y="101"/>
                  <a:pt x="128" y="88"/>
                </a:cubicBezTo>
                <a:cubicBezTo>
                  <a:pt x="128" y="53"/>
                  <a:pt x="99" y="24"/>
                  <a:pt x="64" y="24"/>
                </a:cubicBezTo>
                <a:close/>
                <a:moveTo>
                  <a:pt x="64" y="136"/>
                </a:moveTo>
                <a:cubicBezTo>
                  <a:pt x="37" y="136"/>
                  <a:pt x="16" y="115"/>
                  <a:pt x="16" y="88"/>
                </a:cubicBezTo>
                <a:cubicBezTo>
                  <a:pt x="16" y="80"/>
                  <a:pt x="18" y="72"/>
                  <a:pt x="22" y="66"/>
                </a:cubicBezTo>
                <a:cubicBezTo>
                  <a:pt x="10" y="54"/>
                  <a:pt x="10" y="54"/>
                  <a:pt x="10" y="54"/>
                </a:cubicBezTo>
                <a:cubicBezTo>
                  <a:pt x="4" y="64"/>
                  <a:pt x="0" y="75"/>
                  <a:pt x="0" y="88"/>
                </a:cubicBezTo>
                <a:cubicBezTo>
                  <a:pt x="0" y="123"/>
                  <a:pt x="29" y="152"/>
                  <a:pt x="64" y="152"/>
                </a:cubicBezTo>
                <a:cubicBezTo>
                  <a:pt x="64" y="176"/>
                  <a:pt x="64" y="176"/>
                  <a:pt x="64" y="176"/>
                </a:cubicBezTo>
                <a:cubicBezTo>
                  <a:pt x="96" y="144"/>
                  <a:pt x="96" y="144"/>
                  <a:pt x="96" y="144"/>
                </a:cubicBezTo>
                <a:cubicBezTo>
                  <a:pt x="64" y="112"/>
                  <a:pt x="64" y="112"/>
                  <a:pt x="64" y="112"/>
                </a:cubicBezTo>
                <a:lnTo>
                  <a:pt x="64" y="136"/>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 name="TextBox 82">
            <a:extLst>
              <a:ext uri="{FF2B5EF4-FFF2-40B4-BE49-F238E27FC236}">
                <a16:creationId xmlns="" xmlns:a16="http://schemas.microsoft.com/office/drawing/2014/main" id="{74F0FB7D-01DF-4161-A7FB-E947E9BF9686}"/>
              </a:ext>
            </a:extLst>
          </p:cNvPr>
          <p:cNvSpPr txBox="1"/>
          <p:nvPr/>
        </p:nvSpPr>
        <p:spPr>
          <a:xfrm>
            <a:off x="6907535" y="3298807"/>
            <a:ext cx="3455437" cy="369332"/>
          </a:xfrm>
          <a:prstGeom prst="rect">
            <a:avLst/>
          </a:prstGeom>
          <a:noFill/>
        </p:spPr>
        <p:txBody>
          <a:bodyPr wrap="square">
            <a:spAutoFit/>
          </a:bodyPr>
          <a:lstStyle/>
          <a:p>
            <a:r>
              <a:rPr lang="en-US" i="1" dirty="0" err="1">
                <a:latin typeface="Segoe UI" panose="020B0502040204020203" pitchFamily="34" charset="0"/>
                <a:cs typeface="Segoe UI" panose="020B0502040204020203" pitchFamily="34" charset="0"/>
                <a:sym typeface="Wingdings" panose="05000000000000000000" pitchFamily="2" charset="2"/>
              </a:rPr>
              <a:t>Saldo</a:t>
            </a:r>
            <a:r>
              <a:rPr lang="en-US" i="1" dirty="0">
                <a:latin typeface="Segoe UI" panose="020B0502040204020203" pitchFamily="34" charset="0"/>
                <a:cs typeface="Segoe UI" panose="020B0502040204020203" pitchFamily="34" charset="0"/>
                <a:sym typeface="Wingdings" panose="05000000000000000000" pitchFamily="2" charset="2"/>
              </a:rPr>
              <a:t> </a:t>
            </a:r>
            <a:r>
              <a:rPr lang="en-US" i="1" dirty="0" err="1">
                <a:latin typeface="Segoe UI" panose="020B0502040204020203" pitchFamily="34" charset="0"/>
                <a:cs typeface="Segoe UI" panose="020B0502040204020203" pitchFamily="34" charset="0"/>
                <a:sym typeface="Wingdings" panose="05000000000000000000" pitchFamily="2" charset="2"/>
              </a:rPr>
              <a:t>akhir</a:t>
            </a:r>
            <a:r>
              <a:rPr lang="en-US" i="1" dirty="0">
                <a:latin typeface="Segoe UI" panose="020B0502040204020203" pitchFamily="34" charset="0"/>
                <a:cs typeface="Segoe UI" panose="020B0502040204020203" pitchFamily="34" charset="0"/>
                <a:sym typeface="Wingdings" panose="05000000000000000000" pitchFamily="2" charset="2"/>
              </a:rPr>
              <a:t> </a:t>
            </a:r>
            <a:r>
              <a:rPr lang="en-US" i="1" dirty="0" err="1">
                <a:latin typeface="Segoe UI" panose="020B0502040204020203" pitchFamily="34" charset="0"/>
                <a:cs typeface="Segoe UI" panose="020B0502040204020203" pitchFamily="34" charset="0"/>
                <a:sym typeface="Wingdings" panose="05000000000000000000" pitchFamily="2" charset="2"/>
              </a:rPr>
              <a:t>tahun</a:t>
            </a:r>
            <a:r>
              <a:rPr lang="en-US" i="1" dirty="0">
                <a:latin typeface="Segoe UI" panose="020B0502040204020203" pitchFamily="34" charset="0"/>
                <a:cs typeface="Segoe UI" panose="020B0502040204020203" pitchFamily="34" charset="0"/>
                <a:sym typeface="Wingdings" panose="05000000000000000000" pitchFamily="2" charset="2"/>
              </a:rPr>
              <a:t> </a:t>
            </a:r>
            <a:r>
              <a:rPr lang="en-US" i="1" dirty="0" err="1">
                <a:latin typeface="Segoe UI" panose="020B0502040204020203" pitchFamily="34" charset="0"/>
                <a:cs typeface="Segoe UI" panose="020B0502040204020203" pitchFamily="34" charset="0"/>
                <a:sym typeface="Wingdings" panose="05000000000000000000" pitchFamily="2" charset="2"/>
              </a:rPr>
              <a:t>berjalan</a:t>
            </a:r>
            <a:endParaRPr lang="id-ID" i="1" dirty="0">
              <a:latin typeface="Segoe UI" panose="020B0502040204020203" pitchFamily="34" charset="0"/>
              <a:cs typeface="Segoe UI" panose="020B0502040204020203" pitchFamily="34" charset="0"/>
            </a:endParaRPr>
          </a:p>
        </p:txBody>
      </p:sp>
      <p:sp>
        <p:nvSpPr>
          <p:cNvPr id="84" name="TextBox 83">
            <a:extLst>
              <a:ext uri="{FF2B5EF4-FFF2-40B4-BE49-F238E27FC236}">
                <a16:creationId xmlns="" xmlns:a16="http://schemas.microsoft.com/office/drawing/2014/main" id="{22C7EC56-E37E-493D-9039-0335C0F601AA}"/>
              </a:ext>
            </a:extLst>
          </p:cNvPr>
          <p:cNvSpPr txBox="1"/>
          <p:nvPr/>
        </p:nvSpPr>
        <p:spPr>
          <a:xfrm>
            <a:off x="629984" y="4646294"/>
            <a:ext cx="4989766" cy="646331"/>
          </a:xfrm>
          <a:prstGeom prst="rect">
            <a:avLst/>
          </a:prstGeom>
          <a:noFill/>
        </p:spPr>
        <p:txBody>
          <a:bodyPr wrap="square">
            <a:spAutoFit/>
          </a:bodyPr>
          <a:lstStyle/>
          <a:p>
            <a:r>
              <a:rPr lang="id-ID" dirty="0">
                <a:latin typeface="Segoe UI Variable Text Semiligh" pitchFamily="2" charset="0"/>
              </a:rPr>
              <a:t>Rekonsiliasi dilaksanakan paling sedikit </a:t>
            </a:r>
            <a:r>
              <a:rPr lang="id-ID" b="1" dirty="0">
                <a:latin typeface="Segoe UI Variable Text Semiligh" pitchFamily="2" charset="0"/>
              </a:rPr>
              <a:t>3 (tiga) </a:t>
            </a:r>
            <a:r>
              <a:rPr lang="id-ID" dirty="0">
                <a:latin typeface="Segoe UI Variable Text Semiligh" pitchFamily="2" charset="0"/>
              </a:rPr>
              <a:t>bulan sekali dalam periode tahun berjalan.</a:t>
            </a:r>
          </a:p>
        </p:txBody>
      </p:sp>
      <p:sp>
        <p:nvSpPr>
          <p:cNvPr id="85" name="TextBox 84">
            <a:extLst>
              <a:ext uri="{FF2B5EF4-FFF2-40B4-BE49-F238E27FC236}">
                <a16:creationId xmlns="" xmlns:a16="http://schemas.microsoft.com/office/drawing/2014/main" id="{3C6978DA-E789-4BB8-8AE7-64EF7BB42F6C}"/>
              </a:ext>
            </a:extLst>
          </p:cNvPr>
          <p:cNvSpPr txBox="1"/>
          <p:nvPr/>
        </p:nvSpPr>
        <p:spPr>
          <a:xfrm>
            <a:off x="629984" y="5328182"/>
            <a:ext cx="5355218" cy="1200329"/>
          </a:xfrm>
          <a:prstGeom prst="rect">
            <a:avLst/>
          </a:prstGeom>
          <a:noFill/>
        </p:spPr>
        <p:txBody>
          <a:bodyPr wrap="square">
            <a:spAutoFit/>
          </a:bodyPr>
          <a:lstStyle/>
          <a:p>
            <a:pPr marL="285750" indent="-285750">
              <a:buFont typeface="Arial" panose="020B0604020202020204" pitchFamily="34" charset="0"/>
              <a:buChar char="•"/>
            </a:pPr>
            <a:r>
              <a:rPr lang="id-ID" b="1" dirty="0">
                <a:latin typeface="Segoe UI Variable Text Semiligh" pitchFamily="2" charset="0"/>
              </a:rPr>
              <a:t>Pengurus Barang Pengguna </a:t>
            </a:r>
            <a:r>
              <a:rPr lang="id-ID" dirty="0">
                <a:latin typeface="Segoe UI Variable Text Semiligh" pitchFamily="2" charset="0"/>
              </a:rPr>
              <a:t>dengan </a:t>
            </a:r>
            <a:r>
              <a:rPr lang="id-ID" b="1" dirty="0">
                <a:latin typeface="Segoe UI Variable Text Semiligh" pitchFamily="2" charset="0"/>
              </a:rPr>
              <a:t>Pengurus Barang</a:t>
            </a:r>
            <a:r>
              <a:rPr lang="en-US" b="1" dirty="0">
                <a:latin typeface="Segoe UI Variable Text Semiligh" pitchFamily="2" charset="0"/>
              </a:rPr>
              <a:t> </a:t>
            </a:r>
            <a:r>
              <a:rPr lang="id-ID" b="1" dirty="0">
                <a:latin typeface="Segoe UI Variable Text Semiligh" pitchFamily="2" charset="0"/>
              </a:rPr>
              <a:t>Pembantu</a:t>
            </a:r>
            <a:r>
              <a:rPr lang="id-ID" dirty="0">
                <a:latin typeface="Segoe UI Variable Text Semiligh" pitchFamily="2" charset="0"/>
              </a:rPr>
              <a:t>; </a:t>
            </a:r>
          </a:p>
          <a:p>
            <a:pPr marL="285750" indent="-285750">
              <a:buFont typeface="Arial" panose="020B0604020202020204" pitchFamily="34" charset="0"/>
              <a:buChar char="•"/>
            </a:pPr>
            <a:r>
              <a:rPr lang="id-ID" b="1" dirty="0">
                <a:latin typeface="Segoe UI Variable Text Semiligh" pitchFamily="2" charset="0"/>
              </a:rPr>
              <a:t>Pengurus Barang Pengguna </a:t>
            </a:r>
            <a:r>
              <a:rPr lang="id-ID" dirty="0">
                <a:latin typeface="Segoe UI Variable Text Semiligh" pitchFamily="2" charset="0"/>
              </a:rPr>
              <a:t>dengan </a:t>
            </a:r>
            <a:r>
              <a:rPr lang="id-ID" b="1" dirty="0">
                <a:latin typeface="Segoe UI Variable Text Semiligh" pitchFamily="2" charset="0"/>
              </a:rPr>
              <a:t>Pengurus Barang Pengelola</a:t>
            </a:r>
            <a:r>
              <a:rPr lang="id-ID" dirty="0">
                <a:latin typeface="Segoe UI Variable Text Semiligh" pitchFamily="2" charset="0"/>
              </a:rPr>
              <a:t>; </a:t>
            </a:r>
          </a:p>
        </p:txBody>
      </p:sp>
      <p:sp>
        <p:nvSpPr>
          <p:cNvPr id="86" name="TextBox 85">
            <a:extLst>
              <a:ext uri="{FF2B5EF4-FFF2-40B4-BE49-F238E27FC236}">
                <a16:creationId xmlns="" xmlns:a16="http://schemas.microsoft.com/office/drawing/2014/main" id="{B83FFFF7-6841-4F15-AE32-D0A195963A3B}"/>
              </a:ext>
            </a:extLst>
          </p:cNvPr>
          <p:cNvSpPr txBox="1"/>
          <p:nvPr/>
        </p:nvSpPr>
        <p:spPr>
          <a:xfrm>
            <a:off x="6483668" y="4616037"/>
            <a:ext cx="5355218" cy="646331"/>
          </a:xfrm>
          <a:prstGeom prst="rect">
            <a:avLst/>
          </a:prstGeom>
          <a:noFill/>
        </p:spPr>
        <p:txBody>
          <a:bodyPr wrap="square">
            <a:spAutoFit/>
          </a:bodyPr>
          <a:lstStyle/>
          <a:p>
            <a:r>
              <a:rPr lang="id-ID" dirty="0">
                <a:latin typeface="Segoe UI Variable Text Semiligh" pitchFamily="2" charset="0"/>
              </a:rPr>
              <a:t>Rekonsiliasi dilaksanakan paling sedikit </a:t>
            </a:r>
            <a:r>
              <a:rPr lang="en-US" b="1" dirty="0">
                <a:latin typeface="Segoe UI Variable Text Semiligh" pitchFamily="2" charset="0"/>
              </a:rPr>
              <a:t>6</a:t>
            </a:r>
            <a:r>
              <a:rPr lang="id-ID" b="1" dirty="0">
                <a:latin typeface="Segoe UI Variable Text Semiligh" pitchFamily="2" charset="0"/>
              </a:rPr>
              <a:t> (</a:t>
            </a:r>
            <a:r>
              <a:rPr lang="en-US" b="1" dirty="0" err="1">
                <a:latin typeface="Segoe UI Variable Text Semiligh" pitchFamily="2" charset="0"/>
              </a:rPr>
              <a:t>enam</a:t>
            </a:r>
            <a:r>
              <a:rPr lang="id-ID" b="1" dirty="0">
                <a:latin typeface="Segoe UI Variable Text Semiligh" pitchFamily="2" charset="0"/>
              </a:rPr>
              <a:t>) </a:t>
            </a:r>
            <a:r>
              <a:rPr lang="id-ID" dirty="0">
                <a:latin typeface="Segoe UI Variable Text Semiligh" pitchFamily="2" charset="0"/>
              </a:rPr>
              <a:t>bulan sekali dalam periode tahun berjalan.</a:t>
            </a:r>
          </a:p>
        </p:txBody>
      </p:sp>
      <p:sp>
        <p:nvSpPr>
          <p:cNvPr id="87" name="TextBox 86">
            <a:extLst>
              <a:ext uri="{FF2B5EF4-FFF2-40B4-BE49-F238E27FC236}">
                <a16:creationId xmlns="" xmlns:a16="http://schemas.microsoft.com/office/drawing/2014/main" id="{9B92CF6B-EC18-43A0-A3EF-B48D204822D1}"/>
              </a:ext>
            </a:extLst>
          </p:cNvPr>
          <p:cNvSpPr txBox="1"/>
          <p:nvPr/>
        </p:nvSpPr>
        <p:spPr>
          <a:xfrm>
            <a:off x="6483668" y="5297925"/>
            <a:ext cx="5355218" cy="1477328"/>
          </a:xfrm>
          <a:prstGeom prst="rect">
            <a:avLst/>
          </a:prstGeom>
          <a:noFill/>
        </p:spPr>
        <p:txBody>
          <a:bodyPr wrap="square">
            <a:spAutoFit/>
          </a:bodyPr>
          <a:lstStyle/>
          <a:p>
            <a:pPr marL="285750" indent="-285750">
              <a:buFont typeface="Arial" panose="020B0604020202020204" pitchFamily="34" charset="0"/>
              <a:buChar char="•"/>
            </a:pPr>
            <a:r>
              <a:rPr lang="id-ID" b="1" dirty="0">
                <a:latin typeface="Segoe UI Variable Text Semiligh" pitchFamily="2" charset="0"/>
              </a:rPr>
              <a:t>Pengurus Barang Pengguna </a:t>
            </a:r>
            <a:r>
              <a:rPr lang="id-ID" dirty="0">
                <a:latin typeface="Segoe UI Variable Text Semiligh" pitchFamily="2" charset="0"/>
              </a:rPr>
              <a:t>dengan </a:t>
            </a:r>
            <a:r>
              <a:rPr lang="id-ID" b="1" dirty="0">
                <a:latin typeface="Segoe UI Variable Text Semiligh" pitchFamily="2" charset="0"/>
              </a:rPr>
              <a:t>pelaksana fungsi akuntansi pada Pengguna Barang</a:t>
            </a:r>
            <a:r>
              <a:rPr lang="id-ID" dirty="0">
                <a:latin typeface="Segoe UI Variable Text Semiligh" pitchFamily="2" charset="0"/>
              </a:rPr>
              <a:t>; dan </a:t>
            </a:r>
          </a:p>
          <a:p>
            <a:pPr marL="285750" indent="-285750">
              <a:buFont typeface="Arial" panose="020B0604020202020204" pitchFamily="34" charset="0"/>
              <a:buChar char="•"/>
            </a:pPr>
            <a:r>
              <a:rPr lang="id-ID" b="1" dirty="0">
                <a:latin typeface="Segoe UI Variable Text Semiligh" pitchFamily="2" charset="0"/>
              </a:rPr>
              <a:t>Pengurus Barang Pengelola </a:t>
            </a:r>
            <a:r>
              <a:rPr lang="id-ID" dirty="0">
                <a:latin typeface="Segoe UI Variable Text Semiligh" pitchFamily="2" charset="0"/>
              </a:rPr>
              <a:t>dengan </a:t>
            </a:r>
            <a:r>
              <a:rPr lang="id-ID" b="1" dirty="0">
                <a:latin typeface="Segoe UI Variable Text Semiligh" pitchFamily="2" charset="0"/>
              </a:rPr>
              <a:t>pelaksana fungsi akuntansi yang menyusun laporan keuangan Pemerintah Daerah</a:t>
            </a:r>
          </a:p>
        </p:txBody>
      </p:sp>
      <p:cxnSp>
        <p:nvCxnSpPr>
          <p:cNvPr id="6" name="Straight Connector 5">
            <a:extLst>
              <a:ext uri="{FF2B5EF4-FFF2-40B4-BE49-F238E27FC236}">
                <a16:creationId xmlns="" xmlns:a16="http://schemas.microsoft.com/office/drawing/2014/main" id="{3A3009DB-5663-991A-A24A-F647E3EA8989}"/>
              </a:ext>
            </a:extLst>
          </p:cNvPr>
          <p:cNvCxnSpPr>
            <a:cxnSpLocks/>
          </p:cNvCxnSpPr>
          <p:nvPr/>
        </p:nvCxnSpPr>
        <p:spPr>
          <a:xfrm>
            <a:off x="6096000" y="4772025"/>
            <a:ext cx="0" cy="1901337"/>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 xmlns:a16="http://schemas.microsoft.com/office/drawing/2014/main" id="{349A2DEB-7FF8-5C25-48F1-32936A9F8405}"/>
              </a:ext>
            </a:extLst>
          </p:cNvPr>
          <p:cNvSpPr txBox="1"/>
          <p:nvPr/>
        </p:nvSpPr>
        <p:spPr>
          <a:xfrm>
            <a:off x="2213947" y="4161089"/>
            <a:ext cx="7675526" cy="523220"/>
          </a:xfrm>
          <a:prstGeom prst="rect">
            <a:avLst/>
          </a:prstGeom>
          <a:noFill/>
        </p:spPr>
        <p:txBody>
          <a:bodyPr wrap="square">
            <a:spAutoFit/>
          </a:bodyPr>
          <a:lstStyle/>
          <a:p>
            <a:pPr algn="ctr"/>
            <a:r>
              <a:rPr lang="en-US" sz="2800" b="1" dirty="0">
                <a:solidFill>
                  <a:srgbClr val="7030A0"/>
                </a:solidFill>
                <a:latin typeface="Roboto" pitchFamily="2" charset="0"/>
                <a:ea typeface="Roboto" pitchFamily="2" charset="0"/>
                <a:cs typeface="+mj-cs"/>
              </a:rPr>
              <a:t>P E L A K S A N A </a:t>
            </a:r>
            <a:r>
              <a:rPr lang="en-US" sz="2800" b="1" dirty="0" err="1">
                <a:solidFill>
                  <a:srgbClr val="7030A0"/>
                </a:solidFill>
                <a:latin typeface="Roboto" pitchFamily="2" charset="0"/>
                <a:ea typeface="Roboto" pitchFamily="2" charset="0"/>
                <a:cs typeface="+mj-cs"/>
              </a:rPr>
              <a:t>A</a:t>
            </a:r>
            <a:r>
              <a:rPr lang="en-US" sz="2800" b="1" dirty="0">
                <a:solidFill>
                  <a:srgbClr val="7030A0"/>
                </a:solidFill>
                <a:latin typeface="Roboto" pitchFamily="2" charset="0"/>
                <a:ea typeface="Roboto" pitchFamily="2" charset="0"/>
                <a:cs typeface="+mj-cs"/>
              </a:rPr>
              <a:t> N  R E K O N S I L I A S I</a:t>
            </a:r>
            <a:endParaRPr kumimoji="0" lang="en-US" sz="2800" b="1" i="0" u="none" strike="noStrike" kern="1200" cap="none" spc="0" normalizeH="0" baseline="0" noProof="0" dirty="0">
              <a:ln>
                <a:noFill/>
              </a:ln>
              <a:solidFill>
                <a:srgbClr val="7030A0"/>
              </a:solidFill>
              <a:effectLst/>
              <a:uLnTx/>
              <a:uFillTx/>
              <a:latin typeface="Roboto" pitchFamily="2" charset="0"/>
              <a:ea typeface="Roboto" pitchFamily="2" charset="0"/>
              <a:cs typeface="+mj-cs"/>
            </a:endParaRPr>
          </a:p>
        </p:txBody>
      </p:sp>
      <p:sp>
        <p:nvSpPr>
          <p:cNvPr id="35" name="Freeform 1353">
            <a:extLst>
              <a:ext uri="{FF2B5EF4-FFF2-40B4-BE49-F238E27FC236}">
                <a16:creationId xmlns="" xmlns:a16="http://schemas.microsoft.com/office/drawing/2014/main" id="{6BE626D2-B50A-35EE-5F3D-009B4CB632DC}"/>
              </a:ext>
            </a:extLst>
          </p:cNvPr>
          <p:cNvSpPr>
            <a:spLocks noEditPoints="1"/>
          </p:cNvSpPr>
          <p:nvPr/>
        </p:nvSpPr>
        <p:spPr bwMode="auto">
          <a:xfrm>
            <a:off x="10343360" y="3734092"/>
            <a:ext cx="419055" cy="477931"/>
          </a:xfrm>
          <a:custGeom>
            <a:avLst/>
            <a:gdLst>
              <a:gd name="T0" fmla="*/ 16 w 128"/>
              <a:gd name="T1" fmla="*/ 0 h 160"/>
              <a:gd name="T2" fmla="*/ 0 w 128"/>
              <a:gd name="T3" fmla="*/ 16 h 160"/>
              <a:gd name="T4" fmla="*/ 0 w 128"/>
              <a:gd name="T5" fmla="*/ 144 h 160"/>
              <a:gd name="T6" fmla="*/ 16 w 128"/>
              <a:gd name="T7" fmla="*/ 160 h 160"/>
              <a:gd name="T8" fmla="*/ 112 w 128"/>
              <a:gd name="T9" fmla="*/ 160 h 160"/>
              <a:gd name="T10" fmla="*/ 128 w 128"/>
              <a:gd name="T11" fmla="*/ 144 h 160"/>
              <a:gd name="T12" fmla="*/ 128 w 128"/>
              <a:gd name="T13" fmla="*/ 48 h 160"/>
              <a:gd name="T14" fmla="*/ 80 w 128"/>
              <a:gd name="T15" fmla="*/ 0 h 160"/>
              <a:gd name="T16" fmla="*/ 16 w 128"/>
              <a:gd name="T17" fmla="*/ 0 h 160"/>
              <a:gd name="T18" fmla="*/ 72 w 128"/>
              <a:gd name="T19" fmla="*/ 56 h 160"/>
              <a:gd name="T20" fmla="*/ 72 w 128"/>
              <a:gd name="T21" fmla="*/ 12 h 160"/>
              <a:gd name="T22" fmla="*/ 116 w 128"/>
              <a:gd name="T23" fmla="*/ 56 h 160"/>
              <a:gd name="T24" fmla="*/ 72 w 128"/>
              <a:gd name="T25" fmla="*/ 5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 h="160">
                <a:moveTo>
                  <a:pt x="16" y="0"/>
                </a:moveTo>
                <a:cubicBezTo>
                  <a:pt x="7" y="0"/>
                  <a:pt x="0" y="7"/>
                  <a:pt x="0" y="16"/>
                </a:cubicBezTo>
                <a:cubicBezTo>
                  <a:pt x="0" y="144"/>
                  <a:pt x="0" y="144"/>
                  <a:pt x="0" y="144"/>
                </a:cubicBezTo>
                <a:cubicBezTo>
                  <a:pt x="0" y="153"/>
                  <a:pt x="7" y="160"/>
                  <a:pt x="16" y="160"/>
                </a:cubicBezTo>
                <a:cubicBezTo>
                  <a:pt x="112" y="160"/>
                  <a:pt x="112" y="160"/>
                  <a:pt x="112" y="160"/>
                </a:cubicBezTo>
                <a:cubicBezTo>
                  <a:pt x="121" y="160"/>
                  <a:pt x="128" y="153"/>
                  <a:pt x="128" y="144"/>
                </a:cubicBezTo>
                <a:cubicBezTo>
                  <a:pt x="128" y="48"/>
                  <a:pt x="128" y="48"/>
                  <a:pt x="128" y="48"/>
                </a:cubicBezTo>
                <a:cubicBezTo>
                  <a:pt x="80" y="0"/>
                  <a:pt x="80" y="0"/>
                  <a:pt x="80" y="0"/>
                </a:cubicBezTo>
                <a:lnTo>
                  <a:pt x="16" y="0"/>
                </a:lnTo>
                <a:close/>
                <a:moveTo>
                  <a:pt x="72" y="56"/>
                </a:moveTo>
                <a:cubicBezTo>
                  <a:pt x="72" y="12"/>
                  <a:pt x="72" y="12"/>
                  <a:pt x="72" y="12"/>
                </a:cubicBezTo>
                <a:cubicBezTo>
                  <a:pt x="116" y="56"/>
                  <a:pt x="116" y="56"/>
                  <a:pt x="116" y="56"/>
                </a:cubicBezTo>
                <a:lnTo>
                  <a:pt x="72" y="56"/>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14067968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 xmlns:a16="http://schemas.microsoft.com/office/drawing/2014/main" id="{B10CE983-0F1E-47E6-BC58-6893D4574BAC}"/>
              </a:ext>
            </a:extLst>
          </p:cNvPr>
          <p:cNvSpPr/>
          <p:nvPr/>
        </p:nvSpPr>
        <p:spPr>
          <a:xfrm>
            <a:off x="10680570" y="5901179"/>
            <a:ext cx="1407736" cy="254524"/>
          </a:xfrm>
          <a:prstGeom prst="roundRect">
            <a:avLst/>
          </a:prstGeom>
          <a:solidFill>
            <a:srgbClr val="1C3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32379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8AFF53FD-7052-4A32-80FD-354D41E8A662}"/>
              </a:ext>
            </a:extLst>
          </p:cNvPr>
          <p:cNvSpPr/>
          <p:nvPr/>
        </p:nvSpPr>
        <p:spPr>
          <a:xfrm>
            <a:off x="-79131" y="184638"/>
            <a:ext cx="12485077" cy="509739"/>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Rectangle: Rounded Corners 3">
            <a:extLst>
              <a:ext uri="{FF2B5EF4-FFF2-40B4-BE49-F238E27FC236}">
                <a16:creationId xmlns="" xmlns:a16="http://schemas.microsoft.com/office/drawing/2014/main" id="{1827D3BC-55E6-451A-BEFC-0CA4A4AEE137}"/>
              </a:ext>
            </a:extLst>
          </p:cNvPr>
          <p:cNvSpPr/>
          <p:nvPr/>
        </p:nvSpPr>
        <p:spPr>
          <a:xfrm>
            <a:off x="10723706" y="-1302111"/>
            <a:ext cx="1266826" cy="2271713"/>
          </a:xfrm>
          <a:prstGeom prst="roundRect">
            <a:avLst/>
          </a:prstGeom>
          <a:solidFill>
            <a:schemeClr val="bg1">
              <a:alpha val="62000"/>
            </a:schemeClr>
          </a:solidFill>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descr="logo bpkp ukuran sedang">
            <a:extLst>
              <a:ext uri="{FF2B5EF4-FFF2-40B4-BE49-F238E27FC236}">
                <a16:creationId xmlns="" xmlns:a16="http://schemas.microsoft.com/office/drawing/2014/main" id="{69D37944-EE53-45A6-9BEE-81460D24017A}"/>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0775413" y="82747"/>
            <a:ext cx="1215119" cy="622380"/>
          </a:xfrm>
          <a:prstGeom prst="rect">
            <a:avLst/>
          </a:prstGeom>
          <a:noFill/>
          <a:ln w="9525">
            <a:noFill/>
            <a:miter lim="800000"/>
            <a:headEnd/>
            <a:tailEnd/>
          </a:ln>
        </p:spPr>
      </p:pic>
      <p:sp>
        <p:nvSpPr>
          <p:cNvPr id="28" name="TextBox 27">
            <a:extLst>
              <a:ext uri="{FF2B5EF4-FFF2-40B4-BE49-F238E27FC236}">
                <a16:creationId xmlns="" xmlns:a16="http://schemas.microsoft.com/office/drawing/2014/main" id="{0262A03A-FA60-4DA6-9840-3DE9F888640E}"/>
              </a:ext>
            </a:extLst>
          </p:cNvPr>
          <p:cNvSpPr txBox="1"/>
          <p:nvPr/>
        </p:nvSpPr>
        <p:spPr>
          <a:xfrm>
            <a:off x="1575905" y="146397"/>
            <a:ext cx="8313567" cy="646331"/>
          </a:xfrm>
          <a:prstGeom prst="rect">
            <a:avLst/>
          </a:prstGeom>
          <a:noFill/>
        </p:spPr>
        <p:txBody>
          <a:bodyPr wrap="square">
            <a:spAutoFit/>
          </a:bodyPr>
          <a:lstStyle/>
          <a:p>
            <a:pPr algn="ctr"/>
            <a:r>
              <a:rPr lang="id-ID" sz="3600" dirty="0" smtClean="0">
                <a:solidFill>
                  <a:srgbClr val="FFFF00"/>
                </a:solidFill>
                <a:latin typeface="Bebas Neue" panose="020B0606020202050201" pitchFamily="34" charset="0"/>
                <a:ea typeface="+mj-ea"/>
                <a:cs typeface="+mj-cs"/>
              </a:rPr>
              <a:t>PERSEDIAAN</a:t>
            </a:r>
            <a:endParaRPr kumimoji="0" lang="en-US" sz="3600" i="0" u="none" strike="noStrike" kern="1200" cap="none" spc="0" normalizeH="0" baseline="0" noProof="0" dirty="0">
              <a:ln>
                <a:noFill/>
              </a:ln>
              <a:solidFill>
                <a:srgbClr val="FFFF00"/>
              </a:solidFill>
              <a:effectLst/>
              <a:uLnTx/>
              <a:uFillTx/>
              <a:latin typeface="Bebas Neue" panose="020B0606020202050201" pitchFamily="34" charset="0"/>
              <a:ea typeface="+mj-ea"/>
              <a:cs typeface="+mj-cs"/>
            </a:endParaRPr>
          </a:p>
        </p:txBody>
      </p:sp>
      <p:sp>
        <p:nvSpPr>
          <p:cNvPr id="16" name="Freeform 1807">
            <a:extLst>
              <a:ext uri="{FF2B5EF4-FFF2-40B4-BE49-F238E27FC236}">
                <a16:creationId xmlns="" xmlns:a16="http://schemas.microsoft.com/office/drawing/2014/main" id="{65C29079-F56C-4401-9DC3-744212B36335}"/>
              </a:ext>
            </a:extLst>
          </p:cNvPr>
          <p:cNvSpPr>
            <a:spLocks/>
          </p:cNvSpPr>
          <p:nvPr/>
        </p:nvSpPr>
        <p:spPr bwMode="auto">
          <a:xfrm rot="19861824">
            <a:off x="507948" y="1469576"/>
            <a:ext cx="381000" cy="327025"/>
          </a:xfrm>
          <a:custGeom>
            <a:avLst/>
            <a:gdLst>
              <a:gd name="T0" fmla="*/ 0 w 480"/>
              <a:gd name="T1" fmla="*/ 412 h 412"/>
              <a:gd name="T2" fmla="*/ 480 w 480"/>
              <a:gd name="T3" fmla="*/ 206 h 412"/>
              <a:gd name="T4" fmla="*/ 0 w 480"/>
              <a:gd name="T5" fmla="*/ 0 h 412"/>
              <a:gd name="T6" fmla="*/ 0 w 480"/>
              <a:gd name="T7" fmla="*/ 160 h 412"/>
              <a:gd name="T8" fmla="*/ 343 w 480"/>
              <a:gd name="T9" fmla="*/ 206 h 412"/>
              <a:gd name="T10" fmla="*/ 0 w 480"/>
              <a:gd name="T11" fmla="*/ 252 h 412"/>
              <a:gd name="T12" fmla="*/ 0 w 480"/>
              <a:gd name="T13" fmla="*/ 412 h 412"/>
            </a:gdLst>
            <a:ahLst/>
            <a:cxnLst>
              <a:cxn ang="0">
                <a:pos x="T0" y="T1"/>
              </a:cxn>
              <a:cxn ang="0">
                <a:pos x="T2" y="T3"/>
              </a:cxn>
              <a:cxn ang="0">
                <a:pos x="T4" y="T5"/>
              </a:cxn>
              <a:cxn ang="0">
                <a:pos x="T6" y="T7"/>
              </a:cxn>
              <a:cxn ang="0">
                <a:pos x="T8" y="T9"/>
              </a:cxn>
              <a:cxn ang="0">
                <a:pos x="T10" y="T11"/>
              </a:cxn>
              <a:cxn ang="0">
                <a:pos x="T12" y="T13"/>
              </a:cxn>
            </a:cxnLst>
            <a:rect l="0" t="0" r="r" b="b"/>
            <a:pathLst>
              <a:path w="480" h="412">
                <a:moveTo>
                  <a:pt x="0" y="412"/>
                </a:moveTo>
                <a:lnTo>
                  <a:pt x="480" y="206"/>
                </a:lnTo>
                <a:lnTo>
                  <a:pt x="0" y="0"/>
                </a:lnTo>
                <a:lnTo>
                  <a:pt x="0" y="160"/>
                </a:lnTo>
                <a:lnTo>
                  <a:pt x="343" y="206"/>
                </a:lnTo>
                <a:lnTo>
                  <a:pt x="0" y="252"/>
                </a:lnTo>
                <a:lnTo>
                  <a:pt x="0" y="412"/>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 name="TextBox 22">
            <a:extLst>
              <a:ext uri="{FF2B5EF4-FFF2-40B4-BE49-F238E27FC236}">
                <a16:creationId xmlns="" xmlns:a16="http://schemas.microsoft.com/office/drawing/2014/main" id="{E86D3B77-0046-40ED-A10C-6296FE1A9A72}"/>
              </a:ext>
            </a:extLst>
          </p:cNvPr>
          <p:cNvSpPr txBox="1"/>
          <p:nvPr/>
        </p:nvSpPr>
        <p:spPr>
          <a:xfrm>
            <a:off x="944309" y="1171423"/>
            <a:ext cx="10773208" cy="1015663"/>
          </a:xfrm>
          <a:prstGeom prst="rect">
            <a:avLst/>
          </a:prstGeom>
          <a:noFill/>
        </p:spPr>
        <p:txBody>
          <a:bodyPr wrap="square">
            <a:spAutoFit/>
          </a:bodyPr>
          <a:lstStyle/>
          <a:p>
            <a:r>
              <a:rPr lang="id-ID" sz="2000" dirty="0"/>
              <a:t>Persediaan adalah aset lancar dalam </a:t>
            </a:r>
            <a:r>
              <a:rPr lang="id-ID" sz="2000" dirty="0" smtClean="0"/>
              <a:t>bentuk barang </a:t>
            </a:r>
            <a:r>
              <a:rPr lang="id-ID" sz="2000" dirty="0"/>
              <a:t>atau perlengkapan yang </a:t>
            </a:r>
            <a:r>
              <a:rPr lang="id-ID" sz="2000" dirty="0" smtClean="0"/>
              <a:t>dimaksudkan untuk </a:t>
            </a:r>
            <a:r>
              <a:rPr lang="id-ID" sz="2000" dirty="0"/>
              <a:t>mendukung kegiatan </a:t>
            </a:r>
            <a:r>
              <a:rPr lang="id-ID" sz="2000" dirty="0" smtClean="0"/>
              <a:t>operasional pemerintah </a:t>
            </a:r>
            <a:r>
              <a:rPr lang="id-ID" sz="2000" dirty="0"/>
              <a:t>dan barang-barang </a:t>
            </a:r>
            <a:r>
              <a:rPr lang="id-ID" sz="2000" dirty="0" smtClean="0"/>
              <a:t>yang dimaksudkan </a:t>
            </a:r>
            <a:r>
              <a:rPr lang="id-ID" sz="2000" dirty="0"/>
              <a:t>untuk dijual dan/atau </a:t>
            </a:r>
            <a:r>
              <a:rPr lang="id-ID" sz="2000" dirty="0" smtClean="0"/>
              <a:t>diserahkan dalam </a:t>
            </a:r>
            <a:r>
              <a:rPr lang="id-ID" sz="2000" dirty="0"/>
              <a:t>rangka pelayanan kepada masyarakat</a:t>
            </a:r>
          </a:p>
        </p:txBody>
      </p:sp>
      <p:sp>
        <p:nvSpPr>
          <p:cNvPr id="49" name="Rectangle 48">
            <a:extLst>
              <a:ext uri="{FF2B5EF4-FFF2-40B4-BE49-F238E27FC236}">
                <a16:creationId xmlns="" xmlns:a16="http://schemas.microsoft.com/office/drawing/2014/main" id="{7DE77019-C867-4DD5-A0E9-B77637957E6F}"/>
              </a:ext>
            </a:extLst>
          </p:cNvPr>
          <p:cNvSpPr/>
          <p:nvPr/>
        </p:nvSpPr>
        <p:spPr>
          <a:xfrm>
            <a:off x="1474386" y="2501999"/>
            <a:ext cx="9378041" cy="4003084"/>
          </a:xfrm>
          <a:prstGeom prst="rect">
            <a:avLst/>
          </a:prstGeom>
          <a:solidFill>
            <a:srgbClr val="FFFF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dirty="0">
                <a:solidFill>
                  <a:schemeClr val="tx1"/>
                </a:solidFill>
              </a:rPr>
              <a:t>Suatu aset dapat diklasifikasikan sebagai persediaan bila</a:t>
            </a:r>
          </a:p>
          <a:p>
            <a:r>
              <a:rPr lang="id-ID" dirty="0">
                <a:solidFill>
                  <a:schemeClr val="tx1"/>
                </a:solidFill>
              </a:rPr>
              <a:t>memenuhi salah satu kriteria sebagai berikut</a:t>
            </a:r>
            <a:r>
              <a:rPr lang="id-ID" dirty="0" smtClean="0">
                <a:solidFill>
                  <a:schemeClr val="tx1"/>
                </a:solidFill>
              </a:rPr>
              <a:t>:</a:t>
            </a:r>
          </a:p>
          <a:p>
            <a:pPr marL="285750" indent="-285750">
              <a:buFont typeface="Arial" pitchFamily="34" charset="0"/>
              <a:buChar char="•"/>
            </a:pPr>
            <a:r>
              <a:rPr lang="id-ID" dirty="0">
                <a:solidFill>
                  <a:schemeClr val="tx1"/>
                </a:solidFill>
              </a:rPr>
              <a:t>Barang atau perlengkapan (supplies) yang digunakan dalam rangka kegiatan operasional pemerintah. Termasuk dalam kelompok ini adalah barang pakai habis seperti alat tulis kantor, barang tak pakai habis seperti komponen peralatan dan pipa, dan barang bekas pakai seperti komponen bekas</a:t>
            </a:r>
            <a:r>
              <a:rPr lang="id-ID" dirty="0" smtClean="0">
                <a:solidFill>
                  <a:schemeClr val="tx1"/>
                </a:solidFill>
              </a:rPr>
              <a:t>.</a:t>
            </a:r>
          </a:p>
          <a:p>
            <a:pPr marL="285750" indent="-285750">
              <a:buFont typeface="Arial" pitchFamily="34" charset="0"/>
              <a:buChar char="•"/>
            </a:pPr>
            <a:r>
              <a:rPr lang="id-ID" dirty="0">
                <a:solidFill>
                  <a:schemeClr val="tx1"/>
                </a:solidFill>
              </a:rPr>
              <a:t>Bahan atau perlengkapan (supplies) yang akan digunakan dalam proses produksi. Persediaan dalam kelompok ini meliputi bahan yang digunakan dalam proses produksi seperti bahan baku pembuatan alat-alat pertanian, dan lain-lain</a:t>
            </a:r>
            <a:r>
              <a:rPr lang="id-ID" dirty="0" smtClean="0">
                <a:solidFill>
                  <a:schemeClr val="tx1"/>
                </a:solidFill>
              </a:rPr>
              <a:t>.</a:t>
            </a:r>
          </a:p>
          <a:p>
            <a:pPr marL="285750" indent="-285750">
              <a:buFont typeface="Arial" pitchFamily="34" charset="0"/>
              <a:buChar char="•"/>
            </a:pPr>
            <a:r>
              <a:rPr lang="id-ID" dirty="0">
                <a:solidFill>
                  <a:schemeClr val="tx1"/>
                </a:solidFill>
              </a:rPr>
              <a:t>Barang dalam proses produksi yang dimaksudkan untuk dijual atau diserahkan kepada masyarakat. Contoh persediaan yang termasuk dalam kelompok ini adalah alat-alat pertanian setengah jadi</a:t>
            </a:r>
            <a:r>
              <a:rPr lang="id-ID" dirty="0" smtClean="0">
                <a:solidFill>
                  <a:schemeClr val="tx1"/>
                </a:solidFill>
              </a:rPr>
              <a:t>.</a:t>
            </a:r>
          </a:p>
          <a:p>
            <a:pPr marL="285750" indent="-285750">
              <a:buFont typeface="Arial" pitchFamily="34" charset="0"/>
              <a:buChar char="•"/>
            </a:pPr>
            <a:r>
              <a:rPr lang="id-ID" dirty="0">
                <a:solidFill>
                  <a:schemeClr val="tx1"/>
                </a:solidFill>
              </a:rPr>
              <a:t>Barang yang disimpan untuk dijual atau diserahkan kepada masyarakat dalam rangka kegiatan pemerintahan. Contohnya adalah hewan/tanaman.</a:t>
            </a:r>
          </a:p>
        </p:txBody>
      </p:sp>
      <p:sp>
        <p:nvSpPr>
          <p:cNvPr id="50" name="TextBox 49">
            <a:extLst>
              <a:ext uri="{FF2B5EF4-FFF2-40B4-BE49-F238E27FC236}">
                <a16:creationId xmlns="" xmlns:a16="http://schemas.microsoft.com/office/drawing/2014/main" id="{C2B3E8C7-80E4-4B46-BCAD-8BAF7A245375}"/>
              </a:ext>
            </a:extLst>
          </p:cNvPr>
          <p:cNvSpPr txBox="1"/>
          <p:nvPr/>
        </p:nvSpPr>
        <p:spPr>
          <a:xfrm>
            <a:off x="920388" y="2501999"/>
            <a:ext cx="553998" cy="4003084"/>
          </a:xfrm>
          <a:prstGeom prst="rect">
            <a:avLst/>
          </a:prstGeom>
          <a:solidFill>
            <a:srgbClr val="00B0F0">
              <a:alpha val="82000"/>
            </a:srgbClr>
          </a:solidFill>
        </p:spPr>
        <p:txBody>
          <a:bodyPr vert="vert270" wrap="square" rtlCol="0">
            <a:spAutoFit/>
          </a:bodyPr>
          <a:lstStyle/>
          <a:p>
            <a:pPr algn="ctr"/>
            <a:r>
              <a:rPr lang="id-ID" sz="2400" b="1" dirty="0" smtClean="0">
                <a:solidFill>
                  <a:schemeClr val="bg1"/>
                </a:solidFill>
              </a:rPr>
              <a:t>Klasifikasi</a:t>
            </a:r>
            <a:endParaRPr lang="id-ID" sz="2400" b="1" dirty="0">
              <a:solidFill>
                <a:schemeClr val="bg1"/>
              </a:solidFill>
            </a:endParaRPr>
          </a:p>
        </p:txBody>
      </p:sp>
      <p:sp>
        <p:nvSpPr>
          <p:cNvPr id="51" name="TextBox 50">
            <a:extLst>
              <a:ext uri="{FF2B5EF4-FFF2-40B4-BE49-F238E27FC236}">
                <a16:creationId xmlns="" xmlns:a16="http://schemas.microsoft.com/office/drawing/2014/main" id="{C2B3E8C7-80E4-4B46-BCAD-8BAF7A245375}"/>
              </a:ext>
            </a:extLst>
          </p:cNvPr>
          <p:cNvSpPr txBox="1"/>
          <p:nvPr/>
        </p:nvSpPr>
        <p:spPr>
          <a:xfrm>
            <a:off x="8223504" y="6338024"/>
            <a:ext cx="3968496" cy="461665"/>
          </a:xfrm>
          <a:prstGeom prst="rect">
            <a:avLst/>
          </a:prstGeom>
          <a:solidFill>
            <a:srgbClr val="C00000">
              <a:alpha val="82000"/>
            </a:srgbClr>
          </a:solidFill>
        </p:spPr>
        <p:txBody>
          <a:bodyPr vert="horz" wrap="square" rtlCol="0">
            <a:spAutoFit/>
          </a:bodyPr>
          <a:lstStyle/>
          <a:p>
            <a:pPr algn="ctr"/>
            <a:r>
              <a:rPr lang="id-ID" sz="2400" b="1" dirty="0" smtClean="0">
                <a:solidFill>
                  <a:schemeClr val="bg1"/>
                </a:solidFill>
              </a:rPr>
              <a:t>PSAP</a:t>
            </a:r>
            <a:endParaRPr lang="id-ID" sz="2400" b="1" dirty="0">
              <a:solidFill>
                <a:schemeClr val="bg1"/>
              </a:solidFill>
            </a:endParaRPr>
          </a:p>
        </p:txBody>
      </p:sp>
    </p:spTree>
    <p:extLst>
      <p:ext uri="{BB962C8B-B14F-4D97-AF65-F5344CB8AC3E}">
        <p14:creationId xmlns:p14="http://schemas.microsoft.com/office/powerpoint/2010/main" val="226356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d-ID" dirty="0"/>
              <a:t>Klasifikasi </a:t>
            </a:r>
            <a:r>
              <a:rPr lang="id-ID" dirty="0" smtClean="0"/>
              <a:t>persediaan (kebijakan akuntansi)</a:t>
            </a:r>
            <a:endParaRPr lang="id-ID" dirty="0"/>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64275" y="1746913"/>
            <a:ext cx="5255525" cy="4735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72199" y="1801505"/>
            <a:ext cx="5319215" cy="4653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0080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id-ID"/>
          </a:p>
        </p:txBody>
      </p:sp>
      <p:sp>
        <p:nvSpPr>
          <p:cNvPr id="2" name="Content Placeholder 1"/>
          <p:cNvSpPr>
            <a:spLocks noGrp="1"/>
          </p:cNvSpPr>
          <p:nvPr>
            <p:ph sz="half" idx="1"/>
          </p:nvPr>
        </p:nvSpPr>
        <p:spPr/>
        <p:txBody>
          <a:bodyPr/>
          <a:lstStyle/>
          <a:p>
            <a:endParaRPr lang="id-ID"/>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893" y="1568854"/>
            <a:ext cx="5981700" cy="505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384592" y="1568854"/>
            <a:ext cx="5475311" cy="1987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4593" y="3564838"/>
            <a:ext cx="5475311"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1074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8AFF53FD-7052-4A32-80FD-354D41E8A662}"/>
              </a:ext>
            </a:extLst>
          </p:cNvPr>
          <p:cNvSpPr/>
          <p:nvPr/>
        </p:nvSpPr>
        <p:spPr>
          <a:xfrm>
            <a:off x="-79131" y="184638"/>
            <a:ext cx="12485077" cy="509739"/>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Rectangle: Rounded Corners 3">
            <a:extLst>
              <a:ext uri="{FF2B5EF4-FFF2-40B4-BE49-F238E27FC236}">
                <a16:creationId xmlns="" xmlns:a16="http://schemas.microsoft.com/office/drawing/2014/main" id="{1827D3BC-55E6-451A-BEFC-0CA4A4AEE137}"/>
              </a:ext>
            </a:extLst>
          </p:cNvPr>
          <p:cNvSpPr/>
          <p:nvPr/>
        </p:nvSpPr>
        <p:spPr>
          <a:xfrm>
            <a:off x="10723706" y="-1302111"/>
            <a:ext cx="1266826" cy="2271713"/>
          </a:xfrm>
          <a:prstGeom prst="roundRect">
            <a:avLst/>
          </a:prstGeom>
          <a:solidFill>
            <a:schemeClr val="bg1">
              <a:alpha val="62000"/>
            </a:schemeClr>
          </a:solidFill>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descr="logo bpkp ukuran sedang">
            <a:extLst>
              <a:ext uri="{FF2B5EF4-FFF2-40B4-BE49-F238E27FC236}">
                <a16:creationId xmlns="" xmlns:a16="http://schemas.microsoft.com/office/drawing/2014/main" id="{69D37944-EE53-45A6-9BEE-81460D24017A}"/>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0775413" y="82747"/>
            <a:ext cx="1215119" cy="622380"/>
          </a:xfrm>
          <a:prstGeom prst="rect">
            <a:avLst/>
          </a:prstGeom>
          <a:noFill/>
          <a:ln w="9525">
            <a:noFill/>
            <a:miter lim="800000"/>
            <a:headEnd/>
            <a:tailEnd/>
          </a:ln>
        </p:spPr>
      </p:pic>
      <p:sp>
        <p:nvSpPr>
          <p:cNvPr id="28" name="TextBox 27">
            <a:extLst>
              <a:ext uri="{FF2B5EF4-FFF2-40B4-BE49-F238E27FC236}">
                <a16:creationId xmlns="" xmlns:a16="http://schemas.microsoft.com/office/drawing/2014/main" id="{0262A03A-FA60-4DA6-9840-3DE9F888640E}"/>
              </a:ext>
            </a:extLst>
          </p:cNvPr>
          <p:cNvSpPr txBox="1"/>
          <p:nvPr/>
        </p:nvSpPr>
        <p:spPr>
          <a:xfrm>
            <a:off x="1575905" y="146397"/>
            <a:ext cx="8313567" cy="646331"/>
          </a:xfrm>
          <a:prstGeom prst="rect">
            <a:avLst/>
          </a:prstGeom>
          <a:noFill/>
        </p:spPr>
        <p:txBody>
          <a:bodyPr wrap="square">
            <a:spAutoFit/>
          </a:bodyPr>
          <a:lstStyle/>
          <a:p>
            <a:pPr algn="ctr"/>
            <a:r>
              <a:rPr lang="en-US" sz="3600" dirty="0" smtClean="0">
                <a:solidFill>
                  <a:srgbClr val="FFFF00"/>
                </a:solidFill>
                <a:latin typeface="Bebas Neue" panose="020B0606020202050201" pitchFamily="34" charset="0"/>
                <a:ea typeface="+mj-ea"/>
                <a:cs typeface="+mj-cs"/>
              </a:rPr>
              <a:t>PEMBUKUAN</a:t>
            </a:r>
            <a:r>
              <a:rPr lang="id-ID" sz="3600" dirty="0" smtClean="0">
                <a:solidFill>
                  <a:srgbClr val="FFFF00"/>
                </a:solidFill>
                <a:latin typeface="Bebas Neue" panose="020B0606020202050201" pitchFamily="34" charset="0"/>
                <a:ea typeface="+mj-ea"/>
                <a:cs typeface="+mj-cs"/>
              </a:rPr>
              <a:t>  PERSEDIAAN</a:t>
            </a:r>
            <a:endParaRPr kumimoji="0" lang="en-US" sz="3600" i="0" u="none" strike="noStrike" kern="1200" cap="none" spc="0" normalizeH="0" baseline="0" noProof="0" dirty="0">
              <a:ln>
                <a:noFill/>
              </a:ln>
              <a:solidFill>
                <a:srgbClr val="FFFF00"/>
              </a:solidFill>
              <a:effectLst/>
              <a:uLnTx/>
              <a:uFillTx/>
              <a:latin typeface="Bebas Neue" panose="020B0606020202050201" pitchFamily="34" charset="0"/>
              <a:ea typeface="+mj-ea"/>
              <a:cs typeface="+mj-cs"/>
            </a:endParaRPr>
          </a:p>
        </p:txBody>
      </p:sp>
      <p:sp>
        <p:nvSpPr>
          <p:cNvPr id="23" name="TextBox 22">
            <a:extLst>
              <a:ext uri="{FF2B5EF4-FFF2-40B4-BE49-F238E27FC236}">
                <a16:creationId xmlns="" xmlns:a16="http://schemas.microsoft.com/office/drawing/2014/main" id="{2B74E0E7-4460-63CF-964B-72EAF8BA09D1}"/>
              </a:ext>
            </a:extLst>
          </p:cNvPr>
          <p:cNvSpPr txBox="1"/>
          <p:nvPr/>
        </p:nvSpPr>
        <p:spPr>
          <a:xfrm>
            <a:off x="757687" y="3165452"/>
            <a:ext cx="10829261" cy="954107"/>
          </a:xfrm>
          <a:prstGeom prst="rect">
            <a:avLst/>
          </a:prstGeom>
          <a:noFill/>
        </p:spPr>
        <p:txBody>
          <a:bodyPr wrap="square">
            <a:spAutoFit/>
          </a:bodyPr>
          <a:lstStyle/>
          <a:p>
            <a:r>
              <a:rPr lang="en-US" sz="2800" b="1" dirty="0" err="1">
                <a:latin typeface="Roboto" pitchFamily="2" charset="0"/>
                <a:ea typeface="Roboto" pitchFamily="2" charset="0"/>
                <a:cs typeface="+mj-cs"/>
              </a:rPr>
              <a:t>Metode</a:t>
            </a:r>
            <a:r>
              <a:rPr lang="en-US" sz="2800" b="1" dirty="0">
                <a:latin typeface="Roboto" pitchFamily="2" charset="0"/>
                <a:ea typeface="Roboto" pitchFamily="2" charset="0"/>
                <a:cs typeface="+mj-cs"/>
              </a:rPr>
              <a:t> perpetual </a:t>
            </a:r>
            <a:r>
              <a:rPr lang="en-US" sz="2800" b="1" dirty="0" err="1">
                <a:latin typeface="Roboto" pitchFamily="2" charset="0"/>
                <a:ea typeface="Roboto" pitchFamily="2" charset="0"/>
                <a:cs typeface="+mj-cs"/>
              </a:rPr>
              <a:t>merupakan</a:t>
            </a:r>
            <a:r>
              <a:rPr lang="en-US" sz="2800" b="1" dirty="0">
                <a:latin typeface="Roboto" pitchFamily="2" charset="0"/>
                <a:ea typeface="Roboto" pitchFamily="2" charset="0"/>
                <a:cs typeface="+mj-cs"/>
              </a:rPr>
              <a:t> </a:t>
            </a:r>
            <a:r>
              <a:rPr lang="en-US" sz="2800" b="1" dirty="0" err="1">
                <a:latin typeface="Roboto" pitchFamily="2" charset="0"/>
                <a:ea typeface="Roboto" pitchFamily="2" charset="0"/>
                <a:cs typeface="+mj-cs"/>
              </a:rPr>
              <a:t>metode</a:t>
            </a:r>
            <a:r>
              <a:rPr lang="en-US" sz="2800" b="1" dirty="0">
                <a:latin typeface="Roboto" pitchFamily="2" charset="0"/>
                <a:ea typeface="Roboto" pitchFamily="2" charset="0"/>
                <a:cs typeface="+mj-cs"/>
              </a:rPr>
              <a:t> </a:t>
            </a:r>
            <a:r>
              <a:rPr lang="en-US" sz="2800" b="1" dirty="0" err="1">
                <a:latin typeface="Roboto" pitchFamily="2" charset="0"/>
                <a:ea typeface="Roboto" pitchFamily="2" charset="0"/>
                <a:cs typeface="+mj-cs"/>
              </a:rPr>
              <a:t>pencatatan</a:t>
            </a:r>
            <a:r>
              <a:rPr lang="en-US" sz="2800" b="1" dirty="0">
                <a:latin typeface="Roboto" pitchFamily="2" charset="0"/>
                <a:ea typeface="Roboto" pitchFamily="2" charset="0"/>
                <a:cs typeface="+mj-cs"/>
              </a:rPr>
              <a:t> </a:t>
            </a:r>
            <a:r>
              <a:rPr lang="en-US" sz="2800" b="1" dirty="0" err="1">
                <a:latin typeface="Roboto" pitchFamily="2" charset="0"/>
                <a:ea typeface="Roboto" pitchFamily="2" charset="0"/>
                <a:cs typeface="+mj-cs"/>
              </a:rPr>
              <a:t>persediaan</a:t>
            </a:r>
            <a:r>
              <a:rPr lang="en-US" sz="2800" b="1" dirty="0">
                <a:latin typeface="Roboto" pitchFamily="2" charset="0"/>
                <a:ea typeface="Roboto" pitchFamily="2" charset="0"/>
                <a:cs typeface="+mj-cs"/>
              </a:rPr>
              <a:t> yang </a:t>
            </a:r>
            <a:r>
              <a:rPr lang="en-US" sz="2800" b="1" dirty="0" err="1">
                <a:latin typeface="Roboto" pitchFamily="2" charset="0"/>
                <a:ea typeface="Roboto" pitchFamily="2" charset="0"/>
                <a:cs typeface="+mj-cs"/>
              </a:rPr>
              <a:t>dilakukan</a:t>
            </a:r>
            <a:r>
              <a:rPr lang="en-US" sz="2800" b="1" dirty="0">
                <a:latin typeface="Roboto" pitchFamily="2" charset="0"/>
                <a:ea typeface="Roboto" pitchFamily="2" charset="0"/>
                <a:cs typeface="+mj-cs"/>
              </a:rPr>
              <a:t> </a:t>
            </a:r>
            <a:r>
              <a:rPr lang="en-US" sz="2800" b="1" dirty="0" err="1">
                <a:latin typeface="Roboto" pitchFamily="2" charset="0"/>
                <a:ea typeface="Roboto" pitchFamily="2" charset="0"/>
                <a:cs typeface="+mj-cs"/>
              </a:rPr>
              <a:t>setiap</a:t>
            </a:r>
            <a:r>
              <a:rPr lang="en-US" sz="2800" b="1" dirty="0">
                <a:latin typeface="Roboto" pitchFamily="2" charset="0"/>
                <a:ea typeface="Roboto" pitchFamily="2" charset="0"/>
                <a:cs typeface="+mj-cs"/>
              </a:rPr>
              <a:t> </a:t>
            </a:r>
            <a:r>
              <a:rPr lang="en-US" sz="2800" b="1" dirty="0" err="1">
                <a:latin typeface="Roboto" pitchFamily="2" charset="0"/>
                <a:ea typeface="Roboto" pitchFamily="2" charset="0"/>
                <a:cs typeface="+mj-cs"/>
              </a:rPr>
              <a:t>terjadi</a:t>
            </a:r>
            <a:r>
              <a:rPr lang="en-US" sz="2800" b="1" dirty="0">
                <a:latin typeface="Roboto" pitchFamily="2" charset="0"/>
                <a:ea typeface="Roboto" pitchFamily="2" charset="0"/>
                <a:cs typeface="+mj-cs"/>
              </a:rPr>
              <a:t> </a:t>
            </a:r>
            <a:r>
              <a:rPr lang="en-US" sz="2800" b="1" dirty="0" err="1">
                <a:latin typeface="Roboto" pitchFamily="2" charset="0"/>
                <a:ea typeface="Roboto" pitchFamily="2" charset="0"/>
                <a:cs typeface="+mj-cs"/>
              </a:rPr>
              <a:t>transaksi</a:t>
            </a:r>
            <a:r>
              <a:rPr lang="en-US" sz="2800" b="1" dirty="0">
                <a:latin typeface="Roboto" pitchFamily="2" charset="0"/>
                <a:ea typeface="Roboto" pitchFamily="2" charset="0"/>
                <a:cs typeface="+mj-cs"/>
              </a:rPr>
              <a:t> </a:t>
            </a:r>
            <a:r>
              <a:rPr lang="en-US" sz="2800" b="1" dirty="0" err="1">
                <a:latin typeface="Roboto" pitchFamily="2" charset="0"/>
                <a:ea typeface="Roboto" pitchFamily="2" charset="0"/>
                <a:cs typeface="+mj-cs"/>
              </a:rPr>
              <a:t>perolehan</a:t>
            </a:r>
            <a:r>
              <a:rPr lang="en-US" sz="2800" b="1" dirty="0">
                <a:latin typeface="Roboto" pitchFamily="2" charset="0"/>
                <a:ea typeface="Roboto" pitchFamily="2" charset="0"/>
                <a:cs typeface="+mj-cs"/>
              </a:rPr>
              <a:t>/</a:t>
            </a:r>
            <a:r>
              <a:rPr lang="en-US" sz="2800" b="1" dirty="0" err="1">
                <a:latin typeface="Roboto" pitchFamily="2" charset="0"/>
                <a:ea typeface="Roboto" pitchFamily="2" charset="0"/>
                <a:cs typeface="+mj-cs"/>
              </a:rPr>
              <a:t>penerimaan</a:t>
            </a:r>
            <a:r>
              <a:rPr lang="en-US" sz="2800" b="1" dirty="0">
                <a:latin typeface="Roboto" pitchFamily="2" charset="0"/>
                <a:ea typeface="Roboto" pitchFamily="2" charset="0"/>
                <a:cs typeface="+mj-cs"/>
              </a:rPr>
              <a:t> </a:t>
            </a:r>
            <a:r>
              <a:rPr lang="en-US" sz="2800" b="1" dirty="0" err="1">
                <a:latin typeface="Roboto" pitchFamily="2" charset="0"/>
                <a:ea typeface="Roboto" pitchFamily="2" charset="0"/>
                <a:cs typeface="+mj-cs"/>
              </a:rPr>
              <a:t>dan</a:t>
            </a:r>
            <a:r>
              <a:rPr lang="en-US" sz="2800" b="1" dirty="0">
                <a:latin typeface="Roboto" pitchFamily="2" charset="0"/>
                <a:ea typeface="Roboto" pitchFamily="2" charset="0"/>
                <a:cs typeface="+mj-cs"/>
              </a:rPr>
              <a:t> </a:t>
            </a:r>
            <a:r>
              <a:rPr lang="en-US" sz="2800" b="1" dirty="0" err="1">
                <a:latin typeface="Roboto" pitchFamily="2" charset="0"/>
                <a:ea typeface="Roboto" pitchFamily="2" charset="0"/>
                <a:cs typeface="+mj-cs"/>
              </a:rPr>
              <a:t>pengeluaran</a:t>
            </a:r>
            <a:r>
              <a:rPr lang="en-US" sz="2800" b="1" dirty="0">
                <a:latin typeface="Roboto" pitchFamily="2" charset="0"/>
                <a:ea typeface="Roboto" pitchFamily="2" charset="0"/>
                <a:cs typeface="+mj-cs"/>
              </a:rPr>
              <a:t> </a:t>
            </a:r>
            <a:r>
              <a:rPr lang="en-US" sz="2800" b="1" dirty="0" err="1">
                <a:latin typeface="Roboto" pitchFamily="2" charset="0"/>
                <a:ea typeface="Roboto" pitchFamily="2" charset="0"/>
                <a:cs typeface="+mj-cs"/>
              </a:rPr>
              <a:t>persediaan</a:t>
            </a:r>
            <a:endParaRPr kumimoji="0" lang="en-US" sz="2800" b="1" i="0" u="none" strike="noStrike" kern="1200" cap="none" spc="0" normalizeH="0" baseline="0" noProof="0" dirty="0">
              <a:ln>
                <a:noFill/>
              </a:ln>
              <a:effectLst/>
              <a:uLnTx/>
              <a:uFillTx/>
              <a:latin typeface="Roboto" pitchFamily="2" charset="0"/>
              <a:ea typeface="Roboto" pitchFamily="2" charset="0"/>
              <a:cs typeface="+mj-cs"/>
            </a:endParaRPr>
          </a:p>
        </p:txBody>
      </p:sp>
      <p:grpSp>
        <p:nvGrpSpPr>
          <p:cNvPr id="21" name="Group 20">
            <a:extLst>
              <a:ext uri="{FF2B5EF4-FFF2-40B4-BE49-F238E27FC236}">
                <a16:creationId xmlns="" xmlns:a16="http://schemas.microsoft.com/office/drawing/2014/main" id="{D252289C-6A4C-5277-E933-CE73413F279D}"/>
              </a:ext>
            </a:extLst>
          </p:cNvPr>
          <p:cNvGrpSpPr/>
          <p:nvPr/>
        </p:nvGrpSpPr>
        <p:grpSpPr>
          <a:xfrm>
            <a:off x="569273" y="1018612"/>
            <a:ext cx="11017675" cy="1785943"/>
            <a:chOff x="6167695" y="1015769"/>
            <a:chExt cx="5395300" cy="970204"/>
          </a:xfrm>
        </p:grpSpPr>
        <p:sp>
          <p:nvSpPr>
            <p:cNvPr id="25" name="TextBox 24">
              <a:extLst>
                <a:ext uri="{FF2B5EF4-FFF2-40B4-BE49-F238E27FC236}">
                  <a16:creationId xmlns="" xmlns:a16="http://schemas.microsoft.com/office/drawing/2014/main" id="{DB7FADBE-67E8-F633-6FAA-3BA4C3189411}"/>
                </a:ext>
              </a:extLst>
            </p:cNvPr>
            <p:cNvSpPr txBox="1"/>
            <p:nvPr/>
          </p:nvSpPr>
          <p:spPr>
            <a:xfrm>
              <a:off x="6167695" y="1015769"/>
              <a:ext cx="5345906" cy="746667"/>
            </a:xfrm>
            <a:prstGeom prst="round2DiagRect">
              <a:avLst>
                <a:gd name="adj1" fmla="val 16667"/>
                <a:gd name="adj2" fmla="val 22028"/>
              </a:avLst>
            </a:prstGeom>
            <a:solidFill>
              <a:srgbClr val="002060">
                <a:alpha val="80000"/>
              </a:srgbClr>
            </a:solidFill>
          </p:spPr>
          <p:txBody>
            <a:bodyPr wrap="square">
              <a:spAutoFit/>
            </a:bodyPr>
            <a:lstStyle/>
            <a:p>
              <a:r>
                <a:rPr lang="id-ID" sz="3600" dirty="0">
                  <a:solidFill>
                    <a:schemeClr val="bg1"/>
                  </a:solidFill>
                </a:rPr>
                <a:t>Pembukuan BMD atas persediaan dicatat </a:t>
              </a:r>
              <a:r>
                <a:rPr lang="id-ID" sz="3600" dirty="0" smtClean="0">
                  <a:solidFill>
                    <a:schemeClr val="bg1"/>
                  </a:solidFill>
                </a:rPr>
                <a:t>dengan menggunakan </a:t>
              </a:r>
              <a:r>
                <a:rPr lang="id-ID" sz="3600" dirty="0">
                  <a:solidFill>
                    <a:schemeClr val="bg1"/>
                  </a:solidFill>
                </a:rPr>
                <a:t>metode perpetual</a:t>
              </a:r>
            </a:p>
          </p:txBody>
        </p:sp>
        <p:pic>
          <p:nvPicPr>
            <p:cNvPr id="16" name="Picture 15">
              <a:extLst>
                <a:ext uri="{FF2B5EF4-FFF2-40B4-BE49-F238E27FC236}">
                  <a16:creationId xmlns="" xmlns:a16="http://schemas.microsoft.com/office/drawing/2014/main" id="{16E126A3-AC71-827A-CA1C-3EEE00123525}"/>
                </a:ext>
              </a:extLst>
            </p:cNvPr>
            <p:cNvPicPr>
              <a:picLocks noChangeAspect="1"/>
            </p:cNvPicPr>
            <p:nvPr/>
          </p:nvPicPr>
          <p:blipFill>
            <a:blip r:embed="rId3" cstate="print">
              <a:duotone>
                <a:prstClr val="black"/>
                <a:srgbClr val="FF0000">
                  <a:tint val="45000"/>
                  <a:satMod val="400000"/>
                </a:srgbClr>
              </a:duotone>
              <a:extLst>
                <a:ext uri="{BEBA8EAE-BF5A-486C-A8C5-ECC9F3942E4B}">
                  <a14:imgProps xmlns:a14="http://schemas.microsoft.com/office/drawing/2010/main">
                    <a14:imgLayer r:embed="rId4">
                      <a14:imgEffect>
                        <a14:colorTemperature colorTemp="11500"/>
                      </a14:imgEffect>
                    </a14:imgLayer>
                  </a14:imgProps>
                </a:ext>
                <a:ext uri="{28A0092B-C50C-407E-A947-70E740481C1C}">
                  <a14:useLocalDpi xmlns:a14="http://schemas.microsoft.com/office/drawing/2010/main" val="0"/>
                </a:ext>
              </a:extLst>
            </a:blip>
            <a:stretch>
              <a:fillRect/>
            </a:stretch>
          </p:blipFill>
          <p:spPr>
            <a:xfrm>
              <a:off x="10891443" y="1532151"/>
              <a:ext cx="671552" cy="453822"/>
            </a:xfrm>
            <a:prstGeom prst="rect">
              <a:avLst/>
            </a:prstGeom>
          </p:spPr>
        </p:pic>
      </p:grpSp>
      <p:sp>
        <p:nvSpPr>
          <p:cNvPr id="17" name="TextBox 16">
            <a:extLst>
              <a:ext uri="{FF2B5EF4-FFF2-40B4-BE49-F238E27FC236}">
                <a16:creationId xmlns="" xmlns:a16="http://schemas.microsoft.com/office/drawing/2014/main" id="{2B74E0E7-4460-63CF-964B-72EAF8BA09D1}"/>
              </a:ext>
            </a:extLst>
          </p:cNvPr>
          <p:cNvSpPr txBox="1"/>
          <p:nvPr/>
        </p:nvSpPr>
        <p:spPr>
          <a:xfrm>
            <a:off x="757687" y="4518855"/>
            <a:ext cx="10829261" cy="1384995"/>
          </a:xfrm>
          <a:prstGeom prst="rect">
            <a:avLst/>
          </a:prstGeom>
          <a:noFill/>
        </p:spPr>
        <p:txBody>
          <a:bodyPr wrap="square">
            <a:spAutoFit/>
          </a:bodyPr>
          <a:lstStyle/>
          <a:p>
            <a:r>
              <a:rPr lang="id-ID" sz="2800" b="1" dirty="0">
                <a:latin typeface="Roboto" pitchFamily="2" charset="0"/>
                <a:ea typeface="Roboto" pitchFamily="2" charset="0"/>
                <a:cs typeface="+mj-cs"/>
              </a:rPr>
              <a:t>Berbeda dengan metode </a:t>
            </a:r>
            <a:r>
              <a:rPr lang="id-ID" sz="2800" b="1" dirty="0" smtClean="0">
                <a:latin typeface="Roboto" pitchFamily="2" charset="0"/>
                <a:ea typeface="Roboto" pitchFamily="2" charset="0"/>
                <a:cs typeface="+mj-cs"/>
              </a:rPr>
              <a:t>Periodik  yang mana tidak </a:t>
            </a:r>
            <a:r>
              <a:rPr lang="id-ID" sz="2800" b="1" dirty="0">
                <a:latin typeface="Roboto" pitchFamily="2" charset="0"/>
                <a:ea typeface="Roboto" pitchFamily="2" charset="0"/>
                <a:cs typeface="+mj-cs"/>
              </a:rPr>
              <a:t>langsung </a:t>
            </a:r>
            <a:r>
              <a:rPr lang="id-ID" sz="2800" b="1" dirty="0" smtClean="0">
                <a:latin typeface="Roboto" pitchFamily="2" charset="0"/>
                <a:ea typeface="Roboto" pitchFamily="2" charset="0"/>
                <a:cs typeface="+mj-cs"/>
              </a:rPr>
              <a:t>mengkinikan/</a:t>
            </a:r>
            <a:r>
              <a:rPr lang="id-ID" sz="2800" b="1" i="1" dirty="0" smtClean="0">
                <a:latin typeface="Roboto" pitchFamily="2" charset="0"/>
                <a:ea typeface="Roboto" pitchFamily="2" charset="0"/>
                <a:cs typeface="+mj-cs"/>
              </a:rPr>
              <a:t>update</a:t>
            </a:r>
            <a:r>
              <a:rPr lang="id-ID" sz="2800" b="1" dirty="0" smtClean="0">
                <a:latin typeface="Roboto" pitchFamily="2" charset="0"/>
                <a:ea typeface="Roboto" pitchFamily="2" charset="0"/>
                <a:cs typeface="+mj-cs"/>
              </a:rPr>
              <a:t> </a:t>
            </a:r>
            <a:r>
              <a:rPr lang="id-ID" sz="2800" b="1" dirty="0">
                <a:latin typeface="Roboto" pitchFamily="2" charset="0"/>
                <a:ea typeface="Roboto" pitchFamily="2" charset="0"/>
                <a:cs typeface="+mj-cs"/>
              </a:rPr>
              <a:t>nilai persediaan ketika terjadi pemakaian. Jumlah persediaan akhir diketahui dengan melakukan perhitungan fisik (stock opname) pada akhir periode</a:t>
            </a:r>
            <a:endParaRPr kumimoji="0" lang="en-US" sz="2800" b="1" i="0" u="none" strike="noStrike" kern="1200" cap="none" spc="0" normalizeH="0" baseline="0" noProof="0" dirty="0">
              <a:ln>
                <a:noFill/>
              </a:ln>
              <a:effectLst/>
              <a:uLnTx/>
              <a:uFillTx/>
              <a:latin typeface="Roboto" pitchFamily="2" charset="0"/>
              <a:ea typeface="Roboto" pitchFamily="2" charset="0"/>
              <a:cs typeface="+mj-cs"/>
            </a:endParaRPr>
          </a:p>
        </p:txBody>
      </p:sp>
    </p:spTree>
    <p:extLst>
      <p:ext uri="{BB962C8B-B14F-4D97-AF65-F5344CB8AC3E}">
        <p14:creationId xmlns:p14="http://schemas.microsoft.com/office/powerpoint/2010/main" val="2440205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METODE PERPETUAL Vs METODE PERIODIK</a:t>
            </a:r>
            <a:endParaRPr lang="id-ID"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4298" y="1296537"/>
            <a:ext cx="8520245" cy="5195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7843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ILUSTRASI</a:t>
            </a:r>
          </a:p>
        </p:txBody>
      </p:sp>
      <p:sp>
        <p:nvSpPr>
          <p:cNvPr id="3" name="Content Placeholder 2"/>
          <p:cNvSpPr>
            <a:spLocks noGrp="1"/>
          </p:cNvSpPr>
          <p:nvPr>
            <p:ph idx="1"/>
          </p:nvPr>
        </p:nvSpPr>
        <p:spPr/>
        <p:txBody>
          <a:bodyPr>
            <a:normAutofit/>
          </a:bodyPr>
          <a:lstStyle/>
          <a:p>
            <a:pPr marL="0" indent="0" algn="just">
              <a:buNone/>
            </a:pPr>
            <a:r>
              <a:rPr lang="id-ID" dirty="0" smtClean="0"/>
              <a:t>Pada </a:t>
            </a:r>
            <a:r>
              <a:rPr lang="id-ID" dirty="0"/>
              <a:t>tanggal 1 Desember </a:t>
            </a:r>
            <a:r>
              <a:rPr lang="id-ID" dirty="0" smtClean="0"/>
              <a:t>2015, </a:t>
            </a:r>
            <a:r>
              <a:rPr lang="id-ID" dirty="0"/>
              <a:t>Dinas Kesehatan </a:t>
            </a:r>
            <a:r>
              <a:rPr lang="id-ID" dirty="0" smtClean="0"/>
              <a:t>Kab HS membeli </a:t>
            </a:r>
            <a:r>
              <a:rPr lang="id-ID" dirty="0"/>
              <a:t>obat-obatan senilai </a:t>
            </a:r>
            <a:r>
              <a:rPr lang="id-ID" dirty="0" smtClean="0"/>
              <a:t>Rp30.000.000,00. </a:t>
            </a:r>
          </a:p>
          <a:p>
            <a:pPr marL="0" indent="0" algn="just">
              <a:buNone/>
            </a:pPr>
            <a:r>
              <a:rPr lang="id-ID" dirty="0" smtClean="0"/>
              <a:t>Pada </a:t>
            </a:r>
            <a:r>
              <a:rPr lang="id-ID" dirty="0"/>
              <a:t>tanggal 18 Desember </a:t>
            </a:r>
            <a:r>
              <a:rPr lang="id-ID" dirty="0" smtClean="0"/>
              <a:t>2015, </a:t>
            </a:r>
            <a:r>
              <a:rPr lang="id-ID" dirty="0"/>
              <a:t>terjadi </a:t>
            </a:r>
            <a:r>
              <a:rPr lang="id-ID" dirty="0" smtClean="0"/>
              <a:t>pemakaian obat-obatan </a:t>
            </a:r>
            <a:r>
              <a:rPr lang="id-ID" dirty="0"/>
              <a:t>senilai Rp10.000.000,00. </a:t>
            </a:r>
            <a:endParaRPr lang="id-ID" dirty="0" smtClean="0"/>
          </a:p>
          <a:p>
            <a:pPr marL="0" indent="0" algn="just">
              <a:buNone/>
            </a:pPr>
            <a:r>
              <a:rPr lang="id-ID" dirty="0" smtClean="0"/>
              <a:t>Pada </a:t>
            </a:r>
            <a:r>
              <a:rPr lang="id-ID" dirty="0"/>
              <a:t>tanggal </a:t>
            </a:r>
            <a:r>
              <a:rPr lang="id-ID" dirty="0" smtClean="0"/>
              <a:t>31 Desember 2015, </a:t>
            </a:r>
            <a:r>
              <a:rPr lang="id-ID" dirty="0"/>
              <a:t>dilakukan stock opname </a:t>
            </a:r>
            <a:r>
              <a:rPr lang="id-ID" dirty="0" smtClean="0"/>
              <a:t>obat-obatan dan </a:t>
            </a:r>
            <a:r>
              <a:rPr lang="id-ID" dirty="0"/>
              <a:t>diketahui bahwa obat-obatan yang tersisa di</a:t>
            </a:r>
            <a:br>
              <a:rPr lang="id-ID" dirty="0"/>
            </a:br>
            <a:r>
              <a:rPr lang="id-ID" dirty="0"/>
              <a:t>gudang adalah senilai Rp 20.000.000,00 </a:t>
            </a:r>
            <a:r>
              <a:rPr lang="id-ID" dirty="0" smtClean="0"/>
              <a:t>yang dimilikinya</a:t>
            </a:r>
            <a:r>
              <a:rPr lang="id-ID" dirty="0"/>
              <a:t>. </a:t>
            </a:r>
            <a:endParaRPr lang="id-ID" dirty="0" smtClean="0"/>
          </a:p>
          <a:p>
            <a:pPr marL="0" indent="0" algn="just">
              <a:buNone/>
            </a:pPr>
            <a:r>
              <a:rPr lang="id-ID" dirty="0" smtClean="0"/>
              <a:t>Buatlah </a:t>
            </a:r>
            <a:r>
              <a:rPr lang="id-ID" dirty="0"/>
              <a:t>jurnal dengan </a:t>
            </a:r>
            <a:r>
              <a:rPr lang="id-ID" dirty="0" smtClean="0"/>
              <a:t>menggunakan metode </a:t>
            </a:r>
            <a:r>
              <a:rPr lang="id-ID" dirty="0"/>
              <a:t>perpetual dan metode </a:t>
            </a:r>
            <a:r>
              <a:rPr lang="id-ID" dirty="0" smtClean="0"/>
              <a:t>periodiku ntuk mencatat </a:t>
            </a:r>
            <a:r>
              <a:rPr lang="id-ID" dirty="0"/>
              <a:t>persediaan obat-obatan tersebut</a:t>
            </a:r>
          </a:p>
        </p:txBody>
      </p:sp>
    </p:spTree>
    <p:extLst>
      <p:ext uri="{BB962C8B-B14F-4D97-AF65-F5344CB8AC3E}">
        <p14:creationId xmlns:p14="http://schemas.microsoft.com/office/powerpoint/2010/main" val="236783584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 xmlns:thm15="http://schemas.microsoft.com/office/thememl/2012/main" name="Celestial" id="{C4BB2A3D-0E93-4C5F-B0D2-9D3FCE089CC5}" vid="{61DDDE80-2DFA-4F2A-B66F-72059846BDAA}"/>
    </a:ext>
  </a:extLst>
</a:theme>
</file>

<file path=ppt/theme/theme3.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otalTime>3165</TotalTime>
  <Words>2353</Words>
  <Application>Microsoft Office PowerPoint</Application>
  <PresentationFormat>Custom</PresentationFormat>
  <Paragraphs>309</Paragraphs>
  <Slides>33</Slides>
  <Notes>0</Notes>
  <HiddenSlides>0</HiddenSlides>
  <MMClips>0</MMClips>
  <ScaleCrop>false</ScaleCrop>
  <HeadingPairs>
    <vt:vector size="4" baseType="variant">
      <vt:variant>
        <vt:lpstr>Theme</vt:lpstr>
      </vt:variant>
      <vt:variant>
        <vt:i4>3</vt:i4>
      </vt:variant>
      <vt:variant>
        <vt:lpstr>Slide Titles</vt:lpstr>
      </vt:variant>
      <vt:variant>
        <vt:i4>33</vt:i4>
      </vt:variant>
    </vt:vector>
  </HeadingPairs>
  <TitlesOfParts>
    <vt:vector size="36" baseType="lpstr">
      <vt:lpstr>Office Theme</vt:lpstr>
      <vt:lpstr>Celestial</vt:lpstr>
      <vt:lpstr>Depth</vt:lpstr>
      <vt:lpstr>PELAKSANAAN PEMBUKUAN, INVENTARISASI, DAN  PELAPORAN BARANG MILIK DAERAH</vt:lpstr>
      <vt:lpstr>PowerPoint Presentation</vt:lpstr>
      <vt:lpstr>PowerPoint Presentation</vt:lpstr>
      <vt:lpstr>PowerPoint Presentation</vt:lpstr>
      <vt:lpstr>Klasifikasi persediaan (kebijakan akuntansi)</vt:lpstr>
      <vt:lpstr>PowerPoint Presentation</vt:lpstr>
      <vt:lpstr>PowerPoint Presentation</vt:lpstr>
      <vt:lpstr>METODE PERPETUAL Vs METODE PERIODIK</vt:lpstr>
      <vt:lpstr>ILUSTRASI</vt:lpstr>
      <vt:lpstr>PowerPoint Presentation</vt:lpstr>
      <vt:lpstr>Selisih Persediaan</vt:lpstr>
      <vt:lpstr>PowerPoint Presentation</vt:lpstr>
      <vt:lpstr>PowerPoint Presentation</vt:lpstr>
      <vt:lpstr>Contoh case</vt:lpstr>
      <vt:lpstr>PowerPoint Presentation</vt:lpstr>
      <vt:lpstr>Pembukuan BMD atas persediaan</vt:lpstr>
      <vt:lpstr>Permintaan persediaan</vt:lpstr>
      <vt:lpstr>Persediaan rusak</vt:lpstr>
      <vt:lpstr>stock opname</vt:lpstr>
      <vt:lpstr>Terima kasih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Rbx atmaja</dc:creator>
  <cp:lastModifiedBy>windows 8.1</cp:lastModifiedBy>
  <cp:revision>29</cp:revision>
  <dcterms:created xsi:type="dcterms:W3CDTF">2022-03-27T11:47:48Z</dcterms:created>
  <dcterms:modified xsi:type="dcterms:W3CDTF">2022-11-14T03:37:18Z</dcterms:modified>
</cp:coreProperties>
</file>