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Bold" panose="020B0604020202020204" charset="0"/>
      <p:regular r:id="rId14"/>
    </p:embeddedFont>
    <p:embeddedFont>
      <p:font typeface="Codec Pro" panose="020B0604020202020204" charset="0"/>
      <p:regular r:id="rId15"/>
    </p:embeddedFont>
    <p:embeddedFont>
      <p:font typeface="Cy Grotesk Grand" panose="020B0604020202020204" charset="0"/>
      <p:regular r:id="rId16"/>
    </p:embeddedFont>
    <p:embeddedFont>
      <p:font typeface="League Spartan" panose="020B0604020202020204" charset="0"/>
      <p:regular r:id="rId17"/>
    </p:embeddedFont>
    <p:embeddedFont>
      <p:font typeface="Nunito Sans Regular" panose="020B0604020202020204" charset="0"/>
      <p:regular r:id="rId18"/>
    </p:embeddedFont>
    <p:embeddedFont>
      <p:font typeface="Nunito Sans Regular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239766">
            <a:off x="11104269" y="2542812"/>
            <a:ext cx="4803408" cy="9761726"/>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7207" t="-6154" r="-7686" b="-4308"/>
              </a:stretch>
            </a:blipFill>
          </p:spPr>
        </p:sp>
      </p:grpSp>
      <p:grpSp>
        <p:nvGrpSpPr>
          <p:cNvPr id="5" name="Group 5"/>
          <p:cNvGrpSpPr>
            <a:grpSpLocks noChangeAspect="1"/>
          </p:cNvGrpSpPr>
          <p:nvPr/>
        </p:nvGrpSpPr>
        <p:grpSpPr>
          <a:xfrm rot="1239766">
            <a:off x="14773803" y="-7187446"/>
            <a:ext cx="4803408" cy="9761726"/>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2884" r="-2884"/>
              </a:stretch>
            </a:blipFill>
          </p:spPr>
        </p:sp>
      </p:grpSp>
      <p:grpSp>
        <p:nvGrpSpPr>
          <p:cNvPr id="8" name="Group 8"/>
          <p:cNvGrpSpPr>
            <a:grpSpLocks noChangeAspect="1"/>
          </p:cNvGrpSpPr>
          <p:nvPr/>
        </p:nvGrpSpPr>
        <p:grpSpPr>
          <a:xfrm rot="1239766">
            <a:off x="14848636" y="8093720"/>
            <a:ext cx="4803408" cy="9761726"/>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8667" t="-2765" b="-2950"/>
              </a:stretch>
            </a:blipFill>
          </p:spPr>
        </p:sp>
      </p:grpSp>
      <p:grpSp>
        <p:nvGrpSpPr>
          <p:cNvPr id="11" name="Group 11"/>
          <p:cNvGrpSpPr>
            <a:grpSpLocks noChangeAspect="1"/>
          </p:cNvGrpSpPr>
          <p:nvPr/>
        </p:nvGrpSpPr>
        <p:grpSpPr>
          <a:xfrm rot="1239766">
            <a:off x="18518170" y="-1636538"/>
            <a:ext cx="4803408" cy="9761726"/>
            <a:chOff x="0" y="0"/>
            <a:chExt cx="5001260" cy="10163810"/>
          </a:xfrm>
        </p:grpSpPr>
        <p:sp>
          <p:nvSpPr>
            <p:cNvPr id="12" name="Freeform 12"/>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13" name="Freeform 13"/>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47311" r="-142028"/>
              </a:stretch>
            </a:blipFill>
          </p:spPr>
        </p:sp>
      </p:grpSp>
      <p:grpSp>
        <p:nvGrpSpPr>
          <p:cNvPr id="14" name="Group 14"/>
          <p:cNvGrpSpPr>
            <a:grpSpLocks noChangeAspect="1"/>
          </p:cNvGrpSpPr>
          <p:nvPr/>
        </p:nvGrpSpPr>
        <p:grpSpPr>
          <a:xfrm rot="1239766">
            <a:off x="8417949" y="-5521940"/>
            <a:ext cx="4803408" cy="9761726"/>
            <a:chOff x="0" y="0"/>
            <a:chExt cx="5001260" cy="10163810"/>
          </a:xfrm>
        </p:grpSpPr>
        <p:sp>
          <p:nvSpPr>
            <p:cNvPr id="15" name="Freeform 15"/>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16" name="Freeform 16"/>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2884" r="-2884"/>
              </a:stretch>
            </a:blipFill>
          </p:spPr>
        </p:sp>
      </p:grpSp>
      <p:grpSp>
        <p:nvGrpSpPr>
          <p:cNvPr id="17" name="Group 17"/>
          <p:cNvGrpSpPr/>
          <p:nvPr/>
        </p:nvGrpSpPr>
        <p:grpSpPr>
          <a:xfrm>
            <a:off x="1408966" y="5383922"/>
            <a:ext cx="7735034" cy="3481497"/>
            <a:chOff x="0" y="0"/>
            <a:chExt cx="10313379" cy="4641996"/>
          </a:xfrm>
        </p:grpSpPr>
        <p:sp>
          <p:nvSpPr>
            <p:cNvPr id="18" name="TextBox 18"/>
            <p:cNvSpPr txBox="1"/>
            <p:nvPr/>
          </p:nvSpPr>
          <p:spPr>
            <a:xfrm>
              <a:off x="0" y="-238125"/>
              <a:ext cx="10313379" cy="2676525"/>
            </a:xfrm>
            <a:prstGeom prst="rect">
              <a:avLst/>
            </a:prstGeom>
          </p:spPr>
          <p:txBody>
            <a:bodyPr lIns="0" tIns="0" rIns="0" bIns="0" rtlCol="0" anchor="t">
              <a:spAutoFit/>
            </a:bodyPr>
            <a:lstStyle/>
            <a:p>
              <a:pPr algn="just">
                <a:lnSpc>
                  <a:spcPts val="16800"/>
                </a:lnSpc>
                <a:spcBef>
                  <a:spcPct val="0"/>
                </a:spcBef>
              </a:pPr>
              <a:r>
                <a:rPr lang="en-US" sz="12000">
                  <a:solidFill>
                    <a:srgbClr val="F8F8F8"/>
                  </a:solidFill>
                  <a:latin typeface="League Spartan"/>
                </a:rPr>
                <a:t>NewsPlus</a:t>
              </a:r>
            </a:p>
          </p:txBody>
        </p:sp>
        <p:grpSp>
          <p:nvGrpSpPr>
            <p:cNvPr id="19" name="Group 19"/>
            <p:cNvGrpSpPr/>
            <p:nvPr/>
          </p:nvGrpSpPr>
          <p:grpSpPr>
            <a:xfrm>
              <a:off x="0" y="3269884"/>
              <a:ext cx="7645605" cy="1372112"/>
              <a:chOff x="0" y="0"/>
              <a:chExt cx="10664471" cy="1913890"/>
            </a:xfrm>
          </p:grpSpPr>
          <p:sp>
            <p:nvSpPr>
              <p:cNvPr id="20" name="Freeform 20"/>
              <p:cNvSpPr/>
              <p:nvPr/>
            </p:nvSpPr>
            <p:spPr>
              <a:xfrm>
                <a:off x="0" y="0"/>
                <a:ext cx="10664471" cy="1913890"/>
              </a:xfrm>
              <a:custGeom>
                <a:avLst/>
                <a:gdLst/>
                <a:ahLst/>
                <a:cxnLst/>
                <a:rect l="l" t="t" r="r" b="b"/>
                <a:pathLst>
                  <a:path w="10664471" h="1913890">
                    <a:moveTo>
                      <a:pt x="10540011" y="1913890"/>
                    </a:moveTo>
                    <a:lnTo>
                      <a:pt x="124460" y="1913890"/>
                    </a:lnTo>
                    <a:cubicBezTo>
                      <a:pt x="55880" y="1913890"/>
                      <a:pt x="0" y="1858010"/>
                      <a:pt x="0" y="1789430"/>
                    </a:cubicBezTo>
                    <a:lnTo>
                      <a:pt x="0" y="124460"/>
                    </a:lnTo>
                    <a:cubicBezTo>
                      <a:pt x="0" y="55880"/>
                      <a:pt x="55880" y="0"/>
                      <a:pt x="124460" y="0"/>
                    </a:cubicBezTo>
                    <a:lnTo>
                      <a:pt x="10540011" y="0"/>
                    </a:lnTo>
                    <a:cubicBezTo>
                      <a:pt x="10608590" y="0"/>
                      <a:pt x="10664471" y="55880"/>
                      <a:pt x="10664471" y="124460"/>
                    </a:cubicBezTo>
                    <a:lnTo>
                      <a:pt x="10664471" y="1789430"/>
                    </a:lnTo>
                    <a:cubicBezTo>
                      <a:pt x="10664471" y="1858010"/>
                      <a:pt x="10608590" y="1913890"/>
                      <a:pt x="10540011" y="1913890"/>
                    </a:cubicBezTo>
                    <a:close/>
                  </a:path>
                </a:pathLst>
              </a:custGeom>
              <a:solidFill>
                <a:srgbClr val="521887"/>
              </a:solidFill>
            </p:spPr>
          </p:sp>
        </p:grpSp>
        <p:sp>
          <p:nvSpPr>
            <p:cNvPr id="21" name="TextBox 21"/>
            <p:cNvSpPr txBox="1"/>
            <p:nvPr/>
          </p:nvSpPr>
          <p:spPr>
            <a:xfrm>
              <a:off x="603805" y="3584853"/>
              <a:ext cx="6437995" cy="726300"/>
            </a:xfrm>
            <a:prstGeom prst="rect">
              <a:avLst/>
            </a:prstGeom>
          </p:spPr>
          <p:txBody>
            <a:bodyPr lIns="0" tIns="0" rIns="0" bIns="0" rtlCol="0" anchor="t">
              <a:spAutoFit/>
            </a:bodyPr>
            <a:lstStyle/>
            <a:p>
              <a:pPr>
                <a:lnSpc>
                  <a:spcPts val="4553"/>
                </a:lnSpc>
                <a:spcBef>
                  <a:spcPct val="0"/>
                </a:spcBef>
              </a:pPr>
              <a:r>
                <a:rPr lang="en-US" sz="3252" spc="97">
                  <a:solidFill>
                    <a:srgbClr val="F8F8F8"/>
                  </a:solidFill>
                  <a:latin typeface="Nunito Sans Regular"/>
                </a:rPr>
                <a:t>Get the best out of rest</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838882" y="1570396"/>
            <a:ext cx="3100013" cy="6300001"/>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5416" t="-11078" r="-12856" b="-3063"/>
              </a:stretch>
            </a:blipFill>
          </p:spPr>
        </p:sp>
      </p:grpSp>
      <p:grpSp>
        <p:nvGrpSpPr>
          <p:cNvPr id="5" name="Group 5"/>
          <p:cNvGrpSpPr>
            <a:grpSpLocks noChangeAspect="1"/>
          </p:cNvGrpSpPr>
          <p:nvPr/>
        </p:nvGrpSpPr>
        <p:grpSpPr>
          <a:xfrm>
            <a:off x="14159287" y="3040858"/>
            <a:ext cx="3100013" cy="6300001"/>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5348" t="-8927" r="-14512" b="-7677"/>
              </a:stretch>
            </a:blipFill>
          </p:spPr>
        </p:sp>
      </p:grpSp>
      <p:sp>
        <p:nvSpPr>
          <p:cNvPr id="8" name="TextBox 8"/>
          <p:cNvSpPr txBox="1"/>
          <p:nvPr/>
        </p:nvSpPr>
        <p:spPr>
          <a:xfrm>
            <a:off x="1028700" y="688352"/>
            <a:ext cx="7450774" cy="1159591"/>
          </a:xfrm>
          <a:prstGeom prst="rect">
            <a:avLst/>
          </a:prstGeom>
        </p:spPr>
        <p:txBody>
          <a:bodyPr lIns="0" tIns="0" rIns="0" bIns="0" rtlCol="0" anchor="t">
            <a:spAutoFit/>
          </a:bodyPr>
          <a:lstStyle/>
          <a:p>
            <a:pPr>
              <a:lnSpc>
                <a:spcPts val="9432"/>
              </a:lnSpc>
            </a:pPr>
            <a:r>
              <a:rPr lang="en-US" sz="7200">
                <a:solidFill>
                  <a:srgbClr val="000000"/>
                </a:solidFill>
                <a:latin typeface="Nunito Sans Regular"/>
              </a:rPr>
              <a:t>INTRODUCTION</a:t>
            </a:r>
          </a:p>
        </p:txBody>
      </p:sp>
      <p:grpSp>
        <p:nvGrpSpPr>
          <p:cNvPr id="9" name="Group 9"/>
          <p:cNvGrpSpPr/>
          <p:nvPr/>
        </p:nvGrpSpPr>
        <p:grpSpPr>
          <a:xfrm>
            <a:off x="1028700" y="4936717"/>
            <a:ext cx="9591107" cy="1447753"/>
            <a:chOff x="0" y="0"/>
            <a:chExt cx="12788143" cy="1930338"/>
          </a:xfrm>
        </p:grpSpPr>
        <p:sp>
          <p:nvSpPr>
            <p:cNvPr id="10" name="TextBox 10"/>
            <p:cNvSpPr txBox="1"/>
            <p:nvPr/>
          </p:nvSpPr>
          <p:spPr>
            <a:xfrm>
              <a:off x="0" y="477458"/>
              <a:ext cx="12788143" cy="1452880"/>
            </a:xfrm>
            <a:prstGeom prst="rect">
              <a:avLst/>
            </a:prstGeom>
          </p:spPr>
          <p:txBody>
            <a:bodyPr lIns="0" tIns="0" rIns="0" bIns="0" rtlCol="0" anchor="t">
              <a:spAutoFit/>
            </a:bodyPr>
            <a:lstStyle/>
            <a:p>
              <a:pPr algn="just">
                <a:lnSpc>
                  <a:spcPts val="2940"/>
                </a:lnSpc>
                <a:spcBef>
                  <a:spcPct val="0"/>
                </a:spcBef>
              </a:pPr>
              <a:r>
                <a:rPr lang="en-US" sz="2100" dirty="0">
                  <a:solidFill>
                    <a:srgbClr val="000000"/>
                  </a:solidFill>
                  <a:latin typeface="Nunito Sans Regular"/>
                </a:rPr>
                <a:t>"</a:t>
              </a:r>
              <a:r>
                <a:rPr lang="en-US" sz="2100" dirty="0" err="1">
                  <a:solidFill>
                    <a:srgbClr val="000000"/>
                  </a:solidFill>
                  <a:latin typeface="Nunito Sans Regular"/>
                </a:rPr>
                <a:t>Newsplus</a:t>
              </a:r>
              <a:r>
                <a:rPr lang="en-US" sz="2100" dirty="0">
                  <a:solidFill>
                    <a:srgbClr val="000000"/>
                  </a:solidFill>
                  <a:latin typeface="Nunito Sans Regular"/>
                </a:rPr>
                <a:t>" app needs to improve real-time updates for timely delivery of news articles, enhancing user experience by eliminating delays in receiving the latest content.</a:t>
              </a:r>
            </a:p>
          </p:txBody>
        </p:sp>
        <p:sp>
          <p:nvSpPr>
            <p:cNvPr id="11" name="TextBox 11"/>
            <p:cNvSpPr txBox="1"/>
            <p:nvPr/>
          </p:nvSpPr>
          <p:spPr>
            <a:xfrm>
              <a:off x="0" y="-57150"/>
              <a:ext cx="12786387" cy="596910"/>
            </a:xfrm>
            <a:prstGeom prst="rect">
              <a:avLst/>
            </a:prstGeom>
          </p:spPr>
          <p:txBody>
            <a:bodyPr lIns="0" tIns="0" rIns="0" bIns="0" rtlCol="0" anchor="t">
              <a:spAutoFit/>
            </a:bodyPr>
            <a:lstStyle/>
            <a:p>
              <a:pPr>
                <a:lnSpc>
                  <a:spcPts val="3806"/>
                </a:lnSpc>
                <a:spcBef>
                  <a:spcPct val="0"/>
                </a:spcBef>
              </a:pPr>
              <a:r>
                <a:rPr lang="en-US" sz="2719" spc="149">
                  <a:solidFill>
                    <a:srgbClr val="9E6DF7"/>
                  </a:solidFill>
                  <a:latin typeface="Nunito Sans Regular Bold"/>
                </a:rPr>
                <a:t>REAL-TIME UPDATES</a:t>
              </a:r>
            </a:p>
          </p:txBody>
        </p:sp>
      </p:grpSp>
      <p:grpSp>
        <p:nvGrpSpPr>
          <p:cNvPr id="12" name="Group 12"/>
          <p:cNvGrpSpPr/>
          <p:nvPr/>
        </p:nvGrpSpPr>
        <p:grpSpPr>
          <a:xfrm>
            <a:off x="1028700" y="9523967"/>
            <a:ext cx="17040941" cy="407185"/>
            <a:chOff x="0" y="0"/>
            <a:chExt cx="22721255" cy="542913"/>
          </a:xfrm>
        </p:grpSpPr>
        <p:sp>
          <p:nvSpPr>
            <p:cNvPr id="13" name="TextBox 13"/>
            <p:cNvSpPr txBox="1"/>
            <p:nvPr/>
          </p:nvSpPr>
          <p:spPr>
            <a:xfrm>
              <a:off x="3439230" y="26877"/>
              <a:ext cx="19282025" cy="454213"/>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Nunito Sans Regular"/>
                </a:rPr>
                <a:t>(sports, technology, health, science, entertainment) which helps the users to sort and read about specific category.</a:t>
              </a:r>
            </a:p>
          </p:txBody>
        </p:sp>
        <p:sp>
          <p:nvSpPr>
            <p:cNvPr id="14" name="TextBox 14"/>
            <p:cNvSpPr txBox="1"/>
            <p:nvPr/>
          </p:nvSpPr>
          <p:spPr>
            <a:xfrm>
              <a:off x="0" y="-57150"/>
              <a:ext cx="19279377" cy="600063"/>
            </a:xfrm>
            <a:prstGeom prst="rect">
              <a:avLst/>
            </a:prstGeom>
          </p:spPr>
          <p:txBody>
            <a:bodyPr lIns="0" tIns="0" rIns="0" bIns="0" rtlCol="0" anchor="t">
              <a:spAutoFit/>
            </a:bodyPr>
            <a:lstStyle/>
            <a:p>
              <a:pPr algn="just">
                <a:lnSpc>
                  <a:spcPts val="3806"/>
                </a:lnSpc>
                <a:spcBef>
                  <a:spcPct val="0"/>
                </a:spcBef>
              </a:pPr>
              <a:r>
                <a:rPr lang="en-US" sz="2719" spc="149" dirty="0">
                  <a:solidFill>
                    <a:srgbClr val="9E6DF7"/>
                  </a:solidFill>
                  <a:latin typeface="Nunito Sans Regular Bold"/>
                </a:rPr>
                <a:t>CATEGORIES</a:t>
              </a:r>
            </a:p>
          </p:txBody>
        </p:sp>
      </p:grpSp>
      <p:grpSp>
        <p:nvGrpSpPr>
          <p:cNvPr id="15" name="Group 15"/>
          <p:cNvGrpSpPr/>
          <p:nvPr/>
        </p:nvGrpSpPr>
        <p:grpSpPr>
          <a:xfrm>
            <a:off x="1028700" y="1847943"/>
            <a:ext cx="9591107" cy="1447753"/>
            <a:chOff x="0" y="0"/>
            <a:chExt cx="12788143" cy="1930338"/>
          </a:xfrm>
        </p:grpSpPr>
        <p:sp>
          <p:nvSpPr>
            <p:cNvPr id="16" name="TextBox 16"/>
            <p:cNvSpPr txBox="1"/>
            <p:nvPr/>
          </p:nvSpPr>
          <p:spPr>
            <a:xfrm>
              <a:off x="0" y="477458"/>
              <a:ext cx="12788143" cy="1452880"/>
            </a:xfrm>
            <a:prstGeom prst="rect">
              <a:avLst/>
            </a:prstGeom>
          </p:spPr>
          <p:txBody>
            <a:bodyPr lIns="0" tIns="0" rIns="0" bIns="0" rtlCol="0" anchor="t">
              <a:spAutoFit/>
            </a:bodyPr>
            <a:lstStyle/>
            <a:p>
              <a:pPr algn="just">
                <a:lnSpc>
                  <a:spcPts val="2940"/>
                </a:lnSpc>
                <a:spcBef>
                  <a:spcPct val="0"/>
                </a:spcBef>
              </a:pPr>
              <a:r>
                <a:rPr lang="en-US" sz="2100" dirty="0">
                  <a:solidFill>
                    <a:srgbClr val="000000"/>
                  </a:solidFill>
                  <a:latin typeface="Nunito Sans Regular"/>
                </a:rPr>
                <a:t>By creating an account, you gain access to a range of features tailored to your preferences. Signing up is quick and hassle-free. Simply provide your email address, choose a secure password, and you're ready to go.</a:t>
              </a:r>
            </a:p>
          </p:txBody>
        </p:sp>
        <p:sp>
          <p:nvSpPr>
            <p:cNvPr id="17" name="TextBox 17"/>
            <p:cNvSpPr txBox="1"/>
            <p:nvPr/>
          </p:nvSpPr>
          <p:spPr>
            <a:xfrm>
              <a:off x="0" y="-57150"/>
              <a:ext cx="12786387" cy="596910"/>
            </a:xfrm>
            <a:prstGeom prst="rect">
              <a:avLst/>
            </a:prstGeom>
          </p:spPr>
          <p:txBody>
            <a:bodyPr lIns="0" tIns="0" rIns="0" bIns="0" rtlCol="0" anchor="t">
              <a:spAutoFit/>
            </a:bodyPr>
            <a:lstStyle/>
            <a:p>
              <a:pPr>
                <a:lnSpc>
                  <a:spcPts val="3806"/>
                </a:lnSpc>
                <a:spcBef>
                  <a:spcPct val="0"/>
                </a:spcBef>
              </a:pPr>
              <a:r>
                <a:rPr lang="en-US" sz="2719" spc="149">
                  <a:solidFill>
                    <a:srgbClr val="9E6DF7"/>
                  </a:solidFill>
                  <a:latin typeface="Nunito Sans Regular Bold"/>
                </a:rPr>
                <a:t>SIGNING UP</a:t>
              </a:r>
            </a:p>
          </p:txBody>
        </p:sp>
      </p:grpSp>
      <p:grpSp>
        <p:nvGrpSpPr>
          <p:cNvPr id="18" name="Group 18"/>
          <p:cNvGrpSpPr/>
          <p:nvPr/>
        </p:nvGrpSpPr>
        <p:grpSpPr>
          <a:xfrm>
            <a:off x="1028700" y="3393714"/>
            <a:ext cx="9591107" cy="1447753"/>
            <a:chOff x="0" y="0"/>
            <a:chExt cx="12788143" cy="1930338"/>
          </a:xfrm>
        </p:grpSpPr>
        <p:sp>
          <p:nvSpPr>
            <p:cNvPr id="19" name="TextBox 19"/>
            <p:cNvSpPr txBox="1"/>
            <p:nvPr/>
          </p:nvSpPr>
          <p:spPr>
            <a:xfrm>
              <a:off x="0" y="477458"/>
              <a:ext cx="12788143" cy="1452880"/>
            </a:xfrm>
            <a:prstGeom prst="rect">
              <a:avLst/>
            </a:prstGeom>
          </p:spPr>
          <p:txBody>
            <a:bodyPr lIns="0" tIns="0" rIns="0" bIns="0" rtlCol="0" anchor="t">
              <a:spAutoFit/>
            </a:bodyPr>
            <a:lstStyle/>
            <a:p>
              <a:pPr algn="just">
                <a:lnSpc>
                  <a:spcPts val="2940"/>
                </a:lnSpc>
                <a:spcBef>
                  <a:spcPct val="0"/>
                </a:spcBef>
              </a:pPr>
              <a:r>
                <a:rPr lang="en-US" sz="2100" dirty="0">
                  <a:solidFill>
                    <a:srgbClr val="000000"/>
                  </a:solidFill>
                  <a:latin typeface="Nunito Sans Regular"/>
                </a:rPr>
                <a:t>For our returning users, logging in is a breeze. Just enter your registered email address and password, and you'll be granted instant access to the news articles, and exclusive content.</a:t>
              </a:r>
            </a:p>
          </p:txBody>
        </p:sp>
        <p:sp>
          <p:nvSpPr>
            <p:cNvPr id="20" name="TextBox 20"/>
            <p:cNvSpPr txBox="1"/>
            <p:nvPr/>
          </p:nvSpPr>
          <p:spPr>
            <a:xfrm>
              <a:off x="0" y="-57150"/>
              <a:ext cx="12786387" cy="596910"/>
            </a:xfrm>
            <a:prstGeom prst="rect">
              <a:avLst/>
            </a:prstGeom>
          </p:spPr>
          <p:txBody>
            <a:bodyPr lIns="0" tIns="0" rIns="0" bIns="0" rtlCol="0" anchor="t">
              <a:spAutoFit/>
            </a:bodyPr>
            <a:lstStyle/>
            <a:p>
              <a:pPr>
                <a:lnSpc>
                  <a:spcPts val="3806"/>
                </a:lnSpc>
                <a:spcBef>
                  <a:spcPct val="0"/>
                </a:spcBef>
              </a:pPr>
              <a:r>
                <a:rPr lang="en-US" sz="2719" spc="149">
                  <a:solidFill>
                    <a:srgbClr val="9E6DF7"/>
                  </a:solidFill>
                  <a:latin typeface="Nunito Sans Regular Bold"/>
                </a:rPr>
                <a:t>LOGGING IN</a:t>
              </a:r>
            </a:p>
          </p:txBody>
        </p:sp>
      </p:grpSp>
      <p:grpSp>
        <p:nvGrpSpPr>
          <p:cNvPr id="21" name="Group 21"/>
          <p:cNvGrpSpPr/>
          <p:nvPr/>
        </p:nvGrpSpPr>
        <p:grpSpPr>
          <a:xfrm>
            <a:off x="1028700" y="8022724"/>
            <a:ext cx="11771525" cy="1408358"/>
            <a:chOff x="0" y="0"/>
            <a:chExt cx="15695366" cy="1877811"/>
          </a:xfrm>
        </p:grpSpPr>
        <p:sp>
          <p:nvSpPr>
            <p:cNvPr id="22" name="TextBox 22"/>
            <p:cNvSpPr txBox="1"/>
            <p:nvPr/>
          </p:nvSpPr>
          <p:spPr>
            <a:xfrm>
              <a:off x="0" y="424931"/>
              <a:ext cx="15695366" cy="1452880"/>
            </a:xfrm>
            <a:prstGeom prst="rect">
              <a:avLst/>
            </a:prstGeom>
          </p:spPr>
          <p:txBody>
            <a:bodyPr lIns="0" tIns="0" rIns="0" bIns="0" rtlCol="0" anchor="t">
              <a:spAutoFit/>
            </a:bodyPr>
            <a:lstStyle/>
            <a:p>
              <a:pPr algn="just">
                <a:lnSpc>
                  <a:spcPts val="2940"/>
                </a:lnSpc>
                <a:spcBef>
                  <a:spcPct val="0"/>
                </a:spcBef>
              </a:pPr>
              <a:r>
                <a:rPr lang="en-US" sz="2100" dirty="0" err="1">
                  <a:solidFill>
                    <a:srgbClr val="000000"/>
                  </a:solidFill>
                  <a:latin typeface="Nunito Sans Regular"/>
                </a:rPr>
                <a:t>NewsPlus</a:t>
              </a:r>
              <a:r>
                <a:rPr lang="en-US" sz="2100" dirty="0">
                  <a:solidFill>
                    <a:srgbClr val="000000"/>
                  </a:solidFill>
                  <a:latin typeface="Nunito Sans Regular"/>
                </a:rPr>
                <a:t> acknowledges that news preferences may vary depending on the country you reside in or wish to explore. We provide a "Choose Country" option that allows you to select your preferred country. By doing so, you can access news articles specifically tailored to that country.</a:t>
              </a:r>
            </a:p>
          </p:txBody>
        </p:sp>
        <p:sp>
          <p:nvSpPr>
            <p:cNvPr id="23" name="TextBox 23"/>
            <p:cNvSpPr txBox="1"/>
            <p:nvPr/>
          </p:nvSpPr>
          <p:spPr>
            <a:xfrm>
              <a:off x="0" y="-109677"/>
              <a:ext cx="15693211" cy="596910"/>
            </a:xfrm>
            <a:prstGeom prst="rect">
              <a:avLst/>
            </a:prstGeom>
          </p:spPr>
          <p:txBody>
            <a:bodyPr lIns="0" tIns="0" rIns="0" bIns="0" rtlCol="0" anchor="t">
              <a:spAutoFit/>
            </a:bodyPr>
            <a:lstStyle/>
            <a:p>
              <a:pPr>
                <a:lnSpc>
                  <a:spcPts val="3806"/>
                </a:lnSpc>
                <a:spcBef>
                  <a:spcPct val="0"/>
                </a:spcBef>
              </a:pPr>
              <a:r>
                <a:rPr lang="en-US" sz="2719" spc="149">
                  <a:solidFill>
                    <a:srgbClr val="9E6DF7"/>
                  </a:solidFill>
                  <a:latin typeface="Nunito Sans Regular Bold"/>
                </a:rPr>
                <a:t>CHOOSE COUNTRY OPTION</a:t>
              </a:r>
            </a:p>
          </p:txBody>
        </p:sp>
      </p:grpSp>
      <p:grpSp>
        <p:nvGrpSpPr>
          <p:cNvPr id="24" name="Group 24"/>
          <p:cNvGrpSpPr/>
          <p:nvPr/>
        </p:nvGrpSpPr>
        <p:grpSpPr>
          <a:xfrm>
            <a:off x="1028700" y="6479721"/>
            <a:ext cx="9591107" cy="1447753"/>
            <a:chOff x="0" y="0"/>
            <a:chExt cx="12788143" cy="1930338"/>
          </a:xfrm>
        </p:grpSpPr>
        <p:sp>
          <p:nvSpPr>
            <p:cNvPr id="25" name="TextBox 25"/>
            <p:cNvSpPr txBox="1"/>
            <p:nvPr/>
          </p:nvSpPr>
          <p:spPr>
            <a:xfrm>
              <a:off x="0" y="477458"/>
              <a:ext cx="12788143" cy="1452880"/>
            </a:xfrm>
            <a:prstGeom prst="rect">
              <a:avLst/>
            </a:prstGeom>
          </p:spPr>
          <p:txBody>
            <a:bodyPr lIns="0" tIns="0" rIns="0" bIns="0" rtlCol="0" anchor="t">
              <a:spAutoFit/>
            </a:bodyPr>
            <a:lstStyle/>
            <a:p>
              <a:pPr algn="just">
                <a:lnSpc>
                  <a:spcPts val="2940"/>
                </a:lnSpc>
                <a:spcBef>
                  <a:spcPct val="0"/>
                </a:spcBef>
              </a:pPr>
              <a:r>
                <a:rPr lang="en-US" sz="2100">
                  <a:solidFill>
                    <a:srgbClr val="000000"/>
                  </a:solidFill>
                  <a:latin typeface="Nunito Sans Regular"/>
                </a:rPr>
                <a:t>The application includes a robust search functionality that allows users to search for specific news articles, topics, or keywords, making it easy to find the information they are looking for.</a:t>
              </a:r>
            </a:p>
          </p:txBody>
        </p:sp>
        <p:sp>
          <p:nvSpPr>
            <p:cNvPr id="26" name="TextBox 26"/>
            <p:cNvSpPr txBox="1"/>
            <p:nvPr/>
          </p:nvSpPr>
          <p:spPr>
            <a:xfrm>
              <a:off x="0" y="-57150"/>
              <a:ext cx="12786387" cy="596910"/>
            </a:xfrm>
            <a:prstGeom prst="rect">
              <a:avLst/>
            </a:prstGeom>
          </p:spPr>
          <p:txBody>
            <a:bodyPr lIns="0" tIns="0" rIns="0" bIns="0" rtlCol="0" anchor="t">
              <a:spAutoFit/>
            </a:bodyPr>
            <a:lstStyle/>
            <a:p>
              <a:pPr>
                <a:lnSpc>
                  <a:spcPts val="3806"/>
                </a:lnSpc>
                <a:spcBef>
                  <a:spcPct val="0"/>
                </a:spcBef>
              </a:pPr>
              <a:r>
                <a:rPr lang="en-US" sz="2719" spc="149" dirty="0">
                  <a:solidFill>
                    <a:srgbClr val="9E6DF7"/>
                  </a:solidFill>
                  <a:latin typeface="Nunito Sans Regular Bold"/>
                </a:rPr>
                <a:t>SEARCH FUNCTIONALITY</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6DF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85907"/>
            <a:ext cx="16230600" cy="1387433"/>
            <a:chOff x="0" y="0"/>
            <a:chExt cx="21640800" cy="1849910"/>
          </a:xfrm>
        </p:grpSpPr>
        <p:grpSp>
          <p:nvGrpSpPr>
            <p:cNvPr id="3" name="Group 3"/>
            <p:cNvGrpSpPr/>
            <p:nvPr/>
          </p:nvGrpSpPr>
          <p:grpSpPr>
            <a:xfrm>
              <a:off x="0" y="0"/>
              <a:ext cx="21640800" cy="1849910"/>
              <a:chOff x="0" y="0"/>
              <a:chExt cx="35066699" cy="2997590"/>
            </a:xfrm>
          </p:grpSpPr>
          <p:sp>
            <p:nvSpPr>
              <p:cNvPr id="4" name="Freeform 4"/>
              <p:cNvSpPr/>
              <p:nvPr/>
            </p:nvSpPr>
            <p:spPr>
              <a:xfrm>
                <a:off x="0" y="0"/>
                <a:ext cx="35066700" cy="2997590"/>
              </a:xfrm>
              <a:custGeom>
                <a:avLst/>
                <a:gdLst/>
                <a:ahLst/>
                <a:cxnLst/>
                <a:rect l="l" t="t" r="r" b="b"/>
                <a:pathLst>
                  <a:path w="35066700" h="2997590">
                    <a:moveTo>
                      <a:pt x="34942239" y="2997590"/>
                    </a:moveTo>
                    <a:lnTo>
                      <a:pt x="124460" y="2997590"/>
                    </a:lnTo>
                    <a:cubicBezTo>
                      <a:pt x="55880" y="2997590"/>
                      <a:pt x="0" y="2941710"/>
                      <a:pt x="0" y="2873130"/>
                    </a:cubicBezTo>
                    <a:lnTo>
                      <a:pt x="0" y="124460"/>
                    </a:lnTo>
                    <a:cubicBezTo>
                      <a:pt x="0" y="55880"/>
                      <a:pt x="55880" y="0"/>
                      <a:pt x="124460" y="0"/>
                    </a:cubicBezTo>
                    <a:lnTo>
                      <a:pt x="34942239" y="0"/>
                    </a:lnTo>
                    <a:cubicBezTo>
                      <a:pt x="35010818" y="0"/>
                      <a:pt x="35066700" y="55880"/>
                      <a:pt x="35066700" y="124460"/>
                    </a:cubicBezTo>
                    <a:lnTo>
                      <a:pt x="35066700" y="2873130"/>
                    </a:lnTo>
                    <a:cubicBezTo>
                      <a:pt x="35066700" y="2941710"/>
                      <a:pt x="35010818" y="2997590"/>
                      <a:pt x="34942239" y="2997590"/>
                    </a:cubicBezTo>
                    <a:close/>
                  </a:path>
                </a:pathLst>
              </a:custGeom>
              <a:solidFill>
                <a:srgbClr val="F8F8F8"/>
              </a:solidFill>
            </p:spPr>
          </p:sp>
        </p:grpSp>
        <p:sp>
          <p:nvSpPr>
            <p:cNvPr id="5" name="TextBox 5"/>
            <p:cNvSpPr txBox="1"/>
            <p:nvPr/>
          </p:nvSpPr>
          <p:spPr>
            <a:xfrm>
              <a:off x="1106527" y="368695"/>
              <a:ext cx="19427747" cy="1074420"/>
            </a:xfrm>
            <a:prstGeom prst="rect">
              <a:avLst/>
            </a:prstGeom>
          </p:spPr>
          <p:txBody>
            <a:bodyPr lIns="0" tIns="0" rIns="0" bIns="0" rtlCol="0" anchor="t">
              <a:spAutoFit/>
            </a:bodyPr>
            <a:lstStyle/>
            <a:p>
              <a:pPr algn="just">
                <a:lnSpc>
                  <a:spcPts val="3360"/>
                </a:lnSpc>
                <a:spcBef>
                  <a:spcPct val="0"/>
                </a:spcBef>
              </a:pPr>
              <a:r>
                <a:rPr lang="en-US" sz="2400">
                  <a:solidFill>
                    <a:srgbClr val="000000"/>
                  </a:solidFill>
                  <a:latin typeface="Nunito Sans Regular"/>
                </a:rPr>
                <a:t>1. The Newsplus app brings reliable and fast news to users' fingertips, overcoming time constraints and enabling reading habits on the go.</a:t>
              </a:r>
            </a:p>
          </p:txBody>
        </p:sp>
      </p:grpSp>
      <p:sp>
        <p:nvSpPr>
          <p:cNvPr id="6" name="TextBox 6"/>
          <p:cNvSpPr txBox="1"/>
          <p:nvPr/>
        </p:nvSpPr>
        <p:spPr>
          <a:xfrm>
            <a:off x="1028700" y="904875"/>
            <a:ext cx="7206695" cy="1086773"/>
          </a:xfrm>
          <a:prstGeom prst="rect">
            <a:avLst/>
          </a:prstGeom>
        </p:spPr>
        <p:txBody>
          <a:bodyPr lIns="0" tIns="0" rIns="0" bIns="0" rtlCol="0" anchor="t">
            <a:spAutoFit/>
          </a:bodyPr>
          <a:lstStyle/>
          <a:p>
            <a:pPr>
              <a:lnSpc>
                <a:spcPts val="8960"/>
              </a:lnSpc>
              <a:spcBef>
                <a:spcPct val="0"/>
              </a:spcBef>
            </a:pPr>
            <a:r>
              <a:rPr lang="en-US" sz="6400">
                <a:solidFill>
                  <a:srgbClr val="F8F8F8"/>
                </a:solidFill>
                <a:latin typeface="Nunito Sans Regular"/>
              </a:rPr>
              <a:t>ABSTRACT</a:t>
            </a:r>
          </a:p>
        </p:txBody>
      </p:sp>
      <p:grpSp>
        <p:nvGrpSpPr>
          <p:cNvPr id="7" name="Group 7"/>
          <p:cNvGrpSpPr/>
          <p:nvPr/>
        </p:nvGrpSpPr>
        <p:grpSpPr>
          <a:xfrm>
            <a:off x="1028700" y="3767599"/>
            <a:ext cx="16230600" cy="1387433"/>
            <a:chOff x="0" y="0"/>
            <a:chExt cx="21640800" cy="1849910"/>
          </a:xfrm>
        </p:grpSpPr>
        <p:grpSp>
          <p:nvGrpSpPr>
            <p:cNvPr id="8" name="Group 8"/>
            <p:cNvGrpSpPr/>
            <p:nvPr/>
          </p:nvGrpSpPr>
          <p:grpSpPr>
            <a:xfrm>
              <a:off x="0" y="0"/>
              <a:ext cx="21640800" cy="1849910"/>
              <a:chOff x="0" y="0"/>
              <a:chExt cx="35066699" cy="2997590"/>
            </a:xfrm>
          </p:grpSpPr>
          <p:sp>
            <p:nvSpPr>
              <p:cNvPr id="9" name="Freeform 9"/>
              <p:cNvSpPr/>
              <p:nvPr/>
            </p:nvSpPr>
            <p:spPr>
              <a:xfrm>
                <a:off x="0" y="0"/>
                <a:ext cx="35066700" cy="2997590"/>
              </a:xfrm>
              <a:custGeom>
                <a:avLst/>
                <a:gdLst/>
                <a:ahLst/>
                <a:cxnLst/>
                <a:rect l="l" t="t" r="r" b="b"/>
                <a:pathLst>
                  <a:path w="35066700" h="2997590">
                    <a:moveTo>
                      <a:pt x="34942239" y="2997590"/>
                    </a:moveTo>
                    <a:lnTo>
                      <a:pt x="124460" y="2997590"/>
                    </a:lnTo>
                    <a:cubicBezTo>
                      <a:pt x="55880" y="2997590"/>
                      <a:pt x="0" y="2941710"/>
                      <a:pt x="0" y="2873130"/>
                    </a:cubicBezTo>
                    <a:lnTo>
                      <a:pt x="0" y="124460"/>
                    </a:lnTo>
                    <a:cubicBezTo>
                      <a:pt x="0" y="55880"/>
                      <a:pt x="55880" y="0"/>
                      <a:pt x="124460" y="0"/>
                    </a:cubicBezTo>
                    <a:lnTo>
                      <a:pt x="34942239" y="0"/>
                    </a:lnTo>
                    <a:cubicBezTo>
                      <a:pt x="35010818" y="0"/>
                      <a:pt x="35066700" y="55880"/>
                      <a:pt x="35066700" y="124460"/>
                    </a:cubicBezTo>
                    <a:lnTo>
                      <a:pt x="35066700" y="2873130"/>
                    </a:lnTo>
                    <a:cubicBezTo>
                      <a:pt x="35066700" y="2941710"/>
                      <a:pt x="35010818" y="2997590"/>
                      <a:pt x="34942239" y="2997590"/>
                    </a:cubicBezTo>
                    <a:close/>
                  </a:path>
                </a:pathLst>
              </a:custGeom>
              <a:solidFill>
                <a:srgbClr val="F8F8F8"/>
              </a:solidFill>
            </p:spPr>
          </p:sp>
        </p:grpSp>
        <p:sp>
          <p:nvSpPr>
            <p:cNvPr id="10" name="TextBox 10"/>
            <p:cNvSpPr txBox="1"/>
            <p:nvPr/>
          </p:nvSpPr>
          <p:spPr>
            <a:xfrm>
              <a:off x="1106527" y="368695"/>
              <a:ext cx="19427747" cy="1074420"/>
            </a:xfrm>
            <a:prstGeom prst="rect">
              <a:avLst/>
            </a:prstGeom>
          </p:spPr>
          <p:txBody>
            <a:bodyPr lIns="0" tIns="0" rIns="0" bIns="0" rtlCol="0" anchor="t">
              <a:spAutoFit/>
            </a:bodyPr>
            <a:lstStyle/>
            <a:p>
              <a:pPr algn="just">
                <a:lnSpc>
                  <a:spcPts val="3360"/>
                </a:lnSpc>
                <a:spcBef>
                  <a:spcPct val="0"/>
                </a:spcBef>
              </a:pPr>
              <a:r>
                <a:rPr lang="en-US" sz="2400">
                  <a:solidFill>
                    <a:srgbClr val="000000"/>
                  </a:solidFill>
                  <a:latin typeface="Nunito Sans Regular"/>
                </a:rPr>
                <a:t>2. Users can stay updated on global events, follow trends, and get highlights of their favorite teams conveniently through the app.</a:t>
              </a:r>
            </a:p>
          </p:txBody>
        </p:sp>
      </p:grpSp>
      <p:grpSp>
        <p:nvGrpSpPr>
          <p:cNvPr id="11" name="Group 11"/>
          <p:cNvGrpSpPr/>
          <p:nvPr/>
        </p:nvGrpSpPr>
        <p:grpSpPr>
          <a:xfrm>
            <a:off x="1028700" y="5345531"/>
            <a:ext cx="16230600" cy="1387433"/>
            <a:chOff x="0" y="0"/>
            <a:chExt cx="21640800" cy="1849910"/>
          </a:xfrm>
        </p:grpSpPr>
        <p:grpSp>
          <p:nvGrpSpPr>
            <p:cNvPr id="12" name="Group 12"/>
            <p:cNvGrpSpPr/>
            <p:nvPr/>
          </p:nvGrpSpPr>
          <p:grpSpPr>
            <a:xfrm>
              <a:off x="0" y="0"/>
              <a:ext cx="21640800" cy="1849910"/>
              <a:chOff x="0" y="0"/>
              <a:chExt cx="35066699" cy="2997590"/>
            </a:xfrm>
          </p:grpSpPr>
          <p:sp>
            <p:nvSpPr>
              <p:cNvPr id="13" name="Freeform 13"/>
              <p:cNvSpPr/>
              <p:nvPr/>
            </p:nvSpPr>
            <p:spPr>
              <a:xfrm>
                <a:off x="0" y="0"/>
                <a:ext cx="35066700" cy="2997590"/>
              </a:xfrm>
              <a:custGeom>
                <a:avLst/>
                <a:gdLst/>
                <a:ahLst/>
                <a:cxnLst/>
                <a:rect l="l" t="t" r="r" b="b"/>
                <a:pathLst>
                  <a:path w="35066700" h="2997590">
                    <a:moveTo>
                      <a:pt x="34942239" y="2997590"/>
                    </a:moveTo>
                    <a:lnTo>
                      <a:pt x="124460" y="2997590"/>
                    </a:lnTo>
                    <a:cubicBezTo>
                      <a:pt x="55880" y="2997590"/>
                      <a:pt x="0" y="2941710"/>
                      <a:pt x="0" y="2873130"/>
                    </a:cubicBezTo>
                    <a:lnTo>
                      <a:pt x="0" y="124460"/>
                    </a:lnTo>
                    <a:cubicBezTo>
                      <a:pt x="0" y="55880"/>
                      <a:pt x="55880" y="0"/>
                      <a:pt x="124460" y="0"/>
                    </a:cubicBezTo>
                    <a:lnTo>
                      <a:pt x="34942239" y="0"/>
                    </a:lnTo>
                    <a:cubicBezTo>
                      <a:pt x="35010818" y="0"/>
                      <a:pt x="35066700" y="55880"/>
                      <a:pt x="35066700" y="124460"/>
                    </a:cubicBezTo>
                    <a:lnTo>
                      <a:pt x="35066700" y="2873130"/>
                    </a:lnTo>
                    <a:cubicBezTo>
                      <a:pt x="35066700" y="2941710"/>
                      <a:pt x="35010818" y="2997590"/>
                      <a:pt x="34942239" y="2997590"/>
                    </a:cubicBezTo>
                    <a:close/>
                  </a:path>
                </a:pathLst>
              </a:custGeom>
              <a:solidFill>
                <a:srgbClr val="F8F8F8"/>
              </a:solidFill>
            </p:spPr>
          </p:sp>
        </p:grpSp>
        <p:sp>
          <p:nvSpPr>
            <p:cNvPr id="14" name="TextBox 14"/>
            <p:cNvSpPr txBox="1"/>
            <p:nvPr/>
          </p:nvSpPr>
          <p:spPr>
            <a:xfrm>
              <a:off x="1106527" y="368695"/>
              <a:ext cx="19427747" cy="1074420"/>
            </a:xfrm>
            <a:prstGeom prst="rect">
              <a:avLst/>
            </a:prstGeom>
          </p:spPr>
          <p:txBody>
            <a:bodyPr lIns="0" tIns="0" rIns="0" bIns="0" rtlCol="0" anchor="t">
              <a:spAutoFit/>
            </a:bodyPr>
            <a:lstStyle/>
            <a:p>
              <a:pPr algn="just">
                <a:lnSpc>
                  <a:spcPts val="3360"/>
                </a:lnSpc>
                <a:spcBef>
                  <a:spcPct val="0"/>
                </a:spcBef>
              </a:pPr>
              <a:r>
                <a:rPr lang="en-US" sz="2400">
                  <a:solidFill>
                    <a:srgbClr val="000000"/>
                  </a:solidFill>
                  <a:latin typeface="Nunito Sans Regular"/>
                </a:rPr>
                <a:t>3. The app offers a user-friendly interface with top stories and categorized news sections (sports, technology, health, science, entertainment).</a:t>
              </a:r>
            </a:p>
          </p:txBody>
        </p:sp>
      </p:grpSp>
      <p:grpSp>
        <p:nvGrpSpPr>
          <p:cNvPr id="15" name="Group 15"/>
          <p:cNvGrpSpPr/>
          <p:nvPr/>
        </p:nvGrpSpPr>
        <p:grpSpPr>
          <a:xfrm>
            <a:off x="1028700" y="6923464"/>
            <a:ext cx="16230600" cy="968333"/>
            <a:chOff x="0" y="0"/>
            <a:chExt cx="21640800" cy="1291110"/>
          </a:xfrm>
        </p:grpSpPr>
        <p:grpSp>
          <p:nvGrpSpPr>
            <p:cNvPr id="16" name="Group 16"/>
            <p:cNvGrpSpPr/>
            <p:nvPr/>
          </p:nvGrpSpPr>
          <p:grpSpPr>
            <a:xfrm>
              <a:off x="0" y="0"/>
              <a:ext cx="21640800" cy="1291110"/>
              <a:chOff x="0" y="0"/>
              <a:chExt cx="35066699" cy="2092111"/>
            </a:xfrm>
          </p:grpSpPr>
          <p:sp>
            <p:nvSpPr>
              <p:cNvPr id="17" name="Freeform 17"/>
              <p:cNvSpPr/>
              <p:nvPr/>
            </p:nvSpPr>
            <p:spPr>
              <a:xfrm>
                <a:off x="0" y="0"/>
                <a:ext cx="35066700" cy="2092112"/>
              </a:xfrm>
              <a:custGeom>
                <a:avLst/>
                <a:gdLst/>
                <a:ahLst/>
                <a:cxnLst/>
                <a:rect l="l" t="t" r="r" b="b"/>
                <a:pathLst>
                  <a:path w="35066700" h="2092112">
                    <a:moveTo>
                      <a:pt x="34942239" y="2092111"/>
                    </a:moveTo>
                    <a:lnTo>
                      <a:pt x="124460" y="2092111"/>
                    </a:lnTo>
                    <a:cubicBezTo>
                      <a:pt x="55880" y="2092111"/>
                      <a:pt x="0" y="2036232"/>
                      <a:pt x="0" y="1967651"/>
                    </a:cubicBezTo>
                    <a:lnTo>
                      <a:pt x="0" y="124460"/>
                    </a:lnTo>
                    <a:cubicBezTo>
                      <a:pt x="0" y="55880"/>
                      <a:pt x="55880" y="0"/>
                      <a:pt x="124460" y="0"/>
                    </a:cubicBezTo>
                    <a:lnTo>
                      <a:pt x="34942239" y="0"/>
                    </a:lnTo>
                    <a:cubicBezTo>
                      <a:pt x="35010818" y="0"/>
                      <a:pt x="35066700" y="55880"/>
                      <a:pt x="35066700" y="124460"/>
                    </a:cubicBezTo>
                    <a:lnTo>
                      <a:pt x="35066700" y="1967652"/>
                    </a:lnTo>
                    <a:cubicBezTo>
                      <a:pt x="35066700" y="2036232"/>
                      <a:pt x="35010818" y="2092112"/>
                      <a:pt x="34942239" y="2092112"/>
                    </a:cubicBezTo>
                    <a:close/>
                  </a:path>
                </a:pathLst>
              </a:custGeom>
              <a:solidFill>
                <a:srgbClr val="F8F8F8"/>
              </a:solidFill>
            </p:spPr>
          </p:sp>
        </p:grpSp>
        <p:sp>
          <p:nvSpPr>
            <p:cNvPr id="18" name="TextBox 18"/>
            <p:cNvSpPr txBox="1"/>
            <p:nvPr/>
          </p:nvSpPr>
          <p:spPr>
            <a:xfrm>
              <a:off x="1106527" y="368695"/>
              <a:ext cx="19427747" cy="515620"/>
            </a:xfrm>
            <a:prstGeom prst="rect">
              <a:avLst/>
            </a:prstGeom>
          </p:spPr>
          <p:txBody>
            <a:bodyPr lIns="0" tIns="0" rIns="0" bIns="0" rtlCol="0" anchor="t">
              <a:spAutoFit/>
            </a:bodyPr>
            <a:lstStyle/>
            <a:p>
              <a:pPr algn="just">
                <a:lnSpc>
                  <a:spcPts val="3360"/>
                </a:lnSpc>
                <a:spcBef>
                  <a:spcPct val="0"/>
                </a:spcBef>
              </a:pPr>
              <a:r>
                <a:rPr lang="en-US" sz="2400">
                  <a:solidFill>
                    <a:srgbClr val="000000"/>
                  </a:solidFill>
                  <a:latin typeface="Nunito Sans Regular"/>
                </a:rPr>
                <a:t>4. It supports multiple languages, catering to users worldwide.</a:t>
              </a:r>
            </a:p>
          </p:txBody>
        </p:sp>
      </p:grpSp>
      <p:grpSp>
        <p:nvGrpSpPr>
          <p:cNvPr id="19" name="Group 19"/>
          <p:cNvGrpSpPr/>
          <p:nvPr/>
        </p:nvGrpSpPr>
        <p:grpSpPr>
          <a:xfrm>
            <a:off x="1028700" y="8082296"/>
            <a:ext cx="16230600" cy="968333"/>
            <a:chOff x="0" y="0"/>
            <a:chExt cx="21640800" cy="1291110"/>
          </a:xfrm>
        </p:grpSpPr>
        <p:grpSp>
          <p:nvGrpSpPr>
            <p:cNvPr id="20" name="Group 20"/>
            <p:cNvGrpSpPr/>
            <p:nvPr/>
          </p:nvGrpSpPr>
          <p:grpSpPr>
            <a:xfrm>
              <a:off x="0" y="0"/>
              <a:ext cx="21640800" cy="1291110"/>
              <a:chOff x="0" y="0"/>
              <a:chExt cx="35066699" cy="2092111"/>
            </a:xfrm>
          </p:grpSpPr>
          <p:sp>
            <p:nvSpPr>
              <p:cNvPr id="21" name="Freeform 21"/>
              <p:cNvSpPr/>
              <p:nvPr/>
            </p:nvSpPr>
            <p:spPr>
              <a:xfrm>
                <a:off x="0" y="0"/>
                <a:ext cx="35066700" cy="2092112"/>
              </a:xfrm>
              <a:custGeom>
                <a:avLst/>
                <a:gdLst/>
                <a:ahLst/>
                <a:cxnLst/>
                <a:rect l="l" t="t" r="r" b="b"/>
                <a:pathLst>
                  <a:path w="35066700" h="2092112">
                    <a:moveTo>
                      <a:pt x="34942239" y="2092111"/>
                    </a:moveTo>
                    <a:lnTo>
                      <a:pt x="124460" y="2092111"/>
                    </a:lnTo>
                    <a:cubicBezTo>
                      <a:pt x="55880" y="2092111"/>
                      <a:pt x="0" y="2036232"/>
                      <a:pt x="0" y="1967651"/>
                    </a:cubicBezTo>
                    <a:lnTo>
                      <a:pt x="0" y="124460"/>
                    </a:lnTo>
                    <a:cubicBezTo>
                      <a:pt x="0" y="55880"/>
                      <a:pt x="55880" y="0"/>
                      <a:pt x="124460" y="0"/>
                    </a:cubicBezTo>
                    <a:lnTo>
                      <a:pt x="34942239" y="0"/>
                    </a:lnTo>
                    <a:cubicBezTo>
                      <a:pt x="35010818" y="0"/>
                      <a:pt x="35066700" y="55880"/>
                      <a:pt x="35066700" y="124460"/>
                    </a:cubicBezTo>
                    <a:lnTo>
                      <a:pt x="35066700" y="1967652"/>
                    </a:lnTo>
                    <a:cubicBezTo>
                      <a:pt x="35066700" y="2036232"/>
                      <a:pt x="35010818" y="2092112"/>
                      <a:pt x="34942239" y="2092112"/>
                    </a:cubicBezTo>
                    <a:close/>
                  </a:path>
                </a:pathLst>
              </a:custGeom>
              <a:solidFill>
                <a:srgbClr val="F8F8F8"/>
              </a:solidFill>
            </p:spPr>
          </p:sp>
        </p:grpSp>
        <p:sp>
          <p:nvSpPr>
            <p:cNvPr id="22" name="TextBox 22"/>
            <p:cNvSpPr txBox="1"/>
            <p:nvPr/>
          </p:nvSpPr>
          <p:spPr>
            <a:xfrm>
              <a:off x="1106527" y="368695"/>
              <a:ext cx="19427747" cy="515620"/>
            </a:xfrm>
            <a:prstGeom prst="rect">
              <a:avLst/>
            </a:prstGeom>
          </p:spPr>
          <p:txBody>
            <a:bodyPr lIns="0" tIns="0" rIns="0" bIns="0" rtlCol="0" anchor="t">
              <a:spAutoFit/>
            </a:bodyPr>
            <a:lstStyle/>
            <a:p>
              <a:pPr algn="just">
                <a:lnSpc>
                  <a:spcPts val="3360"/>
                </a:lnSpc>
                <a:spcBef>
                  <a:spcPct val="0"/>
                </a:spcBef>
              </a:pPr>
              <a:r>
                <a:rPr lang="en-US" sz="2400">
                  <a:solidFill>
                    <a:srgbClr val="000000"/>
                  </a:solidFill>
                  <a:latin typeface="Nunito Sans Regular"/>
                </a:rPr>
                <a:t>5. The app provides news from various sources, ensuring content diversity and an ad-free experience.</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49159" y="1522501"/>
            <a:ext cx="7030100" cy="7957826"/>
          </a:xfrm>
          <a:custGeom>
            <a:avLst/>
            <a:gdLst/>
            <a:ahLst/>
            <a:cxnLst/>
            <a:rect l="l" t="t" r="r" b="b"/>
            <a:pathLst>
              <a:path w="7030100" h="7957826">
                <a:moveTo>
                  <a:pt x="0" y="0"/>
                </a:moveTo>
                <a:lnTo>
                  <a:pt x="7030101" y="0"/>
                </a:lnTo>
                <a:lnTo>
                  <a:pt x="7030101" y="7957826"/>
                </a:lnTo>
                <a:lnTo>
                  <a:pt x="0" y="7957826"/>
                </a:lnTo>
                <a:lnTo>
                  <a:pt x="0" y="0"/>
                </a:lnTo>
                <a:close/>
              </a:path>
            </a:pathLst>
          </a:custGeom>
          <a:blipFill>
            <a:blip r:embed="rId2"/>
            <a:stretch>
              <a:fillRect/>
            </a:stretch>
          </a:blipFill>
        </p:spPr>
      </p:sp>
      <p:sp>
        <p:nvSpPr>
          <p:cNvPr id="3" name="TextBox 3"/>
          <p:cNvSpPr txBox="1"/>
          <p:nvPr/>
        </p:nvSpPr>
        <p:spPr>
          <a:xfrm>
            <a:off x="749159" y="718826"/>
            <a:ext cx="4421390" cy="581648"/>
          </a:xfrm>
          <a:prstGeom prst="rect">
            <a:avLst/>
          </a:prstGeom>
        </p:spPr>
        <p:txBody>
          <a:bodyPr lIns="0" tIns="0" rIns="0" bIns="0" rtlCol="0" anchor="t">
            <a:spAutoFit/>
          </a:bodyPr>
          <a:lstStyle/>
          <a:p>
            <a:pPr>
              <a:lnSpc>
                <a:spcPts val="4732"/>
              </a:lnSpc>
            </a:pPr>
            <a:r>
              <a:rPr lang="en-US" sz="3612">
                <a:solidFill>
                  <a:srgbClr val="000000"/>
                </a:solidFill>
                <a:latin typeface="Nunito Sans Regular"/>
              </a:rPr>
              <a:t>Data Flow Diagram :</a:t>
            </a:r>
          </a:p>
        </p:txBody>
      </p:sp>
      <p:grpSp>
        <p:nvGrpSpPr>
          <p:cNvPr id="4" name="Group 4"/>
          <p:cNvGrpSpPr/>
          <p:nvPr/>
        </p:nvGrpSpPr>
        <p:grpSpPr>
          <a:xfrm>
            <a:off x="7969929" y="1028700"/>
            <a:ext cx="9289371" cy="987601"/>
            <a:chOff x="0" y="0"/>
            <a:chExt cx="12385828" cy="1316802"/>
          </a:xfrm>
        </p:grpSpPr>
        <p:sp>
          <p:nvSpPr>
            <p:cNvPr id="5" name="TextBox 5"/>
            <p:cNvSpPr txBox="1"/>
            <p:nvPr/>
          </p:nvSpPr>
          <p:spPr>
            <a:xfrm>
              <a:off x="0" y="454624"/>
              <a:ext cx="12385828" cy="8621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The process begins when the user launches the news application on their mobile device.</a:t>
              </a:r>
            </a:p>
          </p:txBody>
        </p:sp>
        <p:sp>
          <p:nvSpPr>
            <p:cNvPr id="6" name="TextBox 6"/>
            <p:cNvSpPr txBox="1"/>
            <p:nvPr/>
          </p:nvSpPr>
          <p:spPr>
            <a:xfrm>
              <a:off x="0" y="-47625"/>
              <a:ext cx="10125799" cy="540349"/>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START:</a:t>
              </a:r>
            </a:p>
          </p:txBody>
        </p:sp>
      </p:grpSp>
      <p:grpSp>
        <p:nvGrpSpPr>
          <p:cNvPr id="7" name="Group 7"/>
          <p:cNvGrpSpPr/>
          <p:nvPr/>
        </p:nvGrpSpPr>
        <p:grpSpPr>
          <a:xfrm>
            <a:off x="7969929" y="2100217"/>
            <a:ext cx="9289371" cy="1320976"/>
            <a:chOff x="0" y="0"/>
            <a:chExt cx="12385828" cy="1761302"/>
          </a:xfrm>
        </p:grpSpPr>
        <p:sp>
          <p:nvSpPr>
            <p:cNvPr id="8" name="TextBox 8"/>
            <p:cNvSpPr txBox="1"/>
            <p:nvPr/>
          </p:nvSpPr>
          <p:spPr>
            <a:xfrm>
              <a:off x="0" y="454624"/>
              <a:ext cx="12385828" cy="13066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Once the application is launched, the user is directed to the home page. The home page acts as the central hub for accessing different categories and news articles. It serves as an entry point for the user to explore the available news content.</a:t>
              </a:r>
            </a:p>
          </p:txBody>
        </p:sp>
        <p:sp>
          <p:nvSpPr>
            <p:cNvPr id="9" name="TextBox 9"/>
            <p:cNvSpPr txBox="1"/>
            <p:nvPr/>
          </p:nvSpPr>
          <p:spPr>
            <a:xfrm>
              <a:off x="0" y="-47625"/>
              <a:ext cx="10125799" cy="540349"/>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HOME PAGE:</a:t>
              </a:r>
            </a:p>
          </p:txBody>
        </p:sp>
      </p:grpSp>
      <p:grpSp>
        <p:nvGrpSpPr>
          <p:cNvPr id="10" name="Group 10"/>
          <p:cNvGrpSpPr/>
          <p:nvPr/>
        </p:nvGrpSpPr>
        <p:grpSpPr>
          <a:xfrm>
            <a:off x="7969929" y="3506919"/>
            <a:ext cx="9289371" cy="1320976"/>
            <a:chOff x="0" y="0"/>
            <a:chExt cx="12385828" cy="1761302"/>
          </a:xfrm>
        </p:grpSpPr>
        <p:sp>
          <p:nvSpPr>
            <p:cNvPr id="11" name="TextBox 11"/>
            <p:cNvSpPr txBox="1"/>
            <p:nvPr/>
          </p:nvSpPr>
          <p:spPr>
            <a:xfrm>
              <a:off x="0" y="454624"/>
              <a:ext cx="12385828" cy="13066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The API call retrieves information about the different categories, such as Business, Entertainment, Sports, Technology, Health, and Science. This data is used to dynamically generate the category options for the user to select from.</a:t>
              </a:r>
            </a:p>
          </p:txBody>
        </p:sp>
        <p:sp>
          <p:nvSpPr>
            <p:cNvPr id="12" name="TextBox 12"/>
            <p:cNvSpPr txBox="1"/>
            <p:nvPr/>
          </p:nvSpPr>
          <p:spPr>
            <a:xfrm>
              <a:off x="0" y="-47625"/>
              <a:ext cx="12385828" cy="540349"/>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DISPLAY OF VARIOUS CATEGORIES THROUGH API:</a:t>
              </a:r>
            </a:p>
          </p:txBody>
        </p:sp>
      </p:grpSp>
      <p:grpSp>
        <p:nvGrpSpPr>
          <p:cNvPr id="13" name="Group 13"/>
          <p:cNvGrpSpPr/>
          <p:nvPr/>
        </p:nvGrpSpPr>
        <p:grpSpPr>
          <a:xfrm>
            <a:off x="7969929" y="4913620"/>
            <a:ext cx="9289371" cy="1753567"/>
            <a:chOff x="0" y="0"/>
            <a:chExt cx="12385828" cy="2338089"/>
          </a:xfrm>
        </p:grpSpPr>
        <p:sp>
          <p:nvSpPr>
            <p:cNvPr id="14" name="TextBox 14"/>
            <p:cNvSpPr txBox="1"/>
            <p:nvPr/>
          </p:nvSpPr>
          <p:spPr>
            <a:xfrm>
              <a:off x="0" y="1031411"/>
              <a:ext cx="12385828" cy="13066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Once the categories are fetched, the user can choose a specific category of interest. When the user selects a category, the application sends a request to the API to fetch news articles related to that category.</a:t>
              </a:r>
            </a:p>
          </p:txBody>
        </p:sp>
        <p:sp>
          <p:nvSpPr>
            <p:cNvPr id="15" name="TextBox 15"/>
            <p:cNvSpPr txBox="1"/>
            <p:nvPr/>
          </p:nvSpPr>
          <p:spPr>
            <a:xfrm>
              <a:off x="0" y="-47625"/>
              <a:ext cx="12385828" cy="1117136"/>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CATEGORIES (BUSINESS, ENTERTAINMENT, SPORTS, TECHNOLOGY, HEALTH, SCIENCE):</a:t>
              </a:r>
            </a:p>
          </p:txBody>
        </p:sp>
      </p:grpSp>
      <p:grpSp>
        <p:nvGrpSpPr>
          <p:cNvPr id="16" name="Group 16"/>
          <p:cNvGrpSpPr/>
          <p:nvPr/>
        </p:nvGrpSpPr>
        <p:grpSpPr>
          <a:xfrm>
            <a:off x="7969929" y="6752912"/>
            <a:ext cx="9289371" cy="1654351"/>
            <a:chOff x="0" y="0"/>
            <a:chExt cx="12385828" cy="2205802"/>
          </a:xfrm>
        </p:grpSpPr>
        <p:sp>
          <p:nvSpPr>
            <p:cNvPr id="17" name="TextBox 17"/>
            <p:cNvSpPr txBox="1"/>
            <p:nvPr/>
          </p:nvSpPr>
          <p:spPr>
            <a:xfrm>
              <a:off x="0" y="454624"/>
              <a:ext cx="12385828" cy="17511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The retrieved news articles are displayed within a scrollable view. That allows the user to vertically navigate through the list of articles within the selected category. Each article is presented as a preview, showing key details like the headline and source.</a:t>
              </a:r>
            </a:p>
          </p:txBody>
        </p:sp>
        <p:sp>
          <p:nvSpPr>
            <p:cNvPr id="18" name="TextBox 18"/>
            <p:cNvSpPr txBox="1"/>
            <p:nvPr/>
          </p:nvSpPr>
          <p:spPr>
            <a:xfrm>
              <a:off x="0" y="-47625"/>
              <a:ext cx="10125799" cy="540349"/>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SCROLL VIEW FOR DISPLAYING NEWS:</a:t>
              </a:r>
            </a:p>
          </p:txBody>
        </p:sp>
      </p:grpSp>
      <p:grpSp>
        <p:nvGrpSpPr>
          <p:cNvPr id="19" name="Group 19"/>
          <p:cNvGrpSpPr/>
          <p:nvPr/>
        </p:nvGrpSpPr>
        <p:grpSpPr>
          <a:xfrm>
            <a:off x="7969929" y="8492988"/>
            <a:ext cx="9289371" cy="987601"/>
            <a:chOff x="0" y="0"/>
            <a:chExt cx="12385828" cy="1316802"/>
          </a:xfrm>
        </p:grpSpPr>
        <p:sp>
          <p:nvSpPr>
            <p:cNvPr id="20" name="TextBox 20"/>
            <p:cNvSpPr txBox="1"/>
            <p:nvPr/>
          </p:nvSpPr>
          <p:spPr>
            <a:xfrm>
              <a:off x="0" y="454624"/>
              <a:ext cx="12385828" cy="862178"/>
            </a:xfrm>
            <a:prstGeom prst="rect">
              <a:avLst/>
            </a:prstGeom>
          </p:spPr>
          <p:txBody>
            <a:bodyPr lIns="0" tIns="0" rIns="0" bIns="0" rtlCol="0" anchor="t">
              <a:spAutoFit/>
            </a:bodyPr>
            <a:lstStyle/>
            <a:p>
              <a:pPr algn="just">
                <a:lnSpc>
                  <a:spcPts val="2683"/>
                </a:lnSpc>
                <a:spcBef>
                  <a:spcPct val="0"/>
                </a:spcBef>
              </a:pPr>
              <a:r>
                <a:rPr lang="en-US" sz="1916">
                  <a:solidFill>
                    <a:srgbClr val="000000"/>
                  </a:solidFill>
                  <a:latin typeface="Nunito Sans Regular"/>
                </a:rPr>
                <a:t>The user can choose to end the browsing session by either closing the application or navigating to another screen</a:t>
              </a:r>
            </a:p>
          </p:txBody>
        </p:sp>
        <p:sp>
          <p:nvSpPr>
            <p:cNvPr id="21" name="TextBox 21"/>
            <p:cNvSpPr txBox="1"/>
            <p:nvPr/>
          </p:nvSpPr>
          <p:spPr>
            <a:xfrm>
              <a:off x="0" y="-47625"/>
              <a:ext cx="10125799" cy="540349"/>
            </a:xfrm>
            <a:prstGeom prst="rect">
              <a:avLst/>
            </a:prstGeom>
          </p:spPr>
          <p:txBody>
            <a:bodyPr lIns="0" tIns="0" rIns="0" bIns="0" rtlCol="0" anchor="t">
              <a:spAutoFit/>
            </a:bodyPr>
            <a:lstStyle/>
            <a:p>
              <a:pPr>
                <a:lnSpc>
                  <a:spcPts val="3475"/>
                </a:lnSpc>
                <a:spcBef>
                  <a:spcPct val="0"/>
                </a:spcBef>
              </a:pPr>
              <a:r>
                <a:rPr lang="en-US" sz="2482" spc="136">
                  <a:solidFill>
                    <a:srgbClr val="9E6DF7"/>
                  </a:solidFill>
                  <a:latin typeface="Nunito Sans Regular Bold"/>
                </a:rPr>
                <a:t>END:</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028700"/>
            <a:ext cx="8524031" cy="8541107"/>
            <a:chOff x="0" y="0"/>
            <a:chExt cx="10143490" cy="10163810"/>
          </a:xfrm>
        </p:grpSpPr>
        <p:sp>
          <p:nvSpPr>
            <p:cNvPr id="3" name="Freeform 3"/>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b="-25"/>
              </a:stretch>
            </a:blipFill>
          </p:spPr>
        </p:sp>
        <p:sp>
          <p:nvSpPr>
            <p:cNvPr id="4" name="Freeform 4"/>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t="-28602" b="-28602"/>
              </a:stretch>
            </a:blipFill>
          </p:spPr>
        </p:sp>
        <p:sp>
          <p:nvSpPr>
            <p:cNvPr id="5" name="Freeform 5"/>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8229" t="-37399" r="-13605" b="-50009"/>
              </a:stretch>
            </a:blipFill>
          </p:spPr>
        </p:sp>
      </p:grpSp>
      <p:grpSp>
        <p:nvGrpSpPr>
          <p:cNvPr id="6" name="Group 6"/>
          <p:cNvGrpSpPr/>
          <p:nvPr/>
        </p:nvGrpSpPr>
        <p:grpSpPr>
          <a:xfrm>
            <a:off x="9693008" y="4638675"/>
            <a:ext cx="7917156" cy="5128147"/>
            <a:chOff x="0" y="0"/>
            <a:chExt cx="12786435" cy="8282105"/>
          </a:xfrm>
        </p:grpSpPr>
        <p:sp>
          <p:nvSpPr>
            <p:cNvPr id="7" name="Freeform 7"/>
            <p:cNvSpPr/>
            <p:nvPr/>
          </p:nvSpPr>
          <p:spPr>
            <a:xfrm>
              <a:off x="0" y="0"/>
              <a:ext cx="12786435" cy="8282105"/>
            </a:xfrm>
            <a:custGeom>
              <a:avLst/>
              <a:gdLst/>
              <a:ahLst/>
              <a:cxnLst/>
              <a:rect l="l" t="t" r="r" b="b"/>
              <a:pathLst>
                <a:path w="12786435" h="8282105">
                  <a:moveTo>
                    <a:pt x="12661975" y="8282105"/>
                  </a:moveTo>
                  <a:lnTo>
                    <a:pt x="124460" y="8282105"/>
                  </a:lnTo>
                  <a:cubicBezTo>
                    <a:pt x="55880" y="8282105"/>
                    <a:pt x="0" y="8226225"/>
                    <a:pt x="0" y="8157645"/>
                  </a:cubicBezTo>
                  <a:lnTo>
                    <a:pt x="0" y="124460"/>
                  </a:lnTo>
                  <a:cubicBezTo>
                    <a:pt x="0" y="55880"/>
                    <a:pt x="55880" y="0"/>
                    <a:pt x="124460" y="0"/>
                  </a:cubicBezTo>
                  <a:lnTo>
                    <a:pt x="12661975" y="0"/>
                  </a:lnTo>
                  <a:cubicBezTo>
                    <a:pt x="12730555" y="0"/>
                    <a:pt x="12786435" y="55880"/>
                    <a:pt x="12786435" y="124460"/>
                  </a:cubicBezTo>
                  <a:lnTo>
                    <a:pt x="12786435" y="8157645"/>
                  </a:lnTo>
                  <a:cubicBezTo>
                    <a:pt x="12786435" y="8226225"/>
                    <a:pt x="12730555" y="8282105"/>
                    <a:pt x="12661975" y="8282105"/>
                  </a:cubicBezTo>
                  <a:close/>
                </a:path>
              </a:pathLst>
            </a:custGeom>
            <a:solidFill>
              <a:srgbClr val="9E6DF7"/>
            </a:solidFill>
          </p:spPr>
        </p:sp>
      </p:grpSp>
      <p:sp>
        <p:nvSpPr>
          <p:cNvPr id="8" name="TextBox 8"/>
          <p:cNvSpPr txBox="1"/>
          <p:nvPr/>
        </p:nvSpPr>
        <p:spPr>
          <a:xfrm>
            <a:off x="10184148" y="4822938"/>
            <a:ext cx="7215428" cy="688974"/>
          </a:xfrm>
          <a:prstGeom prst="rect">
            <a:avLst/>
          </a:prstGeom>
        </p:spPr>
        <p:txBody>
          <a:bodyPr lIns="0" tIns="0" rIns="0" bIns="0" rtlCol="0" anchor="t">
            <a:spAutoFit/>
          </a:bodyPr>
          <a:lstStyle/>
          <a:p>
            <a:pPr>
              <a:lnSpc>
                <a:spcPts val="5600"/>
              </a:lnSpc>
            </a:pPr>
            <a:r>
              <a:rPr lang="en-US" sz="4000">
                <a:solidFill>
                  <a:srgbClr val="F8F8F8"/>
                </a:solidFill>
                <a:latin typeface="Canva Sans Bold"/>
              </a:rPr>
              <a:t>Hardware Requirements :</a:t>
            </a:r>
          </a:p>
        </p:txBody>
      </p:sp>
      <p:sp>
        <p:nvSpPr>
          <p:cNvPr id="9" name="TextBox 9"/>
          <p:cNvSpPr txBox="1"/>
          <p:nvPr/>
        </p:nvSpPr>
        <p:spPr>
          <a:xfrm>
            <a:off x="10184148" y="5758068"/>
            <a:ext cx="7215428" cy="880882"/>
          </a:xfrm>
          <a:prstGeom prst="rect">
            <a:avLst/>
          </a:prstGeom>
        </p:spPr>
        <p:txBody>
          <a:bodyPr lIns="0" tIns="0" rIns="0" bIns="0" rtlCol="0" anchor="t">
            <a:spAutoFit/>
          </a:bodyPr>
          <a:lstStyle/>
          <a:p>
            <a:pPr marL="535433" lvl="1" indent="-267716">
              <a:lnSpc>
                <a:spcPts val="3472"/>
              </a:lnSpc>
              <a:buFont typeface="Arial"/>
              <a:buChar char="•"/>
            </a:pPr>
            <a:r>
              <a:rPr lang="en-US" sz="2480" spc="136" dirty="0">
                <a:solidFill>
                  <a:srgbClr val="F8F8F8"/>
                </a:solidFill>
                <a:latin typeface="Nunito Sans Regular Bold"/>
              </a:rPr>
              <a:t>OPERATING SYSTEM : WINDOWS 10,       MACOS                                                                                                 </a:t>
            </a:r>
          </a:p>
        </p:txBody>
      </p:sp>
      <p:sp>
        <p:nvSpPr>
          <p:cNvPr id="10" name="TextBox 10"/>
          <p:cNvSpPr txBox="1"/>
          <p:nvPr/>
        </p:nvSpPr>
        <p:spPr>
          <a:xfrm>
            <a:off x="10184148" y="6667033"/>
            <a:ext cx="6719866" cy="422728"/>
          </a:xfrm>
          <a:prstGeom prst="rect">
            <a:avLst/>
          </a:prstGeom>
        </p:spPr>
        <p:txBody>
          <a:bodyPr lIns="0" tIns="0" rIns="0" bIns="0" rtlCol="0" anchor="t">
            <a:spAutoFit/>
          </a:bodyPr>
          <a:lstStyle/>
          <a:p>
            <a:pPr marL="535901" lvl="1" indent="-267950">
              <a:lnSpc>
                <a:spcPts val="3475"/>
              </a:lnSpc>
              <a:buFont typeface="Arial"/>
              <a:buChar char="•"/>
            </a:pPr>
            <a:r>
              <a:rPr lang="en-US" sz="2482" spc="136" dirty="0">
                <a:solidFill>
                  <a:srgbClr val="F8F8F8"/>
                </a:solidFill>
                <a:latin typeface="Nunito Sans Regular Bold"/>
              </a:rPr>
              <a:t>STORAGE SPACE:AT LEAST 8GB</a:t>
            </a:r>
          </a:p>
        </p:txBody>
      </p:sp>
      <p:sp>
        <p:nvSpPr>
          <p:cNvPr id="11" name="TextBox 11"/>
          <p:cNvSpPr txBox="1"/>
          <p:nvPr/>
        </p:nvSpPr>
        <p:spPr>
          <a:xfrm>
            <a:off x="10184148" y="7137386"/>
            <a:ext cx="7075152" cy="860878"/>
          </a:xfrm>
          <a:prstGeom prst="rect">
            <a:avLst/>
          </a:prstGeom>
        </p:spPr>
        <p:txBody>
          <a:bodyPr lIns="0" tIns="0" rIns="0" bIns="0" rtlCol="0" anchor="t">
            <a:spAutoFit/>
          </a:bodyPr>
          <a:lstStyle/>
          <a:p>
            <a:pPr marL="535901" lvl="1" indent="-267950">
              <a:lnSpc>
                <a:spcPts val="3475"/>
              </a:lnSpc>
              <a:buFont typeface="Arial"/>
              <a:buChar char="•"/>
            </a:pPr>
            <a:r>
              <a:rPr lang="en-US" sz="2482" spc="136">
                <a:solidFill>
                  <a:srgbClr val="F8F8F8"/>
                </a:solidFill>
                <a:latin typeface="Nunito Sans Regular Bold"/>
              </a:rPr>
              <a:t>PROCESSOR: GREATER THAN INTEL I3 OR RYZEN 3</a:t>
            </a:r>
          </a:p>
        </p:txBody>
      </p:sp>
      <p:sp>
        <p:nvSpPr>
          <p:cNvPr id="12" name="TextBox 12"/>
          <p:cNvSpPr txBox="1"/>
          <p:nvPr/>
        </p:nvSpPr>
        <p:spPr>
          <a:xfrm>
            <a:off x="10184148" y="8045888"/>
            <a:ext cx="7075152" cy="860878"/>
          </a:xfrm>
          <a:prstGeom prst="rect">
            <a:avLst/>
          </a:prstGeom>
        </p:spPr>
        <p:txBody>
          <a:bodyPr lIns="0" tIns="0" rIns="0" bIns="0" rtlCol="0" anchor="t">
            <a:spAutoFit/>
          </a:bodyPr>
          <a:lstStyle/>
          <a:p>
            <a:pPr marL="535901" lvl="1" indent="-267950">
              <a:lnSpc>
                <a:spcPts val="3475"/>
              </a:lnSpc>
              <a:buFont typeface="Arial"/>
              <a:buChar char="•"/>
            </a:pPr>
            <a:r>
              <a:rPr lang="en-US" sz="2482" spc="136">
                <a:solidFill>
                  <a:srgbClr val="F8F8F8"/>
                </a:solidFill>
                <a:latin typeface="Nunito Sans Regular Bold"/>
              </a:rPr>
              <a:t>DISPLAY: MINIMUM 1280X800 RESOLUTION.</a:t>
            </a:r>
          </a:p>
        </p:txBody>
      </p:sp>
      <p:sp>
        <p:nvSpPr>
          <p:cNvPr id="13" name="TextBox 13"/>
          <p:cNvSpPr txBox="1"/>
          <p:nvPr/>
        </p:nvSpPr>
        <p:spPr>
          <a:xfrm>
            <a:off x="10184148" y="8954391"/>
            <a:ext cx="5682215" cy="422728"/>
          </a:xfrm>
          <a:prstGeom prst="rect">
            <a:avLst/>
          </a:prstGeom>
        </p:spPr>
        <p:txBody>
          <a:bodyPr lIns="0" tIns="0" rIns="0" bIns="0" rtlCol="0" anchor="t">
            <a:spAutoFit/>
          </a:bodyPr>
          <a:lstStyle/>
          <a:p>
            <a:pPr marL="535901" lvl="1" indent="-267950">
              <a:lnSpc>
                <a:spcPts val="3475"/>
              </a:lnSpc>
              <a:buFont typeface="Arial"/>
              <a:buChar char="•"/>
            </a:pPr>
            <a:r>
              <a:rPr lang="en-US" sz="2482" spc="136">
                <a:solidFill>
                  <a:srgbClr val="F8F8F8"/>
                </a:solidFill>
                <a:latin typeface="Nunito Sans Regular Bold"/>
              </a:rPr>
              <a:t>RAM: MINIMUM 8GB RAM </a:t>
            </a:r>
          </a:p>
        </p:txBody>
      </p:sp>
      <p:grpSp>
        <p:nvGrpSpPr>
          <p:cNvPr id="14" name="Group 14"/>
          <p:cNvGrpSpPr/>
          <p:nvPr/>
        </p:nvGrpSpPr>
        <p:grpSpPr>
          <a:xfrm>
            <a:off x="9693008" y="770452"/>
            <a:ext cx="7917156" cy="3325298"/>
            <a:chOff x="0" y="0"/>
            <a:chExt cx="12786435" cy="5370452"/>
          </a:xfrm>
        </p:grpSpPr>
        <p:sp>
          <p:nvSpPr>
            <p:cNvPr id="15" name="Freeform 15"/>
            <p:cNvSpPr/>
            <p:nvPr/>
          </p:nvSpPr>
          <p:spPr>
            <a:xfrm>
              <a:off x="0" y="0"/>
              <a:ext cx="12786435" cy="5370452"/>
            </a:xfrm>
            <a:custGeom>
              <a:avLst/>
              <a:gdLst/>
              <a:ahLst/>
              <a:cxnLst/>
              <a:rect l="l" t="t" r="r" b="b"/>
              <a:pathLst>
                <a:path w="12786435" h="5370452">
                  <a:moveTo>
                    <a:pt x="12661975" y="5370452"/>
                  </a:moveTo>
                  <a:lnTo>
                    <a:pt x="124460" y="5370452"/>
                  </a:lnTo>
                  <a:cubicBezTo>
                    <a:pt x="55880" y="5370452"/>
                    <a:pt x="0" y="5314572"/>
                    <a:pt x="0" y="5245992"/>
                  </a:cubicBezTo>
                  <a:lnTo>
                    <a:pt x="0" y="124460"/>
                  </a:lnTo>
                  <a:cubicBezTo>
                    <a:pt x="0" y="55880"/>
                    <a:pt x="55880" y="0"/>
                    <a:pt x="124460" y="0"/>
                  </a:cubicBezTo>
                  <a:lnTo>
                    <a:pt x="12661975" y="0"/>
                  </a:lnTo>
                  <a:cubicBezTo>
                    <a:pt x="12730555" y="0"/>
                    <a:pt x="12786435" y="55880"/>
                    <a:pt x="12786435" y="124460"/>
                  </a:cubicBezTo>
                  <a:lnTo>
                    <a:pt x="12786435" y="5245992"/>
                  </a:lnTo>
                  <a:cubicBezTo>
                    <a:pt x="12786435" y="5314572"/>
                    <a:pt x="12730555" y="5370452"/>
                    <a:pt x="12661975" y="5370452"/>
                  </a:cubicBezTo>
                  <a:close/>
                </a:path>
              </a:pathLst>
            </a:custGeom>
            <a:solidFill>
              <a:srgbClr val="9E6DF7"/>
            </a:solidFill>
          </p:spPr>
        </p:sp>
      </p:grpSp>
      <p:sp>
        <p:nvSpPr>
          <p:cNvPr id="16" name="TextBox 16"/>
          <p:cNvSpPr txBox="1"/>
          <p:nvPr/>
        </p:nvSpPr>
        <p:spPr>
          <a:xfrm>
            <a:off x="10184148" y="1088065"/>
            <a:ext cx="7215428" cy="688974"/>
          </a:xfrm>
          <a:prstGeom prst="rect">
            <a:avLst/>
          </a:prstGeom>
        </p:spPr>
        <p:txBody>
          <a:bodyPr lIns="0" tIns="0" rIns="0" bIns="0" rtlCol="0" anchor="t">
            <a:spAutoFit/>
          </a:bodyPr>
          <a:lstStyle/>
          <a:p>
            <a:pPr>
              <a:lnSpc>
                <a:spcPts val="5600"/>
              </a:lnSpc>
            </a:pPr>
            <a:r>
              <a:rPr lang="en-US" sz="4000">
                <a:solidFill>
                  <a:srgbClr val="F8F8F8"/>
                </a:solidFill>
                <a:latin typeface="Canva Sans Bold"/>
              </a:rPr>
              <a:t>Software Requirements :</a:t>
            </a:r>
          </a:p>
        </p:txBody>
      </p:sp>
      <p:sp>
        <p:nvSpPr>
          <p:cNvPr id="17" name="TextBox 17"/>
          <p:cNvSpPr txBox="1"/>
          <p:nvPr/>
        </p:nvSpPr>
        <p:spPr>
          <a:xfrm>
            <a:off x="10184148" y="2023195"/>
            <a:ext cx="7215428" cy="432041"/>
          </a:xfrm>
          <a:prstGeom prst="rect">
            <a:avLst/>
          </a:prstGeom>
        </p:spPr>
        <p:txBody>
          <a:bodyPr lIns="0" tIns="0" rIns="0" bIns="0" rtlCol="0" anchor="t">
            <a:spAutoFit/>
          </a:bodyPr>
          <a:lstStyle/>
          <a:p>
            <a:pPr marL="535433" lvl="1" indent="-267716">
              <a:lnSpc>
                <a:spcPts val="3472"/>
              </a:lnSpc>
              <a:buFont typeface="Arial"/>
              <a:buChar char="•"/>
            </a:pPr>
            <a:r>
              <a:rPr lang="en-US" sz="2480" spc="136" dirty="0">
                <a:solidFill>
                  <a:srgbClr val="F8F8F8"/>
                </a:solidFill>
                <a:latin typeface="Nunito Sans Regular Bold"/>
              </a:rPr>
              <a:t>ANDROID STUDIO                                                                                                      </a:t>
            </a:r>
          </a:p>
        </p:txBody>
      </p:sp>
      <p:sp>
        <p:nvSpPr>
          <p:cNvPr id="18" name="TextBox 18"/>
          <p:cNvSpPr txBox="1"/>
          <p:nvPr/>
        </p:nvSpPr>
        <p:spPr>
          <a:xfrm>
            <a:off x="10184148" y="2453286"/>
            <a:ext cx="5682215" cy="422728"/>
          </a:xfrm>
          <a:prstGeom prst="rect">
            <a:avLst/>
          </a:prstGeom>
        </p:spPr>
        <p:txBody>
          <a:bodyPr lIns="0" tIns="0" rIns="0" bIns="0" rtlCol="0" anchor="t">
            <a:spAutoFit/>
          </a:bodyPr>
          <a:lstStyle/>
          <a:p>
            <a:pPr marL="535901" lvl="1" indent="-267950">
              <a:lnSpc>
                <a:spcPts val="3475"/>
              </a:lnSpc>
              <a:buFont typeface="Arial"/>
              <a:buChar char="•"/>
            </a:pPr>
            <a:r>
              <a:rPr lang="en-US" sz="2482" spc="136" dirty="0">
                <a:solidFill>
                  <a:srgbClr val="F8F8F8"/>
                </a:solidFill>
                <a:latin typeface="Nunito Sans Regular Bold"/>
              </a:rPr>
              <a:t>FIREBASE    </a:t>
            </a:r>
          </a:p>
        </p:txBody>
      </p:sp>
      <p:sp>
        <p:nvSpPr>
          <p:cNvPr id="19" name="TextBox 19"/>
          <p:cNvSpPr txBox="1"/>
          <p:nvPr/>
        </p:nvSpPr>
        <p:spPr>
          <a:xfrm>
            <a:off x="10184148" y="2942689"/>
            <a:ext cx="5682215" cy="860878"/>
          </a:xfrm>
          <a:prstGeom prst="rect">
            <a:avLst/>
          </a:prstGeom>
        </p:spPr>
        <p:txBody>
          <a:bodyPr lIns="0" tIns="0" rIns="0" bIns="0" rtlCol="0" anchor="t">
            <a:spAutoFit/>
          </a:bodyPr>
          <a:lstStyle/>
          <a:p>
            <a:pPr marL="535901" lvl="1" indent="-267950">
              <a:lnSpc>
                <a:spcPts val="3475"/>
              </a:lnSpc>
              <a:buFont typeface="Arial"/>
              <a:buChar char="•"/>
            </a:pPr>
            <a:r>
              <a:rPr lang="en-US" sz="2482" spc="136">
                <a:solidFill>
                  <a:srgbClr val="F8F8F8"/>
                </a:solidFill>
                <a:latin typeface="Nunito Sans Regular Bold"/>
              </a:rPr>
              <a:t>JAVA DEVELOPMENT KIT (JDK)</a:t>
            </a:r>
          </a:p>
          <a:p>
            <a:pPr marL="535901" lvl="1" indent="-267950">
              <a:lnSpc>
                <a:spcPts val="3475"/>
              </a:lnSpc>
              <a:buFont typeface="Arial"/>
              <a:buChar char="•"/>
            </a:pPr>
            <a:endParaRPr lang="en-US" sz="2482" spc="136">
              <a:solidFill>
                <a:srgbClr val="F8F8F8"/>
              </a:solidFill>
              <a:latin typeface="Nunito Sans Regular Bold"/>
            </a:endParaRPr>
          </a:p>
        </p:txBody>
      </p:sp>
      <p:sp>
        <p:nvSpPr>
          <p:cNvPr id="20" name="TextBox 20"/>
          <p:cNvSpPr txBox="1"/>
          <p:nvPr/>
        </p:nvSpPr>
        <p:spPr>
          <a:xfrm>
            <a:off x="10184148" y="3432092"/>
            <a:ext cx="5682215" cy="422728"/>
          </a:xfrm>
          <a:prstGeom prst="rect">
            <a:avLst/>
          </a:prstGeom>
        </p:spPr>
        <p:txBody>
          <a:bodyPr lIns="0" tIns="0" rIns="0" bIns="0" rtlCol="0" anchor="t">
            <a:spAutoFit/>
          </a:bodyPr>
          <a:lstStyle/>
          <a:p>
            <a:pPr>
              <a:lnSpc>
                <a:spcPts val="3475"/>
              </a:lnSpc>
            </a:pPr>
            <a:r>
              <a:rPr lang="en-US" sz="2482" spc="136">
                <a:solidFill>
                  <a:srgbClr val="F8F8F8"/>
                </a:solidFill>
                <a:latin typeface="Nunito Sans Regular Bold"/>
              </a:rPr>
              <a:t>     ANDROID SDK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188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578353" y="1316476"/>
            <a:ext cx="3680947" cy="7480605"/>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6020" t="-6105" r="-2592" b="-716"/>
              </a:stretch>
            </a:blipFill>
          </p:spPr>
        </p:sp>
      </p:grpSp>
      <p:grpSp>
        <p:nvGrpSpPr>
          <p:cNvPr id="5" name="Group 5"/>
          <p:cNvGrpSpPr/>
          <p:nvPr/>
        </p:nvGrpSpPr>
        <p:grpSpPr>
          <a:xfrm>
            <a:off x="1396548" y="2168603"/>
            <a:ext cx="11685206" cy="1055278"/>
            <a:chOff x="0" y="0"/>
            <a:chExt cx="15580274" cy="1407037"/>
          </a:xfrm>
        </p:grpSpPr>
        <p:grpSp>
          <p:nvGrpSpPr>
            <p:cNvPr id="6" name="Group 6"/>
            <p:cNvGrpSpPr/>
            <p:nvPr/>
          </p:nvGrpSpPr>
          <p:grpSpPr>
            <a:xfrm>
              <a:off x="0" y="0"/>
              <a:ext cx="15580274" cy="1407037"/>
              <a:chOff x="0" y="0"/>
              <a:chExt cx="25246238" cy="2279960"/>
            </a:xfrm>
          </p:grpSpPr>
          <p:sp>
            <p:nvSpPr>
              <p:cNvPr id="7" name="Freeform 7"/>
              <p:cNvSpPr/>
              <p:nvPr/>
            </p:nvSpPr>
            <p:spPr>
              <a:xfrm>
                <a:off x="0" y="0"/>
                <a:ext cx="25246239" cy="2279960"/>
              </a:xfrm>
              <a:custGeom>
                <a:avLst/>
                <a:gdLst/>
                <a:ahLst/>
                <a:cxnLst/>
                <a:rect l="l" t="t" r="r" b="b"/>
                <a:pathLst>
                  <a:path w="25246239" h="2279960">
                    <a:moveTo>
                      <a:pt x="25121778" y="2279959"/>
                    </a:moveTo>
                    <a:lnTo>
                      <a:pt x="124460" y="2279959"/>
                    </a:lnTo>
                    <a:cubicBezTo>
                      <a:pt x="55880" y="2279959"/>
                      <a:pt x="0" y="2224080"/>
                      <a:pt x="0" y="2155499"/>
                    </a:cubicBezTo>
                    <a:lnTo>
                      <a:pt x="0" y="124460"/>
                    </a:lnTo>
                    <a:cubicBezTo>
                      <a:pt x="0" y="55880"/>
                      <a:pt x="55880" y="0"/>
                      <a:pt x="124460" y="0"/>
                    </a:cubicBezTo>
                    <a:lnTo>
                      <a:pt x="25121778" y="0"/>
                    </a:lnTo>
                    <a:cubicBezTo>
                      <a:pt x="25190359" y="0"/>
                      <a:pt x="25246239" y="55880"/>
                      <a:pt x="25246239" y="124460"/>
                    </a:cubicBezTo>
                    <a:lnTo>
                      <a:pt x="25246239" y="2155500"/>
                    </a:lnTo>
                    <a:cubicBezTo>
                      <a:pt x="25246239" y="2224080"/>
                      <a:pt x="25190359" y="2279960"/>
                      <a:pt x="25121778" y="2279960"/>
                    </a:cubicBezTo>
                    <a:close/>
                  </a:path>
                </a:pathLst>
              </a:custGeom>
              <a:solidFill>
                <a:srgbClr val="9E6DF7"/>
              </a:solidFill>
            </p:spPr>
          </p:sp>
        </p:grpSp>
        <p:sp>
          <p:nvSpPr>
            <p:cNvPr id="8" name="TextBox 8"/>
            <p:cNvSpPr txBox="1"/>
            <p:nvPr/>
          </p:nvSpPr>
          <p:spPr>
            <a:xfrm>
              <a:off x="349941" y="229385"/>
              <a:ext cx="14880392" cy="910166"/>
            </a:xfrm>
            <a:prstGeom prst="rect">
              <a:avLst/>
            </a:prstGeom>
          </p:spPr>
          <p:txBody>
            <a:bodyPr lIns="0" tIns="0" rIns="0" bIns="0" rtlCol="0" anchor="t">
              <a:spAutoFit/>
            </a:bodyPr>
            <a:lstStyle/>
            <a:p>
              <a:pPr>
                <a:lnSpc>
                  <a:spcPts val="2800"/>
                </a:lnSpc>
                <a:spcBef>
                  <a:spcPct val="0"/>
                </a:spcBef>
              </a:pPr>
              <a:r>
                <a:rPr lang="en-US" sz="2000">
                  <a:solidFill>
                    <a:srgbClr val="F8F8F8"/>
                  </a:solidFill>
                  <a:latin typeface="Nunito Sans Regular"/>
                </a:rPr>
                <a:t>Advanced Personalization : Implement personalized news recommendations based on user preferences, browsing history, and behavior patterns to deliver a customized news experience.</a:t>
              </a:r>
            </a:p>
          </p:txBody>
        </p:sp>
      </p:grpSp>
      <p:sp>
        <p:nvSpPr>
          <p:cNvPr id="9" name="TextBox 9"/>
          <p:cNvSpPr txBox="1"/>
          <p:nvPr/>
        </p:nvSpPr>
        <p:spPr>
          <a:xfrm>
            <a:off x="1028700" y="904875"/>
            <a:ext cx="6540393" cy="1086773"/>
          </a:xfrm>
          <a:prstGeom prst="rect">
            <a:avLst/>
          </a:prstGeom>
        </p:spPr>
        <p:txBody>
          <a:bodyPr lIns="0" tIns="0" rIns="0" bIns="0" rtlCol="0" anchor="t">
            <a:spAutoFit/>
          </a:bodyPr>
          <a:lstStyle/>
          <a:p>
            <a:pPr algn="ctr">
              <a:lnSpc>
                <a:spcPts val="8960"/>
              </a:lnSpc>
              <a:spcBef>
                <a:spcPct val="0"/>
              </a:spcBef>
            </a:pPr>
            <a:r>
              <a:rPr lang="en-US" sz="6400">
                <a:solidFill>
                  <a:srgbClr val="F8F8F8"/>
                </a:solidFill>
                <a:latin typeface="Nunito Sans Regular"/>
              </a:rPr>
              <a:t> FUTURE WORK</a:t>
            </a:r>
          </a:p>
        </p:txBody>
      </p:sp>
      <p:grpSp>
        <p:nvGrpSpPr>
          <p:cNvPr id="10" name="Group 10"/>
          <p:cNvGrpSpPr/>
          <p:nvPr/>
        </p:nvGrpSpPr>
        <p:grpSpPr>
          <a:xfrm>
            <a:off x="1396548" y="3512384"/>
            <a:ext cx="11685206" cy="1055278"/>
            <a:chOff x="0" y="0"/>
            <a:chExt cx="15580274" cy="1407037"/>
          </a:xfrm>
        </p:grpSpPr>
        <p:grpSp>
          <p:nvGrpSpPr>
            <p:cNvPr id="11" name="Group 11"/>
            <p:cNvGrpSpPr/>
            <p:nvPr/>
          </p:nvGrpSpPr>
          <p:grpSpPr>
            <a:xfrm>
              <a:off x="0" y="0"/>
              <a:ext cx="15580274" cy="1407037"/>
              <a:chOff x="0" y="0"/>
              <a:chExt cx="25246238" cy="2279960"/>
            </a:xfrm>
          </p:grpSpPr>
          <p:sp>
            <p:nvSpPr>
              <p:cNvPr id="12" name="Freeform 12"/>
              <p:cNvSpPr/>
              <p:nvPr/>
            </p:nvSpPr>
            <p:spPr>
              <a:xfrm>
                <a:off x="0" y="0"/>
                <a:ext cx="25246239" cy="2279960"/>
              </a:xfrm>
              <a:custGeom>
                <a:avLst/>
                <a:gdLst/>
                <a:ahLst/>
                <a:cxnLst/>
                <a:rect l="l" t="t" r="r" b="b"/>
                <a:pathLst>
                  <a:path w="25246239" h="2279960">
                    <a:moveTo>
                      <a:pt x="25121778" y="2279959"/>
                    </a:moveTo>
                    <a:lnTo>
                      <a:pt x="124460" y="2279959"/>
                    </a:lnTo>
                    <a:cubicBezTo>
                      <a:pt x="55880" y="2279959"/>
                      <a:pt x="0" y="2224080"/>
                      <a:pt x="0" y="2155499"/>
                    </a:cubicBezTo>
                    <a:lnTo>
                      <a:pt x="0" y="124460"/>
                    </a:lnTo>
                    <a:cubicBezTo>
                      <a:pt x="0" y="55880"/>
                      <a:pt x="55880" y="0"/>
                      <a:pt x="124460" y="0"/>
                    </a:cubicBezTo>
                    <a:lnTo>
                      <a:pt x="25121778" y="0"/>
                    </a:lnTo>
                    <a:cubicBezTo>
                      <a:pt x="25190359" y="0"/>
                      <a:pt x="25246239" y="55880"/>
                      <a:pt x="25246239" y="124460"/>
                    </a:cubicBezTo>
                    <a:lnTo>
                      <a:pt x="25246239" y="2155500"/>
                    </a:lnTo>
                    <a:cubicBezTo>
                      <a:pt x="25246239" y="2224080"/>
                      <a:pt x="25190359" y="2279960"/>
                      <a:pt x="25121778" y="2279960"/>
                    </a:cubicBezTo>
                    <a:close/>
                  </a:path>
                </a:pathLst>
              </a:custGeom>
              <a:solidFill>
                <a:srgbClr val="9E6DF7"/>
              </a:solidFill>
            </p:spPr>
          </p:sp>
        </p:grpSp>
        <p:sp>
          <p:nvSpPr>
            <p:cNvPr id="13" name="TextBox 13"/>
            <p:cNvSpPr txBox="1"/>
            <p:nvPr/>
          </p:nvSpPr>
          <p:spPr>
            <a:xfrm>
              <a:off x="349941" y="229385"/>
              <a:ext cx="14880392" cy="910166"/>
            </a:xfrm>
            <a:prstGeom prst="rect">
              <a:avLst/>
            </a:prstGeom>
          </p:spPr>
          <p:txBody>
            <a:bodyPr lIns="0" tIns="0" rIns="0" bIns="0" rtlCol="0" anchor="t">
              <a:spAutoFit/>
            </a:bodyPr>
            <a:lstStyle/>
            <a:p>
              <a:pPr>
                <a:lnSpc>
                  <a:spcPts val="2800"/>
                </a:lnSpc>
                <a:spcBef>
                  <a:spcPct val="0"/>
                </a:spcBef>
              </a:pPr>
              <a:r>
                <a:rPr lang="en-US" sz="2000">
                  <a:solidFill>
                    <a:srgbClr val="F8F8F8"/>
                  </a:solidFill>
                  <a:latin typeface="Nunito Sans Regular"/>
                </a:rPr>
                <a:t>Bookmarking and Saved Articles: Allow users to save articles for later reading, create bookmarks, and organize saved articles for easy access.</a:t>
              </a:r>
            </a:p>
          </p:txBody>
        </p:sp>
      </p:grpSp>
      <p:grpSp>
        <p:nvGrpSpPr>
          <p:cNvPr id="14" name="Group 14"/>
          <p:cNvGrpSpPr/>
          <p:nvPr/>
        </p:nvGrpSpPr>
        <p:grpSpPr>
          <a:xfrm>
            <a:off x="1396548" y="4856164"/>
            <a:ext cx="11685206" cy="1055278"/>
            <a:chOff x="0" y="0"/>
            <a:chExt cx="25246238" cy="2279960"/>
          </a:xfrm>
        </p:grpSpPr>
        <p:sp>
          <p:nvSpPr>
            <p:cNvPr id="15" name="Freeform 15"/>
            <p:cNvSpPr/>
            <p:nvPr/>
          </p:nvSpPr>
          <p:spPr>
            <a:xfrm>
              <a:off x="0" y="0"/>
              <a:ext cx="25246239" cy="2279960"/>
            </a:xfrm>
            <a:custGeom>
              <a:avLst/>
              <a:gdLst/>
              <a:ahLst/>
              <a:cxnLst/>
              <a:rect l="l" t="t" r="r" b="b"/>
              <a:pathLst>
                <a:path w="25246239" h="2279960">
                  <a:moveTo>
                    <a:pt x="25121778" y="2279959"/>
                  </a:moveTo>
                  <a:lnTo>
                    <a:pt x="124460" y="2279959"/>
                  </a:lnTo>
                  <a:cubicBezTo>
                    <a:pt x="55880" y="2279959"/>
                    <a:pt x="0" y="2224080"/>
                    <a:pt x="0" y="2155499"/>
                  </a:cubicBezTo>
                  <a:lnTo>
                    <a:pt x="0" y="124460"/>
                  </a:lnTo>
                  <a:cubicBezTo>
                    <a:pt x="0" y="55880"/>
                    <a:pt x="55880" y="0"/>
                    <a:pt x="124460" y="0"/>
                  </a:cubicBezTo>
                  <a:lnTo>
                    <a:pt x="25121778" y="0"/>
                  </a:lnTo>
                  <a:cubicBezTo>
                    <a:pt x="25190359" y="0"/>
                    <a:pt x="25246239" y="55880"/>
                    <a:pt x="25246239" y="124460"/>
                  </a:cubicBezTo>
                  <a:lnTo>
                    <a:pt x="25246239" y="2155500"/>
                  </a:lnTo>
                  <a:cubicBezTo>
                    <a:pt x="25246239" y="2224080"/>
                    <a:pt x="25190359" y="2279960"/>
                    <a:pt x="25121778" y="2279960"/>
                  </a:cubicBezTo>
                  <a:close/>
                </a:path>
              </a:pathLst>
            </a:custGeom>
            <a:solidFill>
              <a:srgbClr val="9E6DF7"/>
            </a:solidFill>
          </p:spPr>
        </p:sp>
      </p:grpSp>
      <p:sp>
        <p:nvSpPr>
          <p:cNvPr id="16" name="TextBox 16"/>
          <p:cNvSpPr txBox="1"/>
          <p:nvPr/>
        </p:nvSpPr>
        <p:spPr>
          <a:xfrm>
            <a:off x="1659004" y="5018678"/>
            <a:ext cx="11160294" cy="692150"/>
          </a:xfrm>
          <a:prstGeom prst="rect">
            <a:avLst/>
          </a:prstGeom>
        </p:spPr>
        <p:txBody>
          <a:bodyPr lIns="0" tIns="0" rIns="0" bIns="0" rtlCol="0" anchor="t">
            <a:spAutoFit/>
          </a:bodyPr>
          <a:lstStyle/>
          <a:p>
            <a:pPr>
              <a:lnSpc>
                <a:spcPts val="2800"/>
              </a:lnSpc>
              <a:spcBef>
                <a:spcPct val="0"/>
              </a:spcBef>
            </a:pPr>
            <a:r>
              <a:rPr lang="en-US" sz="2000">
                <a:solidFill>
                  <a:srgbClr val="F8F8F8"/>
                </a:solidFill>
                <a:latin typeface="Nunito Sans Regular"/>
              </a:rPr>
              <a:t>Social Media Integration: Enable users to share news articles on popular social media platforms, fostering engagement and expanding the app's reach.</a:t>
            </a:r>
          </a:p>
        </p:txBody>
      </p:sp>
      <p:grpSp>
        <p:nvGrpSpPr>
          <p:cNvPr id="17" name="Group 17"/>
          <p:cNvGrpSpPr/>
          <p:nvPr/>
        </p:nvGrpSpPr>
        <p:grpSpPr>
          <a:xfrm>
            <a:off x="1396548" y="6197192"/>
            <a:ext cx="11685206" cy="1055278"/>
            <a:chOff x="0" y="0"/>
            <a:chExt cx="25246238" cy="2279960"/>
          </a:xfrm>
        </p:grpSpPr>
        <p:sp>
          <p:nvSpPr>
            <p:cNvPr id="18" name="Freeform 18"/>
            <p:cNvSpPr/>
            <p:nvPr/>
          </p:nvSpPr>
          <p:spPr>
            <a:xfrm>
              <a:off x="0" y="0"/>
              <a:ext cx="25246239" cy="2279960"/>
            </a:xfrm>
            <a:custGeom>
              <a:avLst/>
              <a:gdLst/>
              <a:ahLst/>
              <a:cxnLst/>
              <a:rect l="l" t="t" r="r" b="b"/>
              <a:pathLst>
                <a:path w="25246239" h="2279960">
                  <a:moveTo>
                    <a:pt x="25121778" y="2279959"/>
                  </a:moveTo>
                  <a:lnTo>
                    <a:pt x="124460" y="2279959"/>
                  </a:lnTo>
                  <a:cubicBezTo>
                    <a:pt x="55880" y="2279959"/>
                    <a:pt x="0" y="2224080"/>
                    <a:pt x="0" y="2155499"/>
                  </a:cubicBezTo>
                  <a:lnTo>
                    <a:pt x="0" y="124460"/>
                  </a:lnTo>
                  <a:cubicBezTo>
                    <a:pt x="0" y="55880"/>
                    <a:pt x="55880" y="0"/>
                    <a:pt x="124460" y="0"/>
                  </a:cubicBezTo>
                  <a:lnTo>
                    <a:pt x="25121778" y="0"/>
                  </a:lnTo>
                  <a:cubicBezTo>
                    <a:pt x="25190359" y="0"/>
                    <a:pt x="25246239" y="55880"/>
                    <a:pt x="25246239" y="124460"/>
                  </a:cubicBezTo>
                  <a:lnTo>
                    <a:pt x="25246239" y="2155500"/>
                  </a:lnTo>
                  <a:cubicBezTo>
                    <a:pt x="25246239" y="2224080"/>
                    <a:pt x="25190359" y="2279960"/>
                    <a:pt x="25121778" y="2279960"/>
                  </a:cubicBezTo>
                  <a:close/>
                </a:path>
              </a:pathLst>
            </a:custGeom>
            <a:solidFill>
              <a:srgbClr val="9E6DF7"/>
            </a:solidFill>
          </p:spPr>
        </p:sp>
      </p:grpSp>
      <p:sp>
        <p:nvSpPr>
          <p:cNvPr id="19" name="TextBox 19"/>
          <p:cNvSpPr txBox="1"/>
          <p:nvPr/>
        </p:nvSpPr>
        <p:spPr>
          <a:xfrm>
            <a:off x="1659004" y="6359706"/>
            <a:ext cx="11160294" cy="692150"/>
          </a:xfrm>
          <a:prstGeom prst="rect">
            <a:avLst/>
          </a:prstGeom>
        </p:spPr>
        <p:txBody>
          <a:bodyPr lIns="0" tIns="0" rIns="0" bIns="0" rtlCol="0" anchor="t">
            <a:spAutoFit/>
          </a:bodyPr>
          <a:lstStyle/>
          <a:p>
            <a:pPr>
              <a:lnSpc>
                <a:spcPts val="2800"/>
              </a:lnSpc>
              <a:spcBef>
                <a:spcPct val="0"/>
              </a:spcBef>
            </a:pPr>
            <a:r>
              <a:rPr lang="en-US" sz="2000" dirty="0">
                <a:solidFill>
                  <a:srgbClr val="F8F8F8"/>
                </a:solidFill>
                <a:latin typeface="Nunito Sans Regular"/>
              </a:rPr>
              <a:t>Real-time Notifications: Implement push notifications to notify users of breaking news, personalized updates, and trending stories in real-time.</a:t>
            </a:r>
          </a:p>
        </p:txBody>
      </p:sp>
      <p:grpSp>
        <p:nvGrpSpPr>
          <p:cNvPr id="20" name="Group 20"/>
          <p:cNvGrpSpPr/>
          <p:nvPr/>
        </p:nvGrpSpPr>
        <p:grpSpPr>
          <a:xfrm>
            <a:off x="1396548" y="7538220"/>
            <a:ext cx="11685206" cy="1055278"/>
            <a:chOff x="0" y="0"/>
            <a:chExt cx="25246238" cy="2279960"/>
          </a:xfrm>
        </p:grpSpPr>
        <p:sp>
          <p:nvSpPr>
            <p:cNvPr id="21" name="Freeform 21"/>
            <p:cNvSpPr/>
            <p:nvPr/>
          </p:nvSpPr>
          <p:spPr>
            <a:xfrm>
              <a:off x="0" y="0"/>
              <a:ext cx="25246239" cy="2279960"/>
            </a:xfrm>
            <a:custGeom>
              <a:avLst/>
              <a:gdLst/>
              <a:ahLst/>
              <a:cxnLst/>
              <a:rect l="l" t="t" r="r" b="b"/>
              <a:pathLst>
                <a:path w="25246239" h="2279960">
                  <a:moveTo>
                    <a:pt x="25121778" y="2279959"/>
                  </a:moveTo>
                  <a:lnTo>
                    <a:pt x="124460" y="2279959"/>
                  </a:lnTo>
                  <a:cubicBezTo>
                    <a:pt x="55880" y="2279959"/>
                    <a:pt x="0" y="2224080"/>
                    <a:pt x="0" y="2155499"/>
                  </a:cubicBezTo>
                  <a:lnTo>
                    <a:pt x="0" y="124460"/>
                  </a:lnTo>
                  <a:cubicBezTo>
                    <a:pt x="0" y="55880"/>
                    <a:pt x="55880" y="0"/>
                    <a:pt x="124460" y="0"/>
                  </a:cubicBezTo>
                  <a:lnTo>
                    <a:pt x="25121778" y="0"/>
                  </a:lnTo>
                  <a:cubicBezTo>
                    <a:pt x="25190359" y="0"/>
                    <a:pt x="25246239" y="55880"/>
                    <a:pt x="25246239" y="124460"/>
                  </a:cubicBezTo>
                  <a:lnTo>
                    <a:pt x="25246239" y="2155500"/>
                  </a:lnTo>
                  <a:cubicBezTo>
                    <a:pt x="25246239" y="2224080"/>
                    <a:pt x="25190359" y="2279960"/>
                    <a:pt x="25121778" y="2279960"/>
                  </a:cubicBezTo>
                  <a:close/>
                </a:path>
              </a:pathLst>
            </a:custGeom>
            <a:solidFill>
              <a:srgbClr val="9E6DF7"/>
            </a:solidFill>
          </p:spPr>
        </p:sp>
      </p:grpSp>
      <p:sp>
        <p:nvSpPr>
          <p:cNvPr id="22" name="TextBox 22"/>
          <p:cNvSpPr txBox="1"/>
          <p:nvPr/>
        </p:nvSpPr>
        <p:spPr>
          <a:xfrm>
            <a:off x="1659004" y="7700734"/>
            <a:ext cx="11160294" cy="692150"/>
          </a:xfrm>
          <a:prstGeom prst="rect">
            <a:avLst/>
          </a:prstGeom>
        </p:spPr>
        <p:txBody>
          <a:bodyPr lIns="0" tIns="0" rIns="0" bIns="0" rtlCol="0" anchor="t">
            <a:spAutoFit/>
          </a:bodyPr>
          <a:lstStyle/>
          <a:p>
            <a:pPr>
              <a:lnSpc>
                <a:spcPts val="2800"/>
              </a:lnSpc>
              <a:spcBef>
                <a:spcPct val="0"/>
              </a:spcBef>
            </a:pPr>
            <a:r>
              <a:rPr lang="en-US" sz="2000">
                <a:solidFill>
                  <a:srgbClr val="F8F8F8"/>
                </a:solidFill>
                <a:latin typeface="Nunito Sans Regular"/>
              </a:rPr>
              <a:t>Offline Reading: Provide offline access to news articles, allowing users to read content even without an active internet connection.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4000500"/>
            <a:ext cx="18288000" cy="6286500"/>
            <a:chOff x="0" y="0"/>
            <a:chExt cx="41516658" cy="13012986"/>
          </a:xfrm>
        </p:grpSpPr>
        <p:sp>
          <p:nvSpPr>
            <p:cNvPr id="3" name="Freeform 3"/>
            <p:cNvSpPr/>
            <p:nvPr/>
          </p:nvSpPr>
          <p:spPr>
            <a:xfrm>
              <a:off x="0" y="0"/>
              <a:ext cx="41516657" cy="13012986"/>
            </a:xfrm>
            <a:custGeom>
              <a:avLst/>
              <a:gdLst/>
              <a:ahLst/>
              <a:cxnLst/>
              <a:rect l="l" t="t" r="r" b="b"/>
              <a:pathLst>
                <a:path w="41516657" h="13012986">
                  <a:moveTo>
                    <a:pt x="41392199" y="13012986"/>
                  </a:moveTo>
                  <a:lnTo>
                    <a:pt x="124460" y="13012986"/>
                  </a:lnTo>
                  <a:cubicBezTo>
                    <a:pt x="55880" y="13012986"/>
                    <a:pt x="0" y="12957106"/>
                    <a:pt x="0" y="12888526"/>
                  </a:cubicBezTo>
                  <a:lnTo>
                    <a:pt x="0" y="124460"/>
                  </a:lnTo>
                  <a:cubicBezTo>
                    <a:pt x="0" y="55880"/>
                    <a:pt x="55880" y="0"/>
                    <a:pt x="124460" y="0"/>
                  </a:cubicBezTo>
                  <a:lnTo>
                    <a:pt x="41392199" y="0"/>
                  </a:lnTo>
                  <a:cubicBezTo>
                    <a:pt x="41460778" y="0"/>
                    <a:pt x="41516657" y="55880"/>
                    <a:pt x="41516657" y="124460"/>
                  </a:cubicBezTo>
                  <a:lnTo>
                    <a:pt x="41516657" y="12888526"/>
                  </a:lnTo>
                  <a:cubicBezTo>
                    <a:pt x="41516657" y="12957106"/>
                    <a:pt x="41460778" y="13012986"/>
                    <a:pt x="41392199" y="13012986"/>
                  </a:cubicBezTo>
                  <a:close/>
                </a:path>
              </a:pathLst>
            </a:custGeom>
            <a:solidFill>
              <a:srgbClr val="9E6DF7"/>
            </a:solidFill>
          </p:spPr>
        </p:sp>
      </p:grpSp>
      <p:grpSp>
        <p:nvGrpSpPr>
          <p:cNvPr id="4" name="Group 4"/>
          <p:cNvGrpSpPr>
            <a:grpSpLocks noChangeAspect="1"/>
          </p:cNvGrpSpPr>
          <p:nvPr/>
        </p:nvGrpSpPr>
        <p:grpSpPr>
          <a:xfrm>
            <a:off x="10825088" y="1649566"/>
            <a:ext cx="6973897" cy="6987868"/>
            <a:chOff x="0" y="0"/>
            <a:chExt cx="10143490" cy="10163810"/>
          </a:xfrm>
        </p:grpSpPr>
        <p:sp>
          <p:nvSpPr>
            <p:cNvPr id="5" name="Freeform 5"/>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b="-25"/>
              </a:stretch>
            </a:blipFill>
          </p:spPr>
        </p:sp>
        <p:sp>
          <p:nvSpPr>
            <p:cNvPr id="6" name="Freeform 6"/>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4087" r="-91149"/>
              </a:stretch>
            </a:blipFill>
          </p:spPr>
        </p:sp>
        <p:sp>
          <p:nvSpPr>
            <p:cNvPr id="7" name="Freeform 7"/>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t="-18067" b="-41946"/>
              </a:stretch>
            </a:blipFill>
          </p:spPr>
        </p:sp>
      </p:grpSp>
      <p:sp>
        <p:nvSpPr>
          <p:cNvPr id="8" name="TextBox 8"/>
          <p:cNvSpPr txBox="1"/>
          <p:nvPr/>
        </p:nvSpPr>
        <p:spPr>
          <a:xfrm>
            <a:off x="1028700" y="1613651"/>
            <a:ext cx="7020057" cy="1086773"/>
          </a:xfrm>
          <a:prstGeom prst="rect">
            <a:avLst/>
          </a:prstGeom>
        </p:spPr>
        <p:txBody>
          <a:bodyPr lIns="0" tIns="0" rIns="0" bIns="0" rtlCol="0" anchor="t">
            <a:spAutoFit/>
          </a:bodyPr>
          <a:lstStyle/>
          <a:p>
            <a:pPr>
              <a:lnSpc>
                <a:spcPts val="8959"/>
              </a:lnSpc>
              <a:spcBef>
                <a:spcPct val="0"/>
              </a:spcBef>
            </a:pPr>
            <a:r>
              <a:rPr lang="en-US" sz="6399">
                <a:solidFill>
                  <a:srgbClr val="000000"/>
                </a:solidFill>
                <a:latin typeface="Nunito Sans Regular"/>
              </a:rPr>
              <a:t>CONCLUSION</a:t>
            </a:r>
          </a:p>
        </p:txBody>
      </p:sp>
      <p:grpSp>
        <p:nvGrpSpPr>
          <p:cNvPr id="9" name="Group 9"/>
          <p:cNvGrpSpPr/>
          <p:nvPr/>
        </p:nvGrpSpPr>
        <p:grpSpPr>
          <a:xfrm>
            <a:off x="549784" y="4596951"/>
            <a:ext cx="9663356" cy="4040483"/>
            <a:chOff x="0" y="0"/>
            <a:chExt cx="12884475" cy="5387311"/>
          </a:xfrm>
        </p:grpSpPr>
        <p:sp>
          <p:nvSpPr>
            <p:cNvPr id="10" name="TextBox 10"/>
            <p:cNvSpPr txBox="1"/>
            <p:nvPr/>
          </p:nvSpPr>
          <p:spPr>
            <a:xfrm>
              <a:off x="0" y="1518891"/>
              <a:ext cx="12884475" cy="3868420"/>
            </a:xfrm>
            <a:prstGeom prst="rect">
              <a:avLst/>
            </a:prstGeom>
          </p:spPr>
          <p:txBody>
            <a:bodyPr lIns="0" tIns="0" rIns="0" bIns="0" rtlCol="0" anchor="t">
              <a:spAutoFit/>
            </a:bodyPr>
            <a:lstStyle/>
            <a:p>
              <a:pPr algn="just">
                <a:lnSpc>
                  <a:spcPts val="3359"/>
                </a:lnSpc>
                <a:spcBef>
                  <a:spcPct val="0"/>
                </a:spcBef>
              </a:pPr>
              <a:r>
                <a:rPr lang="en-US" sz="2400" dirty="0">
                  <a:solidFill>
                    <a:srgbClr val="F8F8F8"/>
                  </a:solidFill>
                  <a:latin typeface="Nunito Sans Regular"/>
                </a:rPr>
                <a:t>The proposed News Plus is a comprehensive news application that provides users with an immersive and personalized news reading experience. With a sleek and user-friendly interface, News Plus aims to deliver the latest and most relevant news from various trusted sources worldwide. The application offers a wide range of features to cater to diverse user preferences. Users can select their preferred country for news coverage, ensuring access to localized content. </a:t>
              </a:r>
            </a:p>
          </p:txBody>
        </p:sp>
        <p:sp>
          <p:nvSpPr>
            <p:cNvPr id="11" name="TextBox 11"/>
            <p:cNvSpPr txBox="1"/>
            <p:nvPr/>
          </p:nvSpPr>
          <p:spPr>
            <a:xfrm>
              <a:off x="0" y="-47625"/>
              <a:ext cx="12884475" cy="1178772"/>
            </a:xfrm>
            <a:prstGeom prst="rect">
              <a:avLst/>
            </a:prstGeom>
          </p:spPr>
          <p:txBody>
            <a:bodyPr lIns="0" tIns="0" rIns="0" bIns="0" rtlCol="0" anchor="t">
              <a:spAutoFit/>
            </a:bodyPr>
            <a:lstStyle/>
            <a:p>
              <a:pPr algn="just">
                <a:lnSpc>
                  <a:spcPts val="3640"/>
                </a:lnSpc>
                <a:spcBef>
                  <a:spcPct val="0"/>
                </a:spcBef>
              </a:pPr>
              <a:r>
                <a:rPr lang="en-US" sz="2600">
                  <a:solidFill>
                    <a:srgbClr val="F8F8F8"/>
                  </a:solidFill>
                  <a:latin typeface="Nunito Sans Regular Bold"/>
                </a:rPr>
                <a:t>A COMPREHENSIVE AND PERSONALIZED NEWS READING EXPERIENCE</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9666590">
            <a:off x="-1674600" y="646970"/>
            <a:ext cx="18010625" cy="17222660"/>
          </a:xfrm>
          <a:custGeom>
            <a:avLst/>
            <a:gdLst/>
            <a:ahLst/>
            <a:cxnLst/>
            <a:rect l="l" t="t" r="r" b="b"/>
            <a:pathLst>
              <a:path w="18010625" h="17222660">
                <a:moveTo>
                  <a:pt x="0" y="0"/>
                </a:moveTo>
                <a:lnTo>
                  <a:pt x="18010625" y="0"/>
                </a:lnTo>
                <a:lnTo>
                  <a:pt x="18010625" y="17222660"/>
                </a:lnTo>
                <a:lnTo>
                  <a:pt x="0" y="17222660"/>
                </a:lnTo>
                <a:lnTo>
                  <a:pt x="0" y="0"/>
                </a:lnTo>
                <a:close/>
              </a:path>
            </a:pathLst>
          </a:custGeom>
          <a:blipFill>
            <a:blip r:embed="rId2"/>
            <a:stretch>
              <a:fillRect/>
            </a:stretch>
          </a:blipFill>
        </p:spPr>
        <p:txBody>
          <a:bodyPr/>
          <a:lstStyle/>
          <a:p>
            <a:endParaRPr lang="en-US" dirty="0"/>
          </a:p>
        </p:txBody>
      </p:sp>
      <p:sp>
        <p:nvSpPr>
          <p:cNvPr id="3" name="Freeform 3"/>
          <p:cNvSpPr/>
          <p:nvPr/>
        </p:nvSpPr>
        <p:spPr>
          <a:xfrm rot="95451">
            <a:off x="11063514" y="-4115415"/>
            <a:ext cx="8686892" cy="8230830"/>
          </a:xfrm>
          <a:custGeom>
            <a:avLst/>
            <a:gdLst/>
            <a:ahLst/>
            <a:cxnLst/>
            <a:rect l="l" t="t" r="r" b="b"/>
            <a:pathLst>
              <a:path w="8686892" h="8230830">
                <a:moveTo>
                  <a:pt x="0" y="0"/>
                </a:moveTo>
                <a:lnTo>
                  <a:pt x="8686891" y="0"/>
                </a:lnTo>
                <a:lnTo>
                  <a:pt x="8686891" y="8230830"/>
                </a:lnTo>
                <a:lnTo>
                  <a:pt x="0" y="8230830"/>
                </a:lnTo>
                <a:lnTo>
                  <a:pt x="0" y="0"/>
                </a:lnTo>
                <a:close/>
              </a:path>
            </a:pathLst>
          </a:custGeom>
          <a:blipFill>
            <a:blip r:embed="rId3"/>
            <a:stretch>
              <a:fillRect/>
            </a:stretch>
          </a:blipFill>
        </p:spPr>
      </p:sp>
      <p:sp>
        <p:nvSpPr>
          <p:cNvPr id="4" name="TextBox 4"/>
          <p:cNvSpPr txBox="1"/>
          <p:nvPr/>
        </p:nvSpPr>
        <p:spPr>
          <a:xfrm>
            <a:off x="1292919" y="3810000"/>
            <a:ext cx="7213239" cy="2667000"/>
          </a:xfrm>
          <a:prstGeom prst="rect">
            <a:avLst/>
          </a:prstGeom>
        </p:spPr>
        <p:txBody>
          <a:bodyPr lIns="0" tIns="0" rIns="0" bIns="0" rtlCol="0" anchor="t">
            <a:spAutoFit/>
          </a:bodyPr>
          <a:lstStyle/>
          <a:p>
            <a:pPr marL="0" lvl="0" indent="0">
              <a:lnSpc>
                <a:spcPts val="10560"/>
              </a:lnSpc>
              <a:spcBef>
                <a:spcPct val="0"/>
              </a:spcBef>
            </a:pPr>
            <a:r>
              <a:rPr lang="en-US" sz="8800">
                <a:solidFill>
                  <a:srgbClr val="EDECED"/>
                </a:solidFill>
                <a:latin typeface="Cy Grotesk Grand"/>
              </a:rPr>
              <a:t>THANK YOU!</a:t>
            </a:r>
          </a:p>
        </p:txBody>
      </p:sp>
      <p:sp>
        <p:nvSpPr>
          <p:cNvPr id="5" name="TextBox 5"/>
          <p:cNvSpPr txBox="1"/>
          <p:nvPr/>
        </p:nvSpPr>
        <p:spPr>
          <a:xfrm>
            <a:off x="9144000" y="9185275"/>
            <a:ext cx="7029194" cy="622300"/>
          </a:xfrm>
          <a:prstGeom prst="rect">
            <a:avLst/>
          </a:prstGeom>
        </p:spPr>
        <p:txBody>
          <a:bodyPr lIns="0" tIns="0" rIns="0" bIns="0" rtlCol="0" anchor="t">
            <a:spAutoFit/>
          </a:bodyPr>
          <a:lstStyle/>
          <a:p>
            <a:pPr>
              <a:lnSpc>
                <a:spcPts val="4550"/>
              </a:lnSpc>
            </a:pPr>
            <a:r>
              <a:rPr lang="en-US" sz="3500" dirty="0">
                <a:solidFill>
                  <a:srgbClr val="EDECED"/>
                </a:solidFill>
                <a:latin typeface="Codec Pro"/>
              </a:rPr>
              <a:t>Get the best out of rest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852</Words>
  <Application>Microsoft Office PowerPoint</Application>
  <PresentationFormat>Custom</PresentationFormat>
  <Paragraphs>56</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Cy Grotesk Grand</vt:lpstr>
      <vt:lpstr>League Spartan</vt:lpstr>
      <vt:lpstr>Calibri</vt:lpstr>
      <vt:lpstr>Canva Sans Bold</vt:lpstr>
      <vt:lpstr>Nunito Sans Regular</vt:lpstr>
      <vt:lpstr>Codec Pro</vt:lpstr>
      <vt:lpstr>Nunito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NewsPlus</dc:title>
  <cp:lastModifiedBy>Harsharaj B</cp:lastModifiedBy>
  <cp:revision>6</cp:revision>
  <dcterms:created xsi:type="dcterms:W3CDTF">2006-08-16T00:00:00Z</dcterms:created>
  <dcterms:modified xsi:type="dcterms:W3CDTF">2023-06-23T13:58:56Z</dcterms:modified>
  <dc:identifier>DAFmFSIpgMg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2023-06-18T06:41:03Z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ac8f47b5-2622-4f4c-9ca9-89a7f7d62ea6</vt:lpwstr>
  </property>
  <property fmtid="{D5CDD505-2E9C-101B-9397-08002B2CF9AE}" pid="7" name="MSIP_Label_defa4170-0d19-0005-0004-bc88714345d2_ActionId">
    <vt:lpwstr>5aecb7b5-90f1-4015-8d6d-892634eefb0e</vt:lpwstr>
  </property>
  <property fmtid="{D5CDD505-2E9C-101B-9397-08002B2CF9AE}" pid="8" name="MSIP_Label_defa4170-0d19-0005-0004-bc88714345d2_ContentBits">
    <vt:lpwstr>0</vt:lpwstr>
  </property>
</Properties>
</file>