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2" r:id="rId3"/>
    <p:sldId id="27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9" r:id="rId17"/>
    <p:sldId id="268" r:id="rId18"/>
    <p:sldId id="274" r:id="rId19"/>
    <p:sldId id="27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738544"/>
            <a:ext cx="10363200" cy="1470025"/>
          </a:xfrm>
        </p:spPr>
        <p:txBody>
          <a:bodyPr/>
          <a:lstStyle>
            <a:lvl1pPr>
              <a:defRPr sz="36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8614" r="28667" b="18182"/>
          <a:stretch/>
        </p:blipFill>
        <p:spPr>
          <a:xfrm>
            <a:off x="116114" y="6155906"/>
            <a:ext cx="1204685" cy="418772"/>
          </a:xfrm>
          <a:prstGeom prst="rect">
            <a:avLst/>
          </a:prstGeom>
        </p:spPr>
      </p:pic>
      <p:pic>
        <p:nvPicPr>
          <p:cNvPr id="1026" name="Picture 2" descr="http://sejong.ac.kr/indexNew/imgs/header/logo.png">
            <a:extLst>
              <a:ext uri="{FF2B5EF4-FFF2-40B4-BE49-F238E27FC236}">
                <a16:creationId xmlns:a16="http://schemas.microsoft.com/office/drawing/2014/main" xmlns="" id="{B66A6387-AF99-4AB3-8120-B3A170DADB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48" y="6127003"/>
            <a:ext cx="18573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F7E0843C-53CC-4128-B6B2-6091544E0578}"/>
              </a:ext>
            </a:extLst>
          </p:cNvPr>
          <p:cNvGrpSpPr/>
          <p:nvPr userDrawn="1"/>
        </p:nvGrpSpPr>
        <p:grpSpPr>
          <a:xfrm>
            <a:off x="10489072" y="6166199"/>
            <a:ext cx="1643315" cy="452734"/>
            <a:chOff x="10548685" y="6121944"/>
            <a:chExt cx="1643315" cy="452734"/>
          </a:xfrm>
        </p:grpSpPr>
        <p:pic>
          <p:nvPicPr>
            <p:cNvPr id="1028" name="Picture 4" descr="https://lh5.googleusercontent.com/xfBO0bNvfqZbzHDZWZWEW0XMUJOrRTIc3pql46GkGx3EHutIbTeJmh5ULO2q1SxiV5q3VJhx=w16383">
              <a:extLst>
                <a:ext uri="{FF2B5EF4-FFF2-40B4-BE49-F238E27FC236}">
                  <a16:creationId xmlns:a16="http://schemas.microsoft.com/office/drawing/2014/main" xmlns="" id="{1430EB38-FCB8-4D8E-B685-DAE9A64B03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685" y="6121944"/>
              <a:ext cx="452734" cy="45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3D5A9E-E69F-4B98-8857-FCF720986695}"/>
                </a:ext>
              </a:extLst>
            </p:cNvPr>
            <p:cNvSpPr txBox="1"/>
            <p:nvPr userDrawn="1"/>
          </p:nvSpPr>
          <p:spPr>
            <a:xfrm>
              <a:off x="10928577" y="6180626"/>
              <a:ext cx="1263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Sejong RCV</a:t>
              </a:r>
              <a:endParaRPr lang="ko-KR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9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175224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0" y="6693968"/>
            <a:ext cx="12192000" cy="171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BB04CA9-D147-4BAE-9220-3F50CC97A0BE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97AE18B0-511E-430D-9ADB-EAD30E6E15B2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xmlns="" id="{D1C479CD-1DB8-41FD-9039-F8372ACC45A9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xmlns="" id="{59ACE256-8D19-4D44-B042-46B71B8CD532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3" name="직각 삼각형 12">
                  <a:extLst>
                    <a:ext uri="{FF2B5EF4-FFF2-40B4-BE49-F238E27FC236}">
                      <a16:creationId xmlns:a16="http://schemas.microsoft.com/office/drawing/2014/main" xmlns="" id="{AA65D8D7-1D9D-4EDD-883D-98D17DAF5C66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xmlns="" id="{257613DA-F443-4BBD-B03E-6519F0A57AB9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10E20552-EEDA-4531-8581-42CAB2DED01A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9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7AC8D680-7706-4B1F-9B06-E7863DF68E5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DC308C3-A42C-42ED-8A33-A9C6CA4B67A4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88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738544"/>
            <a:ext cx="10363200" cy="1470025"/>
          </a:xfrm>
        </p:spPr>
        <p:txBody>
          <a:bodyPr/>
          <a:lstStyle>
            <a:lvl1pPr>
              <a:defRPr sz="36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1026" name="Picture 2" descr="http://sejong.ac.kr/indexNew/imgs/header/logo.png">
            <a:extLst>
              <a:ext uri="{FF2B5EF4-FFF2-40B4-BE49-F238E27FC236}">
                <a16:creationId xmlns:a16="http://schemas.microsoft.com/office/drawing/2014/main" xmlns="" id="{B66A6387-AF99-4AB3-8120-B3A170DADB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1" y="6183751"/>
            <a:ext cx="1702979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F7E0843C-53CC-4128-B6B2-6091544E0578}"/>
              </a:ext>
            </a:extLst>
          </p:cNvPr>
          <p:cNvGrpSpPr/>
          <p:nvPr userDrawn="1"/>
        </p:nvGrpSpPr>
        <p:grpSpPr>
          <a:xfrm>
            <a:off x="10489072" y="6166199"/>
            <a:ext cx="1643315" cy="452734"/>
            <a:chOff x="10548685" y="6121944"/>
            <a:chExt cx="1643315" cy="452734"/>
          </a:xfrm>
        </p:grpSpPr>
        <p:pic>
          <p:nvPicPr>
            <p:cNvPr id="1028" name="Picture 4" descr="https://lh5.googleusercontent.com/xfBO0bNvfqZbzHDZWZWEW0XMUJOrRTIc3pql46GkGx3EHutIbTeJmh5ULO2q1SxiV5q3VJhx=w16383">
              <a:extLst>
                <a:ext uri="{FF2B5EF4-FFF2-40B4-BE49-F238E27FC236}">
                  <a16:creationId xmlns:a16="http://schemas.microsoft.com/office/drawing/2014/main" xmlns="" id="{1430EB38-FCB8-4D8E-B685-DAE9A64B03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685" y="6121944"/>
              <a:ext cx="452734" cy="45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3D5A9E-E69F-4B98-8857-FCF720986695}"/>
                </a:ext>
              </a:extLst>
            </p:cNvPr>
            <p:cNvSpPr txBox="1"/>
            <p:nvPr userDrawn="1"/>
          </p:nvSpPr>
          <p:spPr>
            <a:xfrm>
              <a:off x="10928577" y="6180626"/>
              <a:ext cx="1263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Sejong RCV</a:t>
              </a:r>
              <a:endParaRPr lang="ko-KR" alt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7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738544"/>
            <a:ext cx="10363200" cy="1470025"/>
          </a:xfrm>
        </p:spPr>
        <p:txBody>
          <a:bodyPr/>
          <a:lstStyle>
            <a:lvl1pPr>
              <a:defRPr sz="36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056573"/>
            <a:ext cx="820771" cy="6174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18614" r="28667" b="18182"/>
          <a:stretch/>
        </p:blipFill>
        <p:spPr>
          <a:xfrm>
            <a:off x="116114" y="6155906"/>
            <a:ext cx="1204685" cy="4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7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2371119"/>
            <a:ext cx="1219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직사각형 4"/>
          <p:cNvSpPr/>
          <p:nvPr userDrawn="1"/>
        </p:nvSpPr>
        <p:spPr>
          <a:xfrm>
            <a:off x="0" y="3422388"/>
            <a:ext cx="1219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/>
          </p:nvPr>
        </p:nvSpPr>
        <p:spPr>
          <a:xfrm>
            <a:off x="336551" y="2416834"/>
            <a:ext cx="11506200" cy="100555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47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00711" y="828046"/>
            <a:ext cx="1170044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058620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00711" y="998162"/>
            <a:ext cx="11762689" cy="538867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F4AC663C-A2D7-46E5-8204-C2095841114A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0E1E761F-7D92-4EB9-A8D5-F642F0E598ED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xmlns="" id="{43733B17-EDDA-44E8-BCE5-8EC734521F5A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xmlns="" id="{BB44E7C3-C731-492A-8761-5A37A6C2BE1D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2" name="직각 삼각형 11">
                  <a:extLst>
                    <a:ext uri="{FF2B5EF4-FFF2-40B4-BE49-F238E27FC236}">
                      <a16:creationId xmlns:a16="http://schemas.microsoft.com/office/drawing/2014/main" xmlns="" id="{6C133D5A-DD46-47C0-B9B8-3889DDFFDED9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xmlns="" id="{9DE65674-EC6B-4BE4-AB98-851FF44B186E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09537455-37DA-41AF-BD07-23687F1BD2D3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15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F8958CDE-9B8D-408F-B393-669E02C8EA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5787864-5859-42E5-B693-012E8C3F84A6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172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058620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00711" y="998162"/>
            <a:ext cx="11762689" cy="538867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50797CC8-996B-4048-B234-DE0FB10E9742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6F3C2A2-7773-417E-BAE6-477A4EC33EAC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xmlns="" id="{86016C81-8164-4F32-AE06-6FB86690CAB3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xmlns="" id="{4645AFEC-CC93-400D-A379-E5941F110FD7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4" name="직각 삼각형 13">
                  <a:extLst>
                    <a:ext uri="{FF2B5EF4-FFF2-40B4-BE49-F238E27FC236}">
                      <a16:creationId xmlns:a16="http://schemas.microsoft.com/office/drawing/2014/main" xmlns="" id="{BD7E8A62-AD19-4DD6-85C8-325A5E8C250D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xmlns="" id="{D4A3DFD0-9200-4C48-AFC7-C9057C4DCB1D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92BD62F3-ACD2-4D85-92B9-51EF6528249C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10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CBEE050A-069E-4132-BBF9-17A8CBC283A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E57B549-5B3D-4E9C-A917-93019D56E8D4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9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058620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200711" y="998162"/>
            <a:ext cx="11762689" cy="538867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나눔고딕" panose="020D0604000000000000" pitchFamily="50" charset="-127"/>
                <a:cs typeface="Tahoma" panose="020B060403050404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0" y="6693968"/>
            <a:ext cx="12192000" cy="171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B7F3F648-5905-496F-BA0C-219A5E9C51B2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C5761A4-D7D5-44A2-B232-CA1D86FB80CB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xmlns="" id="{51D2567E-946C-44B5-8CBF-92784421C76A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xmlns="" id="{3BBC8BEF-5117-4523-A6B1-5159ED4EDD37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4" name="직각 삼각형 13">
                  <a:extLst>
                    <a:ext uri="{FF2B5EF4-FFF2-40B4-BE49-F238E27FC236}">
                      <a16:creationId xmlns:a16="http://schemas.microsoft.com/office/drawing/2014/main" xmlns="" id="{99374264-956B-42D9-9D04-8AEE41B0A3E2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xmlns="" id="{8D851942-D83A-4DAE-B8A0-B2E9FE77E93E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0E7CEF0B-38F2-49CE-B0EA-5C9871866C55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10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5F99EE1A-9054-43AE-8BC8-DEF797DF7A3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EB21F87-D637-48B3-86BA-02CF9B7EB4B6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802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175224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00711" y="828046"/>
            <a:ext cx="1170044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D35ECB91-9112-47E0-BBC6-A333CC498339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0CFA4354-97AD-43A3-948F-9613DE321F26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xmlns="" id="{500312AE-3A96-4032-A56C-BFAD052A11A4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xmlns="" id="{0FD7C72A-9937-439F-9A9C-6188F4B9153C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3" name="직각 삼각형 12">
                  <a:extLst>
                    <a:ext uri="{FF2B5EF4-FFF2-40B4-BE49-F238E27FC236}">
                      <a16:creationId xmlns:a16="http://schemas.microsoft.com/office/drawing/2014/main" xmlns="" id="{EC27D467-1B3E-4174-8CFC-D0BCF379A37C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xmlns="" id="{536E4EC5-3C66-4BF7-88FB-857C7CC01666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9609B301-A235-4477-82E4-1E415313FFFE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9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509A6D85-C1D2-4FEA-84BF-054F5B814A1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FA8772F-11EE-401B-ACEE-4B1A0894E8D4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5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00711" y="297422"/>
            <a:ext cx="11519015" cy="468000"/>
          </a:xfrm>
        </p:spPr>
        <p:txBody>
          <a:bodyPr anchor="ctr">
            <a:noAutofit/>
          </a:bodyPr>
          <a:lstStyle>
            <a:lvl1pPr algn="l">
              <a:defRPr lang="ko-KR" altLang="en-US" dirty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175224" y="6386840"/>
            <a:ext cx="904780" cy="250330"/>
          </a:xfrm>
          <a:prstGeom prst="rect">
            <a:avLst/>
          </a:prstGeom>
        </p:spPr>
        <p:txBody>
          <a:bodyPr anchor="b"/>
          <a:lstStyle>
            <a:lvl1pPr>
              <a:defRPr lang="en-US" altLang="ko-KR" sz="1200" b="1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fld id="{FDD39262-B491-4869-BA95-D6A6C727505B}" type="slidenum">
              <a:rPr lang="en-US" altLang="ko-KR" smtClean="0"/>
              <a:pPr algn="r"/>
              <a:t>‹#›</a:t>
            </a:fld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17CACF2-2C5E-4D9C-ABAC-610CDA80C669}"/>
              </a:ext>
            </a:extLst>
          </p:cNvPr>
          <p:cNvGrpSpPr/>
          <p:nvPr userDrawn="1"/>
        </p:nvGrpSpPr>
        <p:grpSpPr>
          <a:xfrm>
            <a:off x="-44" y="0"/>
            <a:ext cx="12192044" cy="537732"/>
            <a:chOff x="-44" y="0"/>
            <a:chExt cx="12192044" cy="53773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AA4A1D51-9CE8-439E-B878-AB4D5C6A243B}"/>
                </a:ext>
              </a:extLst>
            </p:cNvPr>
            <p:cNvGrpSpPr/>
            <p:nvPr userDrawn="1"/>
          </p:nvGrpSpPr>
          <p:grpSpPr>
            <a:xfrm>
              <a:off x="-44" y="0"/>
              <a:ext cx="12192044" cy="537732"/>
              <a:chOff x="-44" y="0"/>
              <a:chExt cx="12192044" cy="647700"/>
            </a:xfrm>
            <a:gradFill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xmlns="" id="{D86E7759-8370-470D-9923-D7246423CC61}"/>
                  </a:ext>
                </a:extLst>
              </p:cNvPr>
              <p:cNvSpPr/>
              <p:nvPr userDrawn="1"/>
            </p:nvSpPr>
            <p:spPr>
              <a:xfrm>
                <a:off x="-44" y="0"/>
                <a:ext cx="12192043" cy="2924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xmlns="" id="{6D29EB2A-6382-4579-BFBD-B91094E2D839}"/>
                  </a:ext>
                </a:extLst>
              </p:cNvPr>
              <p:cNvGrpSpPr/>
              <p:nvPr userDrawn="1"/>
            </p:nvGrpSpPr>
            <p:grpSpPr>
              <a:xfrm>
                <a:off x="9997440" y="283828"/>
                <a:ext cx="2194560" cy="363872"/>
                <a:chOff x="7723763" y="173914"/>
                <a:chExt cx="4468237" cy="321012"/>
              </a:xfrm>
              <a:grpFill/>
            </p:grpSpPr>
            <p:sp>
              <p:nvSpPr>
                <p:cNvPr id="12" name="직각 삼각형 11">
                  <a:extLst>
                    <a:ext uri="{FF2B5EF4-FFF2-40B4-BE49-F238E27FC236}">
                      <a16:creationId xmlns:a16="http://schemas.microsoft.com/office/drawing/2014/main" xmlns="" id="{FA939CF6-104D-452F-A6FE-230312B0660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7723763" y="173914"/>
                  <a:ext cx="321012" cy="321012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xmlns="" id="{B57560B1-E75C-4550-8BDA-BB74B5334C32}"/>
                    </a:ext>
                  </a:extLst>
                </p:cNvPr>
                <p:cNvSpPr/>
                <p:nvPr userDrawn="1"/>
              </p:nvSpPr>
              <p:spPr>
                <a:xfrm>
                  <a:off x="8044775" y="179173"/>
                  <a:ext cx="4147225" cy="31198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E8C6A967-FFC8-47A0-8778-6785AE2C33E1}"/>
                </a:ext>
              </a:extLst>
            </p:cNvPr>
            <p:cNvGrpSpPr/>
            <p:nvPr userDrawn="1"/>
          </p:nvGrpSpPr>
          <p:grpSpPr>
            <a:xfrm>
              <a:off x="10392011" y="53453"/>
              <a:ext cx="1585687" cy="384700"/>
              <a:chOff x="10548685" y="6081490"/>
              <a:chExt cx="2032867" cy="493188"/>
            </a:xfrm>
          </p:grpSpPr>
          <p:pic>
            <p:nvPicPr>
              <p:cNvPr id="8" name="Picture 4" descr="https://lh5.googleusercontent.com/xfBO0bNvfqZbzHDZWZWEW0XMUJOrRTIc3pql46GkGx3EHutIbTeJmh5ULO2q1SxiV5q3VJhx=w16383">
                <a:extLst>
                  <a:ext uri="{FF2B5EF4-FFF2-40B4-BE49-F238E27FC236}">
                    <a16:creationId xmlns:a16="http://schemas.microsoft.com/office/drawing/2014/main" xmlns="" id="{0D9FF14D-AF59-449B-8789-92D8DD69B12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48685" y="6121944"/>
                <a:ext cx="452734" cy="452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9E6240A-835A-4D84-A2AB-481E1F3AE9D5}"/>
                  </a:ext>
                </a:extLst>
              </p:cNvPr>
              <p:cNvSpPr txBox="1"/>
              <p:nvPr userDrawn="1"/>
            </p:nvSpPr>
            <p:spPr>
              <a:xfrm>
                <a:off x="10961831" y="6081490"/>
                <a:ext cx="1619721" cy="473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Sejong RCV</a:t>
                </a:r>
                <a:endParaRPr lang="ko-KR" altLang="en-US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81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제목 개체 틀 44"/>
          <p:cNvSpPr>
            <a:spLocks noGrp="1"/>
          </p:cNvSpPr>
          <p:nvPr>
            <p:ph type="title"/>
          </p:nvPr>
        </p:nvSpPr>
        <p:spPr>
          <a:xfrm>
            <a:off x="60960" y="352399"/>
            <a:ext cx="11519015" cy="468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723901" y="2774172"/>
            <a:ext cx="11489227" cy="2746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KAIST RCV Lab.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46101" y="6617078"/>
            <a:ext cx="11489227" cy="2746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44" y="6678827"/>
            <a:ext cx="12192043" cy="212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-44" y="0"/>
            <a:ext cx="12192043" cy="2427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6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8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2800" b="1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ahoma" panose="020B0604030504040204" pitchFamily="34" charset="0"/>
          <a:ea typeface="나눔고딕 ExtraBold" panose="020D0904000000000000" pitchFamily="50" charset="-127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5" Type="http://schemas.openxmlformats.org/officeDocument/2006/relationships/image" Target="../media/image59.jpg"/><Relationship Id="rId10" Type="http://schemas.openxmlformats.org/officeDocument/2006/relationships/image" Target="../media/image54.jpeg"/><Relationship Id="rId4" Type="http://schemas.openxmlformats.org/officeDocument/2006/relationships/image" Target="../media/image48.jp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481" y="2114347"/>
            <a:ext cx="10363200" cy="1470025"/>
          </a:xfrm>
        </p:spPr>
        <p:txBody>
          <a:bodyPr/>
          <a:lstStyle/>
          <a:p>
            <a:pPr algn="ctr"/>
            <a:r>
              <a:rPr lang="en-US" altLang="ko-KR" dirty="0"/>
              <a:t>Deep image retrieval landmark</a:t>
            </a:r>
            <a:br>
              <a:rPr lang="en-US" altLang="ko-KR" dirty="0"/>
            </a:br>
            <a:r>
              <a:rPr lang="en-US" altLang="ko-KR" dirty="0"/>
              <a:t>                            : </a:t>
            </a:r>
            <a:r>
              <a:rPr lang="en-US" altLang="ko-KR" dirty="0" err="1"/>
              <a:t>Sejong</a:t>
            </a:r>
            <a:r>
              <a:rPr lang="en-US" altLang="ko-KR" dirty="0"/>
              <a:t> </a:t>
            </a:r>
            <a:r>
              <a:rPr lang="en-US" altLang="ko-KR" dirty="0" err="1"/>
              <a:t>Lamdmark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5F8B58E-4CFD-4415-A5E7-0E94940A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8441" y="4120978"/>
            <a:ext cx="8534400" cy="1752600"/>
          </a:xfrm>
        </p:spPr>
        <p:txBody>
          <a:bodyPr/>
          <a:lstStyle/>
          <a:p>
            <a:pPr algn="r"/>
            <a:r>
              <a:rPr lang="ko-KR" altLang="en-US" sz="18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김준우</a:t>
            </a:r>
            <a:endParaRPr lang="en-US" altLang="ko-KR" sz="1800" b="1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ko-KR" altLang="en-US" sz="18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김지원</a:t>
            </a:r>
            <a:endParaRPr lang="en-US" altLang="ko-KR" sz="1800" b="1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ko-KR" altLang="en-US" sz="18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남현호</a:t>
            </a:r>
            <a:endParaRPr lang="en-US" altLang="ko-KR" sz="1800" b="1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ko-KR" altLang="en-US" sz="18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이동훈</a:t>
            </a:r>
            <a:endParaRPr lang="en-US" altLang="ko-KR" sz="1800" b="1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/>
            <a:r>
              <a:rPr lang="ko-KR" altLang="en-US" sz="18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이수민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7092" y="5873578"/>
            <a:ext cx="11969578" cy="74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74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3906" t="1388" r="13215" b="833"/>
          <a:stretch/>
        </p:blipFill>
        <p:spPr>
          <a:xfrm>
            <a:off x="2233732" y="513888"/>
            <a:ext cx="7702388" cy="57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1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6563" t="5278" r="14219" b="4444"/>
          <a:stretch/>
        </p:blipFill>
        <p:spPr>
          <a:xfrm>
            <a:off x="1897020" y="285750"/>
            <a:ext cx="8439150" cy="619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</p:spTree>
    <p:extLst>
      <p:ext uri="{BB962C8B-B14F-4D97-AF65-F5344CB8AC3E}">
        <p14:creationId xmlns:p14="http://schemas.microsoft.com/office/powerpoint/2010/main" val="216435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5469" t="6111" r="14219" b="2778"/>
          <a:stretch/>
        </p:blipFill>
        <p:spPr>
          <a:xfrm>
            <a:off x="1830345" y="342900"/>
            <a:ext cx="85725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</p:spTree>
    <p:extLst>
      <p:ext uri="{BB962C8B-B14F-4D97-AF65-F5344CB8AC3E}">
        <p14:creationId xmlns:p14="http://schemas.microsoft.com/office/powerpoint/2010/main" val="267847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3906" t="6111" r="13750" b="2222"/>
          <a:stretch/>
        </p:blipFill>
        <p:spPr>
          <a:xfrm>
            <a:off x="1706520" y="361950"/>
            <a:ext cx="882015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</p:spTree>
    <p:extLst>
      <p:ext uri="{BB962C8B-B14F-4D97-AF65-F5344CB8AC3E}">
        <p14:creationId xmlns:p14="http://schemas.microsoft.com/office/powerpoint/2010/main" val="254438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 descr="online-triplet-loss-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7" y="2903171"/>
            <a:ext cx="4652907" cy="16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66" y="624983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Online Hardest Triplet Loss</a:t>
            </a:r>
            <a:endParaRPr lang="ko-KR" altLang="en-US" dirty="0"/>
          </a:p>
        </p:txBody>
      </p:sp>
      <p:pic>
        <p:nvPicPr>
          <p:cNvPr id="1034" name="Picture 10" descr="triplet-loss-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8" y="1869989"/>
            <a:ext cx="4711866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8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867757F-0604-4ECD-B9FA-F15782997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fontAlgn="base"/>
            <a:r>
              <a:rPr lang="en-US" altLang="ko-KR" dirty="0"/>
              <a:t>Experiments and Results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3225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91220" y="1726254"/>
            <a:ext cx="4275266" cy="3005954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64656" y="1682582"/>
            <a:ext cx="4301052" cy="30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912718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7" y="1417214"/>
            <a:ext cx="5147160" cy="5073971"/>
          </a:xfrm>
          <a:prstGeom prst="rect">
            <a:avLst/>
          </a:prstGeom>
        </p:spPr>
      </p:pic>
      <p:sp>
        <p:nvSpPr>
          <p:cNvPr id="8" name="텍스트 개체 틀 3">
            <a:extLst>
              <a:ext uri="{FF2B5EF4-FFF2-40B4-BE49-F238E27FC236}">
                <a16:creationId xmlns:a16="http://schemas.microsoft.com/office/drawing/2014/main" xmlns="" id="{976B3CE5-904F-4242-97E2-60370B1E3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95" y="262033"/>
            <a:ext cx="11506200" cy="1005552"/>
          </a:xfrm>
        </p:spPr>
        <p:txBody>
          <a:bodyPr/>
          <a:lstStyle/>
          <a:p>
            <a:pPr lvl="0" fontAlgn="base"/>
            <a:r>
              <a:rPr lang="en-US" altLang="ko-KR" dirty="0"/>
              <a:t>6</a:t>
            </a:r>
            <a:r>
              <a:rPr lang="ko-KR" altLang="en-US" dirty="0"/>
              <a:t>가지의 </a:t>
            </a:r>
            <a:r>
              <a:rPr lang="en-US" altLang="ko-KR" dirty="0"/>
              <a:t>datasets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전처리</a:t>
            </a:r>
            <a:r>
              <a:rPr lang="ko-KR" altLang="en-US" dirty="0"/>
              <a:t> </a:t>
            </a:r>
            <a:endParaRPr lang="ko-KR" altLang="ko-KR" dirty="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0689AAC7-1DB3-4766-8A75-00AF8A7CB3D6}"/>
              </a:ext>
            </a:extLst>
          </p:cNvPr>
          <p:cNvSpPr txBox="1">
            <a:spLocks/>
          </p:cNvSpPr>
          <p:nvPr/>
        </p:nvSpPr>
        <p:spPr>
          <a:xfrm>
            <a:off x="6547913" y="1417214"/>
            <a:ext cx="5147159" cy="507397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0"/>
              </a:spcBef>
              <a:buFont typeface="Arial" pitchFamily="34" charset="0"/>
              <a:buNone/>
              <a:def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1</a:t>
            </a:r>
            <a:r>
              <a:rPr lang="ko-KR" altLang="en-US" sz="1400" dirty="0"/>
              <a:t>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잡음추가  </a:t>
            </a:r>
            <a:endParaRPr lang="en-US" altLang="ko-KR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ko-KR" altLang="en-US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2</a:t>
            </a:r>
            <a:r>
              <a:rPr lang="ko-KR" altLang="en-US" sz="1400" dirty="0"/>
              <a:t>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밝기변화</a:t>
            </a:r>
            <a:r>
              <a:rPr lang="en-US" altLang="ko-KR" sz="1400" b="0" dirty="0"/>
              <a:t>(128</a:t>
            </a:r>
            <a:r>
              <a:rPr lang="ko-KR" altLang="en-US" sz="1400" b="0" dirty="0"/>
              <a:t>을 임계점으로 설정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 </a:t>
            </a:r>
            <a:endParaRPr lang="en-US" altLang="ko-KR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ko-KR" altLang="en-US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3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0.5</a:t>
            </a:r>
            <a:r>
              <a:rPr lang="ko-KR" altLang="en-US" sz="1400" b="0" dirty="0"/>
              <a:t>확률로 구름추가  </a:t>
            </a:r>
            <a:endParaRPr lang="en-US" altLang="ko-KR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ko-KR" altLang="en-US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4</a:t>
            </a:r>
            <a:r>
              <a:rPr lang="ko-KR" altLang="en-US" sz="1400" dirty="0"/>
              <a:t>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잡음추가</a:t>
            </a:r>
            <a:r>
              <a:rPr lang="en-US" altLang="ko-KR" sz="1400" b="0" dirty="0"/>
              <a:t>,0.5</a:t>
            </a:r>
            <a:r>
              <a:rPr lang="ko-KR" altLang="en-US" sz="1400" b="0" dirty="0"/>
              <a:t>확률로 밝기변화</a:t>
            </a:r>
            <a:r>
              <a:rPr lang="en-US" altLang="ko-KR" sz="1400" b="0" dirty="0"/>
              <a:t>(128</a:t>
            </a:r>
            <a:r>
              <a:rPr lang="ko-KR" altLang="en-US" sz="1400" b="0" dirty="0"/>
              <a:t>을 임계점으로 설정</a:t>
            </a:r>
            <a:r>
              <a:rPr lang="en-US" altLang="ko-KR" sz="1400" b="0" dirty="0"/>
              <a:t>),0.25</a:t>
            </a:r>
            <a:r>
              <a:rPr lang="ko-KR" altLang="en-US" sz="1400" b="0" dirty="0"/>
              <a:t>확률로 구름추가  </a:t>
            </a:r>
            <a:endParaRPr lang="en-US" altLang="ko-KR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ko-KR" altLang="en-US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5</a:t>
            </a:r>
            <a:r>
              <a:rPr lang="ko-KR" altLang="en-US" sz="1400" dirty="0"/>
              <a:t>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잡음추가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색 변환</a:t>
            </a:r>
            <a:r>
              <a:rPr lang="en-US" altLang="ko-KR" sz="1400" b="0" dirty="0"/>
              <a:t>, 0.25</a:t>
            </a:r>
            <a:r>
              <a:rPr lang="ko-KR" altLang="en-US" sz="1400" b="0" dirty="0"/>
              <a:t>확률로 구름추가  </a:t>
            </a:r>
            <a:endParaRPr lang="en-US" altLang="ko-KR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ko-KR" altLang="en-US" sz="1400" b="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ko-KR" altLang="en-US" sz="1400" dirty="0"/>
              <a:t>시도</a:t>
            </a:r>
            <a:r>
              <a:rPr lang="en-US" altLang="ko-KR" sz="1400" dirty="0"/>
              <a:t>6</a:t>
            </a:r>
            <a:r>
              <a:rPr lang="ko-KR" altLang="en-US" sz="1400" dirty="0"/>
              <a:t> </a:t>
            </a:r>
            <a:r>
              <a:rPr lang="en-US" altLang="ko-KR" sz="1400" b="0" dirty="0"/>
              <a:t>:  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(-25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~25</a:t>
            </a:r>
            <a:r>
              <a:rPr lang="ko-KR" altLang="en-US" sz="1400" b="0" dirty="0"/>
              <a:t>도</a:t>
            </a:r>
            <a:r>
              <a:rPr lang="en-US" altLang="ko-KR" sz="1400" b="0" dirty="0"/>
              <a:t>) </a:t>
            </a:r>
            <a:r>
              <a:rPr lang="ko-KR" altLang="en-US" sz="1400" b="0" dirty="0"/>
              <a:t>회전</a:t>
            </a:r>
            <a:r>
              <a:rPr lang="en-US" altLang="ko-KR" sz="1400" b="0" dirty="0"/>
              <a:t>,0.25</a:t>
            </a:r>
            <a:r>
              <a:rPr lang="ko-KR" altLang="en-US" sz="1400" b="0" dirty="0"/>
              <a:t>확률로 </a:t>
            </a:r>
            <a:r>
              <a:rPr lang="en-US" altLang="ko-KR" sz="1400" b="0" dirty="0"/>
              <a:t>(1.0~1.2)</a:t>
            </a:r>
            <a:r>
              <a:rPr lang="ko-KR" altLang="en-US" sz="1400" b="0" dirty="0"/>
              <a:t>배 확대</a:t>
            </a:r>
            <a:r>
              <a:rPr lang="en-US" altLang="ko-KR" sz="1400" b="0" dirty="0"/>
              <a:t>, 0.5</a:t>
            </a:r>
            <a:r>
              <a:rPr lang="ko-KR" altLang="en-US" sz="1400" b="0" dirty="0"/>
              <a:t>확률로 흑백변환  </a:t>
            </a:r>
          </a:p>
        </p:txBody>
      </p:sp>
    </p:spTree>
    <p:extLst>
      <p:ext uri="{BB962C8B-B14F-4D97-AF65-F5344CB8AC3E}">
        <p14:creationId xmlns:p14="http://schemas.microsoft.com/office/powerpoint/2010/main" val="60613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102973" y="191470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22EDCD40-4049-49CF-9336-9C4E20396F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0" y="5190880"/>
            <a:ext cx="5147160" cy="884416"/>
          </a:xfrm>
          <a:prstGeom prst="rect">
            <a:avLst/>
          </a:prstGeom>
        </p:spPr>
      </p:pic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89272503-53E9-4CFA-ACB1-5CB787AB8A35}"/>
              </a:ext>
            </a:extLst>
          </p:cNvPr>
          <p:cNvSpPr txBox="1">
            <a:spLocks/>
          </p:cNvSpPr>
          <p:nvPr/>
        </p:nvSpPr>
        <p:spPr>
          <a:xfrm>
            <a:off x="903055" y="1216200"/>
            <a:ext cx="5075134" cy="65378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0"/>
              </a:spcBef>
              <a:buFont typeface="Arial" pitchFamily="34" charset="0"/>
              <a:buNone/>
              <a:def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dirty="0"/>
              <a:t>Test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27059CA7-B5A0-41CF-830C-4C3B4F494526}"/>
              </a:ext>
            </a:extLst>
          </p:cNvPr>
          <p:cNvGrpSpPr/>
          <p:nvPr/>
        </p:nvGrpSpPr>
        <p:grpSpPr>
          <a:xfrm>
            <a:off x="6800413" y="2197729"/>
            <a:ext cx="4217513" cy="2432230"/>
            <a:chOff x="918509" y="2156246"/>
            <a:chExt cx="5388906" cy="3573724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A7C3B6CA-CC08-48DC-8BAA-0A7F54FE7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89" y="2156246"/>
              <a:ext cx="1669426" cy="1669426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00F4B3BD-6628-4A34-B57D-35FBE24BB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879" y="4060544"/>
              <a:ext cx="1669426" cy="166942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5D3CF7BD-13C5-4404-ABDB-85EB5527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989" y="4060544"/>
              <a:ext cx="1669426" cy="166942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160E73E5-EA8D-47F8-9907-CD8F2D2FC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09" y="4060544"/>
              <a:ext cx="1669426" cy="1669426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xmlns="" id="{8BFC9B2E-4D23-4BB4-B888-7061A320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879" y="2156246"/>
              <a:ext cx="1669426" cy="1669426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xmlns="" id="{4DC73440-4C9D-40BF-AAD1-E4A1A59A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09" y="2156246"/>
              <a:ext cx="1669426" cy="1669426"/>
            </a:xfrm>
            <a:prstGeom prst="rect">
              <a:avLst/>
            </a:prstGeom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A3A2193F-99D1-4A7F-8985-2D56AFC5C38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2" y="5190880"/>
            <a:ext cx="5147160" cy="884416"/>
          </a:xfrm>
          <a:prstGeom prst="rect">
            <a:avLst/>
          </a:prstGeom>
        </p:spPr>
      </p:pic>
      <p:sp>
        <p:nvSpPr>
          <p:cNvPr id="28" name="텍스트 개체 틀 3">
            <a:extLst>
              <a:ext uri="{FF2B5EF4-FFF2-40B4-BE49-F238E27FC236}">
                <a16:creationId xmlns:a16="http://schemas.microsoft.com/office/drawing/2014/main" xmlns="" id="{DCF0FB3E-B3F4-4007-B672-5696CDB46DF4}"/>
              </a:ext>
            </a:extLst>
          </p:cNvPr>
          <p:cNvSpPr txBox="1">
            <a:spLocks/>
          </p:cNvSpPr>
          <p:nvPr/>
        </p:nvSpPr>
        <p:spPr>
          <a:xfrm>
            <a:off x="6371603" y="1216200"/>
            <a:ext cx="5075134" cy="65378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0"/>
              </a:spcBef>
              <a:buFont typeface="Arial" pitchFamily="34" charset="0"/>
              <a:buNone/>
              <a:def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000" dirty="0" err="1"/>
              <a:t>Test_diff</a:t>
            </a:r>
            <a:endParaRPr lang="ko-KR" altLang="en-US" sz="2000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xmlns="" id="{9B49B7A5-D578-4D9E-931A-B0EABF220397}"/>
              </a:ext>
            </a:extLst>
          </p:cNvPr>
          <p:cNvGrpSpPr/>
          <p:nvPr/>
        </p:nvGrpSpPr>
        <p:grpSpPr>
          <a:xfrm>
            <a:off x="1331865" y="2197728"/>
            <a:ext cx="4217513" cy="2480187"/>
            <a:chOff x="882363" y="1985573"/>
            <a:chExt cx="5188015" cy="2658113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xmlns="" id="{5014F332-0414-423A-8335-3D17E057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851" y="3204563"/>
              <a:ext cx="1724715" cy="1293536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xmlns="" id="{DA21EE1D-C8B1-49F6-90A0-F7DBB6FD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961" y="3136458"/>
              <a:ext cx="1507228" cy="1507228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xmlns="" id="{7D790D8D-A73A-44BD-A114-59DBBB7D0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639" y="3157201"/>
              <a:ext cx="1217162" cy="1478864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xmlns="" id="{F1241609-AB0B-4440-88CA-FFEB5D085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620" y="1995603"/>
              <a:ext cx="1317179" cy="986613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xmlns="" id="{E146AF5B-CBE8-4822-A79D-F4231F83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63" y="1985573"/>
              <a:ext cx="1467361" cy="97579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xmlns="" id="{9A93EC50-7116-46FC-9A69-74077852A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596" y="2009891"/>
              <a:ext cx="1710782" cy="958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06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79514" y="1869989"/>
            <a:ext cx="12395081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EA3E906-69D3-F547-A547-28A893F1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914" y="1283522"/>
            <a:ext cx="5774911" cy="42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867757F-0604-4ECD-B9FA-F15782997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28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t="5917" r="4891" b="4716"/>
          <a:stretch/>
        </p:blipFill>
        <p:spPr>
          <a:xfrm>
            <a:off x="979714" y="1869990"/>
            <a:ext cx="2946400" cy="195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그룹 3"/>
          <p:cNvGrpSpPr/>
          <p:nvPr/>
        </p:nvGrpSpPr>
        <p:grpSpPr>
          <a:xfrm>
            <a:off x="3381828" y="3333305"/>
            <a:ext cx="1088571" cy="1634701"/>
            <a:chOff x="3058432" y="2394239"/>
            <a:chExt cx="1411968" cy="253520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2" t="30585" r="22392" b="6243"/>
            <a:stretch/>
          </p:blipFill>
          <p:spPr>
            <a:xfrm>
              <a:off x="3120571" y="2569030"/>
              <a:ext cx="1306286" cy="2148114"/>
            </a:xfrm>
            <a:prstGeom prst="rect">
              <a:avLst/>
            </a:prstGeom>
          </p:spPr>
        </p:pic>
        <p:pic>
          <p:nvPicPr>
            <p:cNvPr id="1026" name="Picture 2" descr="ì¤ë§í¸í° ì¼ë¬ì¤í¸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432" y="2394239"/>
              <a:ext cx="1411968" cy="253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사각형 설명선 4"/>
          <p:cNvSpPr/>
          <p:nvPr/>
        </p:nvSpPr>
        <p:spPr>
          <a:xfrm>
            <a:off x="5384799" y="1869990"/>
            <a:ext cx="6241144" cy="3485558"/>
          </a:xfrm>
          <a:prstGeom prst="wedgeRectCallout">
            <a:avLst>
              <a:gd name="adj1" fmla="val -66288"/>
              <a:gd name="adj2" fmla="val 291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-238" t="10794" r="953" b="3492"/>
          <a:stretch/>
        </p:blipFill>
        <p:spPr>
          <a:xfrm>
            <a:off x="5384799" y="1869989"/>
            <a:ext cx="6241144" cy="348555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l="-238" t="10794" r="953" b="3492"/>
          <a:stretch/>
        </p:blipFill>
        <p:spPr>
          <a:xfrm>
            <a:off x="3933282" y="4515901"/>
            <a:ext cx="457980" cy="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867757F-0604-4ECD-B9FA-F15782997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Data set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7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652958" y="674415"/>
            <a:ext cx="4320000" cy="900000"/>
            <a:chOff x="-7294573" y="-6879445"/>
            <a:chExt cx="39549406" cy="687643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254083" y="-6022195"/>
              <a:ext cx="6858000" cy="51435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94573" y="-6879445"/>
              <a:ext cx="10058400" cy="686101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827" y="-6861016"/>
              <a:ext cx="10058400" cy="684258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2871" y="-6876428"/>
              <a:ext cx="9131318" cy="6858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227" y="-6861015"/>
              <a:ext cx="5150644" cy="6858000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652958" y="1939938"/>
            <a:ext cx="4320000" cy="900000"/>
            <a:chOff x="2241758" y="-8115300"/>
            <a:chExt cx="11245073" cy="340042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20323" y="-7393865"/>
              <a:ext cx="3400425" cy="195755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8472" y="-7396400"/>
              <a:ext cx="3400425" cy="196262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313" y="-8115300"/>
              <a:ext cx="1539373" cy="340042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0377" y="-8115300"/>
              <a:ext cx="2866454" cy="340042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6"/>
            <a:stretch/>
          </p:blipFill>
          <p:spPr>
            <a:xfrm>
              <a:off x="7619999" y="-8115300"/>
              <a:ext cx="3000377" cy="3400425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652958" y="3205461"/>
            <a:ext cx="4320000" cy="900000"/>
            <a:chOff x="-18541108" y="-5016129"/>
            <a:chExt cx="47452659" cy="6864494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41108" y="-5009635"/>
              <a:ext cx="10058400" cy="6851506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3151" y="-5009635"/>
              <a:ext cx="10058400" cy="6851506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833" y="-5016129"/>
              <a:ext cx="9131318" cy="6858000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7" y="-5009635"/>
              <a:ext cx="9131318" cy="6858000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82707" y="-5009635"/>
              <a:ext cx="9131318" cy="6858000"/>
            </a:xfrm>
            <a:prstGeom prst="rect">
              <a:avLst/>
            </a:prstGeom>
          </p:spPr>
        </p:pic>
      </p:grpSp>
      <p:grpSp>
        <p:nvGrpSpPr>
          <p:cNvPr id="35" name="그룹 34"/>
          <p:cNvGrpSpPr/>
          <p:nvPr/>
        </p:nvGrpSpPr>
        <p:grpSpPr>
          <a:xfrm>
            <a:off x="652958" y="4470984"/>
            <a:ext cx="4320000" cy="900000"/>
            <a:chOff x="-11672614" y="-7779600"/>
            <a:chExt cx="45409666" cy="560790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8652" y="-7779600"/>
              <a:ext cx="10058400" cy="5607900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252" y="-7779600"/>
              <a:ext cx="10058400" cy="5607900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52" y="-7779600"/>
              <a:ext cx="10058400" cy="5607900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09259" y="-7779600"/>
              <a:ext cx="10058400" cy="5607900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2614" y="-7779600"/>
              <a:ext cx="5150644" cy="5607900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>
            <a:off x="652958" y="5736508"/>
            <a:ext cx="4320000" cy="900000"/>
            <a:chOff x="-13358752" y="-8003400"/>
            <a:chExt cx="50292000" cy="5693433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58752" y="-8003400"/>
              <a:ext cx="10058400" cy="565785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4848" y="-7967817"/>
              <a:ext cx="10058400" cy="565785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448" y="-8003400"/>
              <a:ext cx="10058400" cy="5693433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0352" y="-8003400"/>
              <a:ext cx="10058400" cy="5693433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048" y="-8003400"/>
              <a:ext cx="10058400" cy="5693433"/>
            </a:xfrm>
            <a:prstGeom prst="rect">
              <a:avLst/>
            </a:prstGeom>
          </p:spPr>
        </p:pic>
      </p:grpSp>
      <p:sp>
        <p:nvSpPr>
          <p:cNvPr id="42" name="오른쪽 화살표 41"/>
          <p:cNvSpPr/>
          <p:nvPr/>
        </p:nvSpPr>
        <p:spPr>
          <a:xfrm>
            <a:off x="5322262" y="975570"/>
            <a:ext cx="323850" cy="2952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5322262" y="2240014"/>
            <a:ext cx="323850" cy="2952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오른쪽 화살표 43"/>
          <p:cNvSpPr/>
          <p:nvPr/>
        </p:nvSpPr>
        <p:spPr>
          <a:xfrm>
            <a:off x="5322262" y="3504458"/>
            <a:ext cx="323850" cy="2952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>
            <a:off x="5322262" y="4768902"/>
            <a:ext cx="323850" cy="2952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5322262" y="6033345"/>
            <a:ext cx="323850" cy="2952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5836958" y="961005"/>
            <a:ext cx="6339285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대양</a:t>
            </a:r>
            <a:r>
              <a:rPr lang="en-US" altLang="ko-KR" dirty="0"/>
              <a:t>AI</a:t>
            </a:r>
            <a:r>
              <a:rPr lang="ko-KR" altLang="en-US" dirty="0"/>
              <a:t>센터             </a:t>
            </a:r>
            <a:r>
              <a:rPr lang="en-US" altLang="ko-KR" dirty="0"/>
              <a:t>182    /   14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8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8492501" y="261490"/>
            <a:ext cx="3458518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/>
              <a:t>train   /  test </a:t>
            </a:r>
          </a:p>
        </p:txBody>
      </p:sp>
      <p:sp>
        <p:nvSpPr>
          <p:cNvPr id="49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5836958" y="2224845"/>
            <a:ext cx="6339285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시계탑                    </a:t>
            </a:r>
            <a:r>
              <a:rPr lang="en-US" altLang="ko-KR" dirty="0"/>
              <a:t>103    /   23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5836958" y="3488685"/>
            <a:ext cx="6339285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어린이대공원 정문  </a:t>
            </a:r>
            <a:r>
              <a:rPr lang="en-US" altLang="ko-KR" dirty="0"/>
              <a:t>170    /   15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5836958" y="4752525"/>
            <a:ext cx="6339285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 err="1"/>
              <a:t>세종대정문</a:t>
            </a:r>
            <a:r>
              <a:rPr lang="ko-KR" altLang="en-US" dirty="0"/>
              <a:t>               </a:t>
            </a:r>
            <a:r>
              <a:rPr lang="en-US" altLang="ko-KR" dirty="0"/>
              <a:t>98    /   24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376A2EE3-D43D-4049-AAD5-9903AC4007D1}"/>
              </a:ext>
            </a:extLst>
          </p:cNvPr>
          <p:cNvSpPr txBox="1">
            <a:spLocks/>
          </p:cNvSpPr>
          <p:nvPr/>
        </p:nvSpPr>
        <p:spPr>
          <a:xfrm>
            <a:off x="5836958" y="6016366"/>
            <a:ext cx="6339285" cy="55740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석상                        </a:t>
            </a:r>
            <a:r>
              <a:rPr lang="en-US" altLang="ko-KR" dirty="0"/>
              <a:t>103   /    7</a:t>
            </a:r>
            <a:r>
              <a:rPr lang="ko-KR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3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867757F-0604-4ECD-B9FA-F15782997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Model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483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08" y="2258100"/>
            <a:ext cx="5981057" cy="19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3282" t="1112" r="13280" b="555"/>
          <a:stretch/>
        </p:blipFill>
        <p:spPr>
          <a:xfrm>
            <a:off x="2152650" y="533400"/>
            <a:ext cx="7613004" cy="573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</p:spTree>
    <p:extLst>
      <p:ext uri="{BB962C8B-B14F-4D97-AF65-F5344CB8AC3E}">
        <p14:creationId xmlns:p14="http://schemas.microsoft.com/office/powerpoint/2010/main" val="29547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82378" y="1869989"/>
            <a:ext cx="12397946" cy="2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5938" t="1944" r="13125" b="555"/>
          <a:stretch/>
        </p:blipFill>
        <p:spPr>
          <a:xfrm>
            <a:off x="2297070" y="513888"/>
            <a:ext cx="7639050" cy="5753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5705" y="6267450"/>
            <a:ext cx="402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출처 </a:t>
            </a:r>
            <a:r>
              <a:rPr lang="en-US" altLang="ko-KR" dirty="0"/>
              <a:t>CVPR 2016 </a:t>
            </a:r>
            <a:r>
              <a:rPr lang="en-US" altLang="ko-KR" dirty="0" err="1"/>
              <a:t>NetVLAD</a:t>
            </a:r>
            <a:r>
              <a:rPr lang="en-US" altLang="ko-KR" dirty="0"/>
              <a:t> </a:t>
            </a:r>
            <a:r>
              <a:rPr lang="ko-KR" altLang="en-US" dirty="0"/>
              <a:t>발표자료</a:t>
            </a:r>
          </a:p>
        </p:txBody>
      </p:sp>
    </p:spTree>
    <p:extLst>
      <p:ext uri="{BB962C8B-B14F-4D97-AF65-F5344CB8AC3E}">
        <p14:creationId xmlns:p14="http://schemas.microsoft.com/office/powerpoint/2010/main" val="790794449"/>
      </p:ext>
    </p:extLst>
  </p:cSld>
  <p:clrMapOvr>
    <a:masterClrMapping/>
  </p:clrMapOvr>
</p:sld>
</file>

<file path=ppt/theme/theme1.xml><?xml version="1.0" encoding="utf-8"?>
<a:theme xmlns:a="http://schemas.openxmlformats.org/drawingml/2006/main" name="4_본문 내용 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92</Words>
  <Application>Microsoft Office PowerPoint</Application>
  <PresentationFormat>와이드스크린</PresentationFormat>
  <Paragraphs>38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HY견고딕</vt:lpstr>
      <vt:lpstr>나눔고딕</vt:lpstr>
      <vt:lpstr>나눔고딕 ExtraBold</vt:lpstr>
      <vt:lpstr>맑은 고딕</vt:lpstr>
      <vt:lpstr>Arial</vt:lpstr>
      <vt:lpstr>Calibri</vt:lpstr>
      <vt:lpstr>Tahoma</vt:lpstr>
      <vt:lpstr>Wingdings</vt:lpstr>
      <vt:lpstr>4_본문 내용 마스터</vt:lpstr>
      <vt:lpstr>Deep image retrieval landmark                             : Sejong Lamdmark dataset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Soonmin Hwang</dc:creator>
  <cp:lastModifiedBy>김지원</cp:lastModifiedBy>
  <cp:revision>28</cp:revision>
  <dcterms:created xsi:type="dcterms:W3CDTF">2019-04-18T07:18:22Z</dcterms:created>
  <dcterms:modified xsi:type="dcterms:W3CDTF">2019-06-24T02:45:59Z</dcterms:modified>
</cp:coreProperties>
</file>