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3" r:id="rId3"/>
    <p:sldId id="267" r:id="rId4"/>
    <p:sldId id="268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1" r:id="rId16"/>
    <p:sldId id="280" r:id="rId17"/>
    <p:sldId id="282" r:id="rId18"/>
    <p:sldId id="283" r:id="rId19"/>
    <p:sldId id="284" r:id="rId20"/>
    <p:sldId id="285" r:id="rId21"/>
    <p:sldId id="286" r:id="rId22"/>
    <p:sldId id="287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60" y="1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方正悠黑_510M" panose="02000000000000000000" pitchFamily="2" charset="-122"/>
                <a:ea typeface="方正悠黑_510M" panose="02000000000000000000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方正悠黑_510M" panose="02000000000000000000" pitchFamily="2" charset="-122"/>
                <a:ea typeface="方正悠黑_510M" panose="02000000000000000000" pitchFamily="2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单击以编辑母版副标题样式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C1AB-397E-4EFD-9355-AEA252313A18}" type="datetimeFigureOut">
              <a:rPr lang="zh-CN" altLang="en-US" smtClean="0"/>
              <a:t>2017/3/17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E838-CA02-4921-8F26-61EF900B7E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3143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C1AB-397E-4EFD-9355-AEA252313A18}" type="datetimeFigureOut">
              <a:rPr lang="zh-CN" altLang="en-US" smtClean="0"/>
              <a:t>2017/3/17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E838-CA02-4921-8F26-61EF900B7E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2101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C1AB-397E-4EFD-9355-AEA252313A18}" type="datetimeFigureOut">
              <a:rPr lang="zh-CN" altLang="en-US" smtClean="0"/>
              <a:t>2017/3/17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E838-CA02-4921-8F26-61EF900B7E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2973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bg>
      <p:bgPr>
        <a:solidFill>
          <a:srgbClr val="F9F9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612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方正悠黑_508R" panose="02000000000000000000" pitchFamily="2" charset="-122"/>
                <a:ea typeface="方正悠黑_508R" panose="02000000000000000000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方正悠黑_506L" panose="02000000000000000000" pitchFamily="2" charset="-122"/>
                <a:ea typeface="方正悠黑_506L" panose="02000000000000000000" pitchFamily="2" charset="-122"/>
              </a:defRPr>
            </a:lvl1pPr>
            <a:lvl2pPr>
              <a:defRPr>
                <a:latin typeface="方正悠黑_506L" panose="02000000000000000000" pitchFamily="2" charset="-122"/>
                <a:ea typeface="方正悠黑_506L" panose="02000000000000000000" pitchFamily="2" charset="-122"/>
              </a:defRPr>
            </a:lvl2pPr>
            <a:lvl3pPr>
              <a:defRPr>
                <a:latin typeface="方正悠黑_506L" panose="02000000000000000000" pitchFamily="2" charset="-122"/>
                <a:ea typeface="方正悠黑_506L" panose="02000000000000000000" pitchFamily="2" charset="-122"/>
              </a:defRPr>
            </a:lvl3pPr>
            <a:lvl4pPr>
              <a:defRPr>
                <a:latin typeface="方正悠黑_506L" panose="02000000000000000000" pitchFamily="2" charset="-122"/>
                <a:ea typeface="方正悠黑_506L" panose="02000000000000000000" pitchFamily="2" charset="-122"/>
              </a:defRPr>
            </a:lvl4pPr>
            <a:lvl5pPr>
              <a:defRPr>
                <a:latin typeface="方正悠黑_506L" panose="02000000000000000000" pitchFamily="2" charset="-122"/>
                <a:ea typeface="方正悠黑_506L" panose="02000000000000000000" pitchFamily="2" charset="-122"/>
              </a:defRPr>
            </a:lvl5pPr>
          </a:lstStyle>
          <a:p>
            <a:pPr lvl="0"/>
            <a:r>
              <a:rPr lang="zh-CN" altLang="en-US" dirty="0" smtClean="0"/>
              <a:t>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C1AB-397E-4EFD-9355-AEA252313A18}" type="datetimeFigureOut">
              <a:rPr lang="zh-CN" altLang="en-US" smtClean="0"/>
              <a:t>2017/3/17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E838-CA02-4921-8F26-61EF900B7E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0844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C1AB-397E-4EFD-9355-AEA252313A18}" type="datetimeFigureOut">
              <a:rPr lang="zh-CN" altLang="en-US" smtClean="0"/>
              <a:t>2017/3/17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E838-CA02-4921-8F26-61EF900B7E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079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C1AB-397E-4EFD-9355-AEA252313A18}" type="datetimeFigureOut">
              <a:rPr lang="zh-CN" altLang="en-US" smtClean="0"/>
              <a:t>2017/3/17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E838-CA02-4921-8F26-61EF900B7E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3906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C1AB-397E-4EFD-9355-AEA252313A18}" type="datetimeFigureOut">
              <a:rPr lang="zh-CN" altLang="en-US" smtClean="0"/>
              <a:t>2017/3/17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E838-CA02-4921-8F26-61EF900B7E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7760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C1AB-397E-4EFD-9355-AEA252313A18}" type="datetimeFigureOut">
              <a:rPr lang="zh-CN" altLang="en-US" smtClean="0"/>
              <a:t>2017/3/17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E838-CA02-4921-8F26-61EF900B7E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8185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C1AB-397E-4EFD-9355-AEA252313A18}" type="datetimeFigureOut">
              <a:rPr lang="zh-CN" altLang="en-US" smtClean="0"/>
              <a:t>2017/3/17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E838-CA02-4921-8F26-61EF900B7E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530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C1AB-397E-4EFD-9355-AEA252313A18}" type="datetimeFigureOut">
              <a:rPr lang="zh-CN" altLang="en-US" smtClean="0"/>
              <a:t>2017/3/17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E838-CA02-4921-8F26-61EF900B7E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0012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9C1AB-397E-4EFD-9355-AEA252313A18}" type="datetimeFigureOut">
              <a:rPr lang="zh-CN" altLang="en-US" smtClean="0"/>
              <a:t>2017/3/17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EE838-CA02-4921-8F26-61EF900B7E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4172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9C1AB-397E-4EFD-9355-AEA252313A18}" type="datetimeFigureOut">
              <a:rPr lang="zh-CN" altLang="en-US" smtClean="0"/>
              <a:t>2017/3/17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EE838-CA02-4921-8F26-61EF900B7E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282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b="1" dirty="0" smtClean="0">
                <a:solidFill>
                  <a:schemeClr val="bg1"/>
                </a:solidFill>
              </a:rPr>
              <a:t>并行计算简介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6042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49390" y="959507"/>
            <a:ext cx="9237330" cy="859133"/>
            <a:chOff x="3056407" y="1629000"/>
            <a:chExt cx="3600000" cy="3600000"/>
          </a:xfrm>
        </p:grpSpPr>
        <p:sp>
          <p:nvSpPr>
            <p:cNvPr id="7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788160" y="1031687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/>
              <a:t>基本概念：编程模型</a:t>
            </a:r>
            <a:endParaRPr lang="en-US" altLang="zh-CN" sz="4000" b="1" dirty="0"/>
          </a:p>
        </p:txBody>
      </p:sp>
      <p:grpSp>
        <p:nvGrpSpPr>
          <p:cNvPr id="12" name="组合 11"/>
          <p:cNvGrpSpPr/>
          <p:nvPr/>
        </p:nvGrpSpPr>
        <p:grpSpPr>
          <a:xfrm>
            <a:off x="1349390" y="2130743"/>
            <a:ext cx="4538861" cy="4412298"/>
            <a:chOff x="3056407" y="1629000"/>
            <a:chExt cx="3600000" cy="3600000"/>
          </a:xfrm>
        </p:grpSpPr>
        <p:sp>
          <p:nvSpPr>
            <p:cNvPr id="13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线程</a:t>
              </a:r>
              <a:r>
                <a:rPr lang="zh-CN" altLang="en-US" sz="36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模型</a:t>
              </a:r>
              <a:endPara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•"/>
              </a:pPr>
              <a:r>
                <a:rPr lang="zh-CN" altLang="en-US" sz="2800" dirty="0">
                  <a:solidFill>
                    <a:srgbClr val="000000"/>
                  </a:solidFill>
                  <a:latin typeface="arial" panose="020B0604020202020204" pitchFamily="34" charset="0"/>
                </a:rPr>
                <a:t>这种编程模型是一种共享存储器</a:t>
              </a:r>
              <a:r>
                <a:rPr lang="zh-CN" altLang="en-US" sz="28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编程</a:t>
              </a:r>
              <a:endParaRPr lang="en-US" altLang="zh-CN" sz="2800" dirty="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endParaRPr lang="zh-CN" altLang="en-US" sz="2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•"/>
              </a:pPr>
              <a:r>
                <a:rPr lang="zh-CN" altLang="en-US" sz="2800" dirty="0">
                  <a:solidFill>
                    <a:srgbClr val="000000"/>
                  </a:solidFill>
                  <a:latin typeface="arial" panose="020B0604020202020204" pitchFamily="34" charset="0"/>
                </a:rPr>
                <a:t>在并行编程的线程模型中，单个“重量级”进程可以具有多个“轻量级”并发</a:t>
              </a:r>
              <a:r>
                <a:rPr lang="zh-CN" altLang="en-US" sz="28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执行</a:t>
              </a:r>
              <a:endParaRPr lang="zh-CN" altLang="en-US" sz="2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5888251" y="324433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·</a:t>
            </a:r>
            <a:endParaRPr lang="zh-CN" alt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6047859" y="2130743"/>
            <a:ext cx="4538861" cy="4412298"/>
            <a:chOff x="3056407" y="1629000"/>
            <a:chExt cx="3600000" cy="3600000"/>
          </a:xfrm>
        </p:grpSpPr>
        <p:sp>
          <p:nvSpPr>
            <p:cNvPr id="17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8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/>
              <a:r>
                <a:rPr lang="zh-CN" altLang="en-US" sz="34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分布式</a:t>
              </a:r>
              <a:r>
                <a:rPr lang="zh-CN" altLang="en-US" sz="3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内存</a:t>
              </a:r>
              <a:r>
                <a:rPr lang="en-US" altLang="zh-CN" sz="34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/</a:t>
              </a:r>
              <a:endParaRPr lang="en-US" altLang="zh-CN" sz="3400" b="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algn="ctr"/>
              <a:r>
                <a:rPr lang="zh-CN" altLang="en-US" sz="34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消息</a:t>
              </a:r>
              <a:r>
                <a:rPr lang="zh-CN" altLang="en-US" sz="34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传递模型</a:t>
              </a:r>
            </a:p>
            <a:p>
              <a:r>
                <a:rPr lang="en-US" altLang="zh-CN" sz="2400" dirty="0" smtClean="0"/>
                <a:t>·</a:t>
              </a:r>
              <a:r>
                <a:rPr lang="zh-CN" altLang="en-US" sz="2400" dirty="0" smtClean="0"/>
                <a:t>在计算期间使用其自己的本地内存的一组任务。任务不受物理机器限制</a:t>
              </a:r>
              <a:endParaRPr lang="en-US" altLang="zh-CN" sz="2400" dirty="0" smtClean="0"/>
            </a:p>
            <a:p>
              <a:r>
                <a:rPr lang="en-US" altLang="zh-CN" sz="2400" dirty="0" smtClean="0"/>
                <a:t>·</a:t>
              </a:r>
              <a:r>
                <a:rPr lang="zh-CN" altLang="en-US" sz="2400" dirty="0" smtClean="0"/>
                <a:t>任务</a:t>
              </a:r>
              <a:r>
                <a:rPr lang="zh-CN" altLang="en-US" sz="2400" dirty="0"/>
                <a:t>通过发送和接收消息通过通信交换数据。</a:t>
              </a:r>
            </a:p>
            <a:p>
              <a:r>
                <a:rPr lang="en-US" altLang="zh-CN" sz="2400" dirty="0" smtClean="0"/>
                <a:t>·</a:t>
              </a:r>
              <a:r>
                <a:rPr lang="zh-CN" altLang="en-US" sz="2400" dirty="0" smtClean="0"/>
                <a:t>数据</a:t>
              </a:r>
              <a:r>
                <a:rPr lang="zh-CN" altLang="en-US" sz="2400" dirty="0"/>
                <a:t>传输通常需要由每个进程执行协作操作。例如，发送操作必须具有匹配的接收操作。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258390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49390" y="959507"/>
            <a:ext cx="9237330" cy="859133"/>
            <a:chOff x="3056407" y="1629000"/>
            <a:chExt cx="3600000" cy="3600000"/>
          </a:xfrm>
        </p:grpSpPr>
        <p:sp>
          <p:nvSpPr>
            <p:cNvPr id="7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788160" y="1031687"/>
            <a:ext cx="60067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/>
              <a:t>分布式内存</a:t>
            </a:r>
            <a:r>
              <a:rPr lang="en-US" altLang="zh-CN" sz="4000" b="1" dirty="0"/>
              <a:t>/</a:t>
            </a:r>
            <a:r>
              <a:rPr lang="zh-CN" altLang="en-US" sz="4000" b="1" dirty="0"/>
              <a:t>消息传递模型</a:t>
            </a:r>
            <a:endParaRPr lang="en-US" altLang="zh-CN" sz="4000" b="1" dirty="0"/>
          </a:p>
        </p:txBody>
      </p:sp>
      <p:grpSp>
        <p:nvGrpSpPr>
          <p:cNvPr id="12" name="组合 11"/>
          <p:cNvGrpSpPr/>
          <p:nvPr/>
        </p:nvGrpSpPr>
        <p:grpSpPr>
          <a:xfrm>
            <a:off x="1349390" y="2130743"/>
            <a:ext cx="2623493" cy="4412298"/>
            <a:chOff x="3056407" y="1629000"/>
            <a:chExt cx="3600000" cy="3600000"/>
          </a:xfrm>
        </p:grpSpPr>
        <p:sp>
          <p:nvSpPr>
            <p:cNvPr id="13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/>
              <a:r>
                <a:rPr lang="zh-CN" altLang="en-US" sz="2600" b="1" dirty="0" smtClean="0">
                  <a:latin typeface="+mn-ea"/>
                </a:rPr>
                <a:t>进程间通信标准：</a:t>
              </a:r>
              <a:r>
                <a:rPr lang="en-US" altLang="zh-CN" sz="2600" b="1" dirty="0" smtClean="0">
                  <a:latin typeface="+mn-ea"/>
                </a:rPr>
                <a:t>MPI</a:t>
              </a:r>
              <a:endParaRPr lang="en-US" altLang="zh-CN" sz="2400" dirty="0" smtClean="0">
                <a:latin typeface="+mn-ea"/>
              </a:endParaRPr>
            </a:p>
            <a:p>
              <a:r>
                <a:rPr lang="en-US" altLang="zh-CN" sz="2400" dirty="0">
                  <a:latin typeface="+mn-ea"/>
                </a:rPr>
                <a:t>MPI</a:t>
              </a:r>
              <a:r>
                <a:rPr lang="zh-CN" altLang="en-US" sz="24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是</a:t>
              </a:r>
              <a:r>
                <a:rPr lang="zh-CN" altLang="en-US" sz="2400" dirty="0">
                  <a:solidFill>
                    <a:srgbClr val="000000"/>
                  </a:solidFill>
                  <a:latin typeface="arial" panose="020B0604020202020204" pitchFamily="34" charset="0"/>
                </a:rPr>
                <a:t>消息传递的“事实上”行业标准，几乎替代了用于生产工作的所有其他消息传递实现</a:t>
              </a:r>
              <a:endParaRPr lang="zh-CN" altLang="en-US" sz="2400" dirty="0">
                <a:latin typeface="+mj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5888251" y="324433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·</a:t>
            </a:r>
            <a:endParaRPr lang="zh-CN" altLang="en-US" dirty="0"/>
          </a:p>
        </p:txBody>
      </p:sp>
      <p:pic>
        <p:nvPicPr>
          <p:cNvPr id="6146" name="Picture 2" descr="https://computing.llnl.gov/tutorials/parallel_comp/images/msg_pass_mode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706" y="2130743"/>
            <a:ext cx="6348014" cy="4412298"/>
          </a:xfrm>
          <a:prstGeom prst="rect">
            <a:avLst/>
          </a:prstGeom>
          <a:noFill/>
          <a:effectLst>
            <a:outerShdw blurRad="266700" dist="50800" dir="540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2253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49390" y="959507"/>
            <a:ext cx="9237330" cy="859133"/>
            <a:chOff x="3056407" y="1629000"/>
            <a:chExt cx="3600000" cy="3600000"/>
          </a:xfrm>
        </p:grpSpPr>
        <p:sp>
          <p:nvSpPr>
            <p:cNvPr id="7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788160" y="1031687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/>
              <a:t>并行计算的问题</a:t>
            </a:r>
            <a:endParaRPr lang="en-US" altLang="zh-CN" sz="4000" b="1" dirty="0"/>
          </a:p>
        </p:txBody>
      </p:sp>
      <p:grpSp>
        <p:nvGrpSpPr>
          <p:cNvPr id="12" name="组合 11"/>
          <p:cNvGrpSpPr/>
          <p:nvPr/>
        </p:nvGrpSpPr>
        <p:grpSpPr>
          <a:xfrm>
            <a:off x="1349390" y="2130743"/>
            <a:ext cx="4538861" cy="4412298"/>
            <a:chOff x="3056407" y="1629000"/>
            <a:chExt cx="3600000" cy="3600000"/>
          </a:xfrm>
        </p:grpSpPr>
        <p:sp>
          <p:nvSpPr>
            <p:cNvPr id="13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/>
              <a:r>
                <a:rPr lang="zh-CN" altLang="en-US" sz="3600" b="1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整体</a:t>
              </a:r>
              <a:endParaRPr lang="en-US" altLang="zh-CN" sz="3600" b="1" dirty="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•"/>
              </a:pPr>
              <a:r>
                <a:rPr lang="zh-CN" altLang="en-US" sz="2800" dirty="0">
                  <a:solidFill>
                    <a:srgbClr val="000000"/>
                  </a:solidFill>
                  <a:latin typeface="arial" panose="020B0604020202020204" pitchFamily="34" charset="0"/>
                </a:rPr>
                <a:t>计算密集型？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I / O</a:t>
              </a:r>
              <a:r>
                <a:rPr lang="zh-CN" altLang="en-US" sz="2800" dirty="0">
                  <a:solidFill>
                    <a:srgbClr val="000000"/>
                  </a:solidFill>
                  <a:latin typeface="arial" panose="020B0604020202020204" pitchFamily="34" charset="0"/>
                </a:rPr>
                <a:t>密集型</a:t>
              </a:r>
              <a:r>
                <a:rPr lang="zh-CN" altLang="en-US" sz="28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？</a:t>
              </a:r>
              <a:endParaRPr lang="en-US" altLang="zh-CN" sz="2800" dirty="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•"/>
              </a:pPr>
              <a:r>
                <a:rPr lang="en-US" altLang="zh-CN" sz="28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I </a:t>
              </a:r>
              <a:r>
                <a:rPr lang="en-US" altLang="zh-CN" sz="2800" dirty="0">
                  <a:solidFill>
                    <a:srgbClr val="000000"/>
                  </a:solidFill>
                  <a:latin typeface="arial" panose="020B0604020202020204" pitchFamily="34" charset="0"/>
                </a:rPr>
                <a:t>/ O</a:t>
              </a:r>
              <a:r>
                <a:rPr lang="zh-CN" altLang="en-US" sz="28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操作可能破坏并行性</a:t>
              </a:r>
              <a:endParaRPr lang="en-US" altLang="zh-CN" sz="2800" dirty="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•"/>
              </a:pPr>
              <a:r>
                <a:rPr lang="en-US" altLang="zh-CN" sz="28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I </a:t>
              </a:r>
              <a:r>
                <a:rPr lang="en-US" altLang="zh-CN" sz="2800" dirty="0">
                  <a:solidFill>
                    <a:srgbClr val="000000"/>
                  </a:solidFill>
                  <a:latin typeface="arial" panose="020B0604020202020204" pitchFamily="34" charset="0"/>
                </a:rPr>
                <a:t>/ O</a:t>
              </a:r>
              <a:r>
                <a:rPr lang="zh-CN" altLang="en-US" sz="2800" dirty="0">
                  <a:solidFill>
                    <a:srgbClr val="000000"/>
                  </a:solidFill>
                  <a:latin typeface="arial" panose="020B0604020202020204" pitchFamily="34" charset="0"/>
                </a:rPr>
                <a:t>操作需要</a:t>
              </a:r>
              <a:r>
                <a:rPr lang="zh-CN" altLang="en-US" sz="28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比内存操作</a:t>
              </a:r>
              <a:r>
                <a:rPr lang="zh-CN" altLang="en-US" sz="2800" dirty="0">
                  <a:solidFill>
                    <a:srgbClr val="000000"/>
                  </a:solidFill>
                  <a:latin typeface="arial" panose="020B0604020202020204" pitchFamily="34" charset="0"/>
                </a:rPr>
                <a:t>多几个数量级的</a:t>
              </a:r>
              <a:r>
                <a:rPr lang="zh-CN" altLang="en-US" sz="28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时间</a:t>
              </a:r>
              <a:endParaRPr lang="zh-CN" altLang="en-US" sz="2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•"/>
              </a:pPr>
              <a:r>
                <a:rPr lang="zh-CN" altLang="en-US" sz="2800" dirty="0">
                  <a:solidFill>
                    <a:srgbClr val="000000"/>
                  </a:solidFill>
                  <a:latin typeface="arial" panose="020B0604020202020204" pitchFamily="34" charset="0"/>
                </a:rPr>
                <a:t>并行</a:t>
              </a:r>
              <a:r>
                <a:rPr lang="en-US" altLang="zh-CN" sz="2800" dirty="0">
                  <a:solidFill>
                    <a:srgbClr val="000000"/>
                  </a:solidFill>
                  <a:latin typeface="arial" panose="020B0604020202020204" pitchFamily="34" charset="0"/>
                </a:rPr>
                <a:t>I / O</a:t>
              </a:r>
              <a:r>
                <a:rPr lang="zh-CN" altLang="en-US" sz="2800" dirty="0">
                  <a:solidFill>
                    <a:srgbClr val="000000"/>
                  </a:solidFill>
                  <a:latin typeface="arial" panose="020B0604020202020204" pitchFamily="34" charset="0"/>
                </a:rPr>
                <a:t>系统可能不成熟或​​不适用于所有</a:t>
              </a:r>
              <a:r>
                <a:rPr lang="zh-CN" altLang="en-US" sz="28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平台</a:t>
              </a:r>
              <a:endParaRPr lang="en-US" altLang="zh-CN" sz="2800" dirty="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•"/>
              </a:pPr>
              <a:r>
                <a:rPr lang="zh-CN" altLang="en-US" sz="2800" b="0" i="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通信带宽也会造成</a:t>
              </a:r>
              <a:r>
                <a:rPr lang="en-US" altLang="zh-CN" sz="2800" b="0" i="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 </a:t>
              </a:r>
              <a:r>
                <a:rPr lang="en-US" altLang="zh-CN" sz="28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/ </a:t>
              </a:r>
              <a:r>
                <a:rPr lang="en-US" altLang="zh-CN" sz="2800" b="0" i="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</a:t>
              </a:r>
              <a:r>
                <a:rPr lang="zh-CN" altLang="en-US" sz="2800" b="0" i="0" dirty="0" smtClean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的低效</a:t>
              </a:r>
              <a:endParaRPr lang="zh-CN" altLang="en-US" sz="28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5888251" y="324433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·</a:t>
            </a:r>
            <a:endParaRPr lang="zh-CN" altLang="en-US" dirty="0"/>
          </a:p>
        </p:txBody>
      </p:sp>
      <p:grpSp>
        <p:nvGrpSpPr>
          <p:cNvPr id="16" name="组合 15"/>
          <p:cNvGrpSpPr/>
          <p:nvPr/>
        </p:nvGrpSpPr>
        <p:grpSpPr>
          <a:xfrm>
            <a:off x="6047859" y="2130743"/>
            <a:ext cx="4538861" cy="4412298"/>
            <a:chOff x="3056407" y="1629000"/>
            <a:chExt cx="3600000" cy="3600000"/>
          </a:xfrm>
        </p:grpSpPr>
        <p:sp>
          <p:nvSpPr>
            <p:cNvPr id="17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8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/>
              <a:r>
                <a:rPr lang="zh-CN" altLang="en-US" sz="3600" b="1" dirty="0" smtClean="0"/>
                <a:t>局部</a:t>
              </a:r>
              <a:endParaRPr lang="en-US" altLang="zh-CN" sz="2800" dirty="0" smtClean="0"/>
            </a:p>
            <a:p>
              <a:pPr>
                <a:buFont typeface="Arial" panose="020B0604020202020204" pitchFamily="34" charset="0"/>
                <a:buChar char="•"/>
              </a:pPr>
              <a:r>
                <a:rPr lang="zh-CN" altLang="en-US" sz="2800" dirty="0" smtClean="0"/>
                <a:t>负载均衡</a:t>
              </a:r>
              <a:endParaRPr lang="en-US" altLang="zh-CN" sz="2800" dirty="0" smtClean="0"/>
            </a:p>
            <a:p>
              <a:pPr>
                <a:buFont typeface="Arial" panose="020B0604020202020204" pitchFamily="34" charset="0"/>
                <a:buChar char="•"/>
              </a:pPr>
              <a:endParaRPr lang="en-US" altLang="zh-CN" sz="2800" dirty="0" smtClean="0"/>
            </a:p>
            <a:p>
              <a:pPr>
                <a:buFont typeface="Arial" panose="020B0604020202020204" pitchFamily="34" charset="0"/>
                <a:buChar char="•"/>
              </a:pPr>
              <a:r>
                <a:rPr lang="zh-CN" altLang="en-US" sz="2800" dirty="0" smtClean="0"/>
                <a:t>容错性</a:t>
              </a:r>
              <a:endParaRPr lang="en-US" altLang="zh-CN" sz="2800" dirty="0" smtClean="0"/>
            </a:p>
            <a:p>
              <a:pPr>
                <a:buFont typeface="Arial" panose="020B0604020202020204" pitchFamily="34" charset="0"/>
                <a:buChar char="•"/>
              </a:pPr>
              <a:endParaRPr lang="en-US" altLang="zh-CN" sz="2800" dirty="0" smtClean="0"/>
            </a:p>
            <a:p>
              <a:pPr>
                <a:buFont typeface="Arial" panose="020B0604020202020204" pitchFamily="34" charset="0"/>
                <a:buChar char="•"/>
              </a:pPr>
              <a:r>
                <a:rPr lang="zh-CN" altLang="en-US" sz="2800" dirty="0" smtClean="0"/>
                <a:t>数据的安全性</a:t>
              </a:r>
              <a:endParaRPr lang="en-US" altLang="zh-CN" sz="2800" dirty="0" smtClean="0"/>
            </a:p>
            <a:p>
              <a:pPr>
                <a:buFont typeface="Arial" panose="020B0604020202020204" pitchFamily="34" charset="0"/>
                <a:buChar char="•"/>
              </a:pPr>
              <a:endParaRPr lang="en-US" altLang="zh-CN" sz="2800" dirty="0"/>
            </a:p>
            <a:p>
              <a:endParaRPr lang="en-US" altLang="zh-CN" sz="2800" dirty="0" smtClean="0"/>
            </a:p>
            <a:p>
              <a:endParaRPr lang="zh-CN" alt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945810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49390" y="959507"/>
            <a:ext cx="9237330" cy="859133"/>
            <a:chOff x="3056407" y="1629000"/>
            <a:chExt cx="3600000" cy="3600000"/>
          </a:xfrm>
        </p:grpSpPr>
        <p:sp>
          <p:nvSpPr>
            <p:cNvPr id="7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788160" y="1031687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/>
              <a:t>一个小例子</a:t>
            </a:r>
            <a:endParaRPr lang="en-US" altLang="zh-CN" sz="4000" b="1" dirty="0"/>
          </a:p>
        </p:txBody>
      </p:sp>
      <p:grpSp>
        <p:nvGrpSpPr>
          <p:cNvPr id="12" name="组合 11"/>
          <p:cNvGrpSpPr/>
          <p:nvPr/>
        </p:nvGrpSpPr>
        <p:grpSpPr>
          <a:xfrm>
            <a:off x="1349390" y="2130743"/>
            <a:ext cx="5356210" cy="4412298"/>
            <a:chOff x="3056407" y="1629000"/>
            <a:chExt cx="3600000" cy="3600000"/>
          </a:xfrm>
        </p:grpSpPr>
        <p:sp>
          <p:nvSpPr>
            <p:cNvPr id="13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/>
              <a:r>
                <a:rPr lang="zh-CN" altLang="en-US" sz="2600" b="1" dirty="0" smtClean="0">
                  <a:latin typeface="+mn-ea"/>
                </a:rPr>
                <a:t>数组处理</a:t>
              </a:r>
              <a:endParaRPr lang="en-US" altLang="zh-CN" sz="2400" dirty="0" smtClean="0">
                <a:latin typeface="+mn-ea"/>
              </a:endParaRPr>
            </a:p>
            <a:p>
              <a:r>
                <a:rPr lang="en-US" altLang="zh-CN" sz="2400" dirty="0" smtClean="0">
                  <a:latin typeface="+mn-ea"/>
                </a:rPr>
                <a:t>·</a:t>
              </a:r>
              <a:r>
                <a:rPr lang="zh-CN" altLang="en-US" sz="2400" dirty="0" smtClean="0">
                  <a:latin typeface="+mn-ea"/>
                </a:rPr>
                <a:t>相同的函数对二维数组每个元素求值</a:t>
              </a:r>
              <a:endParaRPr lang="en-US" altLang="zh-CN" sz="2400" dirty="0" smtClean="0">
                <a:latin typeface="+mn-ea"/>
              </a:endParaRPr>
            </a:p>
            <a:p>
              <a:r>
                <a:rPr lang="en-US" altLang="zh-CN" sz="2400" dirty="0" smtClean="0">
                  <a:latin typeface="+mn-ea"/>
                </a:rPr>
                <a:t>·</a:t>
              </a:r>
              <a:r>
                <a:rPr lang="zh-CN" altLang="en-US" sz="2400" dirty="0" smtClean="0">
                  <a:latin typeface="+mn-ea"/>
                </a:rPr>
                <a:t>每个</a:t>
              </a:r>
              <a:r>
                <a:rPr lang="zh-CN" altLang="en-US" sz="2400" dirty="0">
                  <a:latin typeface="+mn-ea"/>
                </a:rPr>
                <a:t>数组元素的计算独立于其他数组</a:t>
              </a:r>
              <a:r>
                <a:rPr lang="zh-CN" altLang="en-US" sz="2400" dirty="0" smtClean="0">
                  <a:latin typeface="+mn-ea"/>
                </a:rPr>
                <a:t>元素</a:t>
              </a:r>
              <a:endParaRPr lang="en-US" altLang="zh-CN" sz="2400" dirty="0" smtClean="0">
                <a:latin typeface="+mn-ea"/>
              </a:endParaRPr>
            </a:p>
            <a:p>
              <a:r>
                <a:rPr lang="zh-CN" altLang="en-US" sz="2400" b="1" dirty="0" smtClean="0">
                  <a:latin typeface="+mn-ea"/>
                </a:rPr>
                <a:t>问题：</a:t>
              </a:r>
              <a:endParaRPr lang="zh-CN" altLang="en-US" sz="2400" b="1" dirty="0">
                <a:latin typeface="+mn-ea"/>
              </a:endParaRPr>
            </a:p>
            <a:p>
              <a:r>
                <a:rPr lang="zh-CN" altLang="en-US" sz="2400" dirty="0">
                  <a:latin typeface="+mn-ea"/>
                </a:rPr>
                <a:t>能</a:t>
              </a:r>
              <a:r>
                <a:rPr lang="zh-CN" altLang="en-US" sz="2400" dirty="0">
                  <a:latin typeface="+mn-ea"/>
                </a:rPr>
                <a:t>并行化</a:t>
              </a:r>
              <a:r>
                <a:rPr lang="zh-CN" altLang="en-US" sz="2400" dirty="0">
                  <a:latin typeface="+mn-ea"/>
                </a:rPr>
                <a:t>吗</a:t>
              </a:r>
              <a:r>
                <a:rPr lang="zh-CN" altLang="en-US" sz="2400" dirty="0" smtClean="0">
                  <a:latin typeface="+mn-ea"/>
                </a:rPr>
                <a:t>？</a:t>
              </a:r>
              <a:endParaRPr lang="en-US" altLang="zh-CN" sz="2400" dirty="0" smtClean="0">
                <a:latin typeface="+mn-ea"/>
              </a:endParaRPr>
            </a:p>
            <a:p>
              <a:r>
                <a:rPr lang="zh-CN" altLang="en-US" sz="2400" dirty="0" smtClean="0">
                  <a:latin typeface="+mn-ea"/>
                </a:rPr>
                <a:t>如何</a:t>
              </a:r>
              <a:r>
                <a:rPr lang="zh-CN" altLang="en-US" sz="2400" dirty="0">
                  <a:latin typeface="+mn-ea"/>
                </a:rPr>
                <a:t>分割</a:t>
              </a:r>
              <a:r>
                <a:rPr lang="zh-CN" altLang="en-US" sz="2400" dirty="0" smtClean="0">
                  <a:latin typeface="+mn-ea"/>
                </a:rPr>
                <a:t>？</a:t>
              </a:r>
              <a:endParaRPr lang="en-US" altLang="zh-CN" sz="2400" dirty="0" smtClean="0">
                <a:latin typeface="+mn-ea"/>
              </a:endParaRPr>
            </a:p>
            <a:p>
              <a:r>
                <a:rPr lang="zh-CN" altLang="en-US" sz="2400" dirty="0" smtClean="0">
                  <a:latin typeface="+mn-ea"/>
                </a:rPr>
                <a:t>是否需要通信？</a:t>
              </a:r>
              <a:endParaRPr lang="en-US" altLang="zh-CN" sz="2400" dirty="0" smtClean="0">
                <a:latin typeface="+mn-ea"/>
              </a:endParaRPr>
            </a:p>
            <a:p>
              <a:r>
                <a:rPr lang="zh-CN" altLang="en-US" sz="2400" dirty="0" smtClean="0">
                  <a:latin typeface="+mn-ea"/>
                </a:rPr>
                <a:t>能否保证负载均衡？</a:t>
              </a:r>
              <a:endParaRPr lang="en-US" altLang="zh-CN" sz="2400" dirty="0" smtClean="0">
                <a:latin typeface="+mn-ea"/>
              </a:endParaRPr>
            </a:p>
            <a:p>
              <a:pPr algn="ctr"/>
              <a:endParaRPr lang="zh-CN" altLang="en-US" sz="2400" dirty="0">
                <a:latin typeface="+mj-lt"/>
              </a:endParaRPr>
            </a:p>
          </p:txBody>
        </p:sp>
      </p:grpSp>
      <p:pic>
        <p:nvPicPr>
          <p:cNvPr id="11266" name="Picture 2" descr="https://computing.llnl.gov/tutorials/parallel_comp/images/array_proc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359" y="2130743"/>
            <a:ext cx="3551361" cy="4412298"/>
          </a:xfrm>
          <a:prstGeom prst="rect">
            <a:avLst/>
          </a:prstGeom>
          <a:noFill/>
          <a:effectLst>
            <a:outerShdw blurRad="355600" dist="50800" dir="540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529393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49390" y="959507"/>
            <a:ext cx="9237330" cy="859133"/>
            <a:chOff x="3056407" y="1629000"/>
            <a:chExt cx="3600000" cy="3600000"/>
          </a:xfrm>
        </p:grpSpPr>
        <p:sp>
          <p:nvSpPr>
            <p:cNvPr id="7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788160" y="1031687"/>
            <a:ext cx="2749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/>
              <a:t>一个小例子</a:t>
            </a:r>
            <a:endParaRPr lang="en-US" altLang="zh-CN" sz="4000" b="1" dirty="0"/>
          </a:p>
        </p:txBody>
      </p:sp>
      <p:grpSp>
        <p:nvGrpSpPr>
          <p:cNvPr id="12" name="组合 11"/>
          <p:cNvGrpSpPr/>
          <p:nvPr/>
        </p:nvGrpSpPr>
        <p:grpSpPr>
          <a:xfrm>
            <a:off x="1349390" y="2130743"/>
            <a:ext cx="3496930" cy="4412298"/>
            <a:chOff x="3056407" y="1629000"/>
            <a:chExt cx="3600000" cy="3600000"/>
          </a:xfrm>
        </p:grpSpPr>
        <p:sp>
          <p:nvSpPr>
            <p:cNvPr id="13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r>
                <a:rPr lang="en-US" altLang="zh-CN" sz="2400" dirty="0" smtClean="0">
                  <a:latin typeface="+mn-ea"/>
                </a:rPr>
                <a:t>·</a:t>
              </a:r>
              <a:r>
                <a:rPr lang="zh-CN" altLang="en-US" sz="2400" dirty="0" smtClean="0">
                  <a:latin typeface="+mn-ea"/>
                </a:rPr>
                <a:t>线程模型，主从式</a:t>
              </a:r>
              <a:endParaRPr lang="en-US" altLang="zh-CN" sz="2400" dirty="0" smtClean="0">
                <a:latin typeface="+mn-ea"/>
              </a:endParaRPr>
            </a:p>
            <a:p>
              <a:r>
                <a:rPr lang="en-US" altLang="zh-CN" sz="2400" dirty="0" smtClean="0">
                  <a:latin typeface="+mn-ea"/>
                </a:rPr>
                <a:t>·</a:t>
              </a:r>
              <a:r>
                <a:rPr lang="zh-CN" altLang="en-US" sz="2400" dirty="0" smtClean="0">
                  <a:latin typeface="+mn-ea"/>
                </a:rPr>
                <a:t>矩阵分块，</a:t>
              </a:r>
              <a:r>
                <a:rPr lang="en-US" altLang="zh-CN" sz="2400" dirty="0" smtClean="0">
                  <a:latin typeface="+mn-ea"/>
                </a:rPr>
                <a:t>SPMD</a:t>
              </a:r>
              <a:r>
                <a:rPr lang="zh-CN" altLang="en-US" sz="2400" dirty="0" smtClean="0">
                  <a:latin typeface="+mn-ea"/>
                </a:rPr>
                <a:t>很容易并行</a:t>
              </a:r>
              <a:endParaRPr lang="en-US" altLang="zh-CN" sz="2400" dirty="0" smtClean="0">
                <a:latin typeface="+mn-ea"/>
              </a:endParaRPr>
            </a:p>
            <a:p>
              <a:r>
                <a:rPr lang="en-US" altLang="zh-CN" sz="2400" dirty="0">
                  <a:latin typeface="+mn-ea"/>
                </a:rPr>
                <a:t>·</a:t>
              </a:r>
              <a:r>
                <a:rPr lang="zh-CN" altLang="en-US" sz="2400" dirty="0" smtClean="0">
                  <a:latin typeface="+mn-ea"/>
                </a:rPr>
                <a:t>任务划分注意内存的连续性，提高</a:t>
              </a:r>
              <a:r>
                <a:rPr lang="en-US" altLang="zh-CN" sz="2400" dirty="0" smtClean="0">
                  <a:latin typeface="+mn-ea"/>
                </a:rPr>
                <a:t>IO</a:t>
              </a:r>
              <a:r>
                <a:rPr lang="zh-CN" altLang="en-US" sz="2400" dirty="0" smtClean="0">
                  <a:latin typeface="+mn-ea"/>
                </a:rPr>
                <a:t>效率</a:t>
              </a:r>
              <a:endParaRPr lang="en-US" altLang="zh-CN" sz="2400" dirty="0" smtClean="0">
                <a:latin typeface="+mn-ea"/>
              </a:endParaRPr>
            </a:p>
            <a:p>
              <a:r>
                <a:rPr lang="en-US" altLang="zh-CN" sz="2400" dirty="0" smtClean="0">
                  <a:latin typeface="+mn-ea"/>
                </a:rPr>
                <a:t>·</a:t>
              </a:r>
              <a:r>
                <a:rPr lang="zh-CN" altLang="en-US" sz="2400" dirty="0" smtClean="0">
                  <a:latin typeface="+mn-ea"/>
                </a:rPr>
                <a:t>元素之间没有联系，无通信</a:t>
              </a:r>
              <a:endParaRPr lang="en-US" altLang="zh-CN" sz="2400" dirty="0" smtClean="0">
                <a:latin typeface="+mn-ea"/>
              </a:endParaRPr>
            </a:p>
            <a:p>
              <a:r>
                <a:rPr lang="en-US" altLang="zh-CN" sz="2400" dirty="0" smtClean="0">
                  <a:latin typeface="+mn-ea"/>
                </a:rPr>
                <a:t>·</a:t>
              </a:r>
              <a:r>
                <a:rPr lang="zh-CN" altLang="en-US" sz="2400" dirty="0" smtClean="0">
                  <a:latin typeface="+mn-ea"/>
                </a:rPr>
                <a:t>静态负载平衡</a:t>
              </a:r>
              <a:endParaRPr lang="en-US" altLang="zh-CN" sz="2400" dirty="0" smtClean="0">
                <a:latin typeface="+mn-ea"/>
              </a:endParaRPr>
            </a:p>
            <a:p>
              <a:r>
                <a:rPr lang="zh-CN" altLang="en-US" sz="2400" dirty="0" smtClean="0">
                  <a:latin typeface="+mn-ea"/>
                </a:rPr>
                <a:t>（当然，也有动态负载平衡的做法）</a:t>
              </a:r>
              <a:endParaRPr lang="en-US" altLang="zh-CN" sz="2400" dirty="0" smtClean="0">
                <a:latin typeface="+mn-ea"/>
              </a:endParaRPr>
            </a:p>
          </p:txBody>
        </p:sp>
      </p:grpSp>
      <p:pic>
        <p:nvPicPr>
          <p:cNvPr id="13314" name="Picture 2" descr="https://computing.llnl.gov/tutorials/parallel_comp/images/array_proc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244" y="2130743"/>
            <a:ext cx="5305476" cy="4412298"/>
          </a:xfrm>
          <a:prstGeom prst="rect">
            <a:avLst/>
          </a:prstGeom>
          <a:noFill/>
          <a:effectLst>
            <a:outerShdw blurRad="304800" dist="50800" dir="540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803272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444160" y="1630067"/>
            <a:ext cx="6943680" cy="3760426"/>
            <a:chOff x="3056407" y="1629000"/>
            <a:chExt cx="3600000" cy="3600000"/>
          </a:xfrm>
          <a:solidFill>
            <a:schemeClr val="accent1">
              <a:lumMod val="75000"/>
            </a:schemeClr>
          </a:solidFill>
        </p:grpSpPr>
        <p:sp>
          <p:nvSpPr>
            <p:cNvPr id="8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悠黑_509R" panose="02000000000000000000" pitchFamily="2" charset="-122"/>
                  <a:ea typeface="方正悠黑_509R" panose="02000000000000000000" pitchFamily="2" charset="-122"/>
                </a:rPr>
                <a:t>MPI</a:t>
              </a:r>
              <a:r>
                <a:rPr kumimoji="0" lang="zh-CN" altLang="en-US" sz="5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悠黑_509R" panose="02000000000000000000" pitchFamily="2" charset="-122"/>
                  <a:ea typeface="方正悠黑_509R" panose="02000000000000000000" pitchFamily="2" charset="-122"/>
                </a:rPr>
                <a:t>简介</a:t>
              </a:r>
              <a:endParaRPr kumimoji="0" lang="zh-CN" altLang="en-US" sz="5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悠黑_509R" panose="02000000000000000000" pitchFamily="2" charset="-122"/>
                <a:ea typeface="方正悠黑_509R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87785566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49390" y="959507"/>
            <a:ext cx="9237330" cy="859133"/>
            <a:chOff x="3056407" y="1629000"/>
            <a:chExt cx="3600000" cy="3600000"/>
          </a:xfrm>
        </p:grpSpPr>
        <p:sp>
          <p:nvSpPr>
            <p:cNvPr id="7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788160" y="1031687"/>
            <a:ext cx="30811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/>
              <a:t>什么是</a:t>
            </a:r>
            <a:r>
              <a:rPr lang="en-US" altLang="zh-CN" sz="4000" b="1" dirty="0" smtClean="0"/>
              <a:t>MPI</a:t>
            </a:r>
            <a:r>
              <a:rPr lang="zh-CN" altLang="en-US" sz="4000" b="1" dirty="0" smtClean="0"/>
              <a:t>？</a:t>
            </a:r>
            <a:endParaRPr lang="en-US" altLang="zh-CN" sz="4000" b="1" dirty="0"/>
          </a:p>
        </p:txBody>
      </p:sp>
      <p:grpSp>
        <p:nvGrpSpPr>
          <p:cNvPr id="12" name="组合 11"/>
          <p:cNvGrpSpPr/>
          <p:nvPr/>
        </p:nvGrpSpPr>
        <p:grpSpPr>
          <a:xfrm>
            <a:off x="1349390" y="2130743"/>
            <a:ext cx="9237330" cy="856297"/>
            <a:chOff x="3056407" y="1629000"/>
            <a:chExt cx="3600000" cy="3600000"/>
          </a:xfrm>
        </p:grpSpPr>
        <p:sp>
          <p:nvSpPr>
            <p:cNvPr id="13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r>
                <a:rPr lang="en-US" altLang="zh-CN" sz="2200" dirty="0" smtClean="0"/>
                <a:t>MPI</a:t>
              </a:r>
              <a:r>
                <a:rPr lang="zh-CN" altLang="en-US" sz="2400" b="1" dirty="0"/>
                <a:t> （</a:t>
              </a:r>
              <a:r>
                <a:rPr lang="en-US" altLang="zh-CN" sz="2400" b="1" dirty="0"/>
                <a:t>Message Passing Interface</a:t>
              </a:r>
              <a:r>
                <a:rPr lang="zh-CN" altLang="en-US" sz="2400" b="1" dirty="0"/>
                <a:t>）</a:t>
              </a:r>
              <a:r>
                <a:rPr lang="zh-CN" altLang="en-US" sz="2200" dirty="0" smtClean="0"/>
                <a:t>是</a:t>
              </a:r>
              <a:r>
                <a:rPr lang="zh-CN" altLang="en-US" sz="2200" dirty="0"/>
                <a:t>一个跨语言的通讯</a:t>
              </a:r>
              <a:r>
                <a:rPr lang="zh-CN" altLang="en-US" sz="2200" dirty="0" smtClean="0"/>
                <a:t>协议，支持</a:t>
              </a:r>
              <a:r>
                <a:rPr lang="zh-CN" altLang="en-US" sz="2200" dirty="0"/>
                <a:t>点对点和</a:t>
              </a:r>
              <a:r>
                <a:rPr lang="zh-CN" altLang="en-US" sz="2200" dirty="0" smtClean="0"/>
                <a:t>广播，广泛用于并行程序。</a:t>
              </a:r>
              <a:endParaRPr lang="en-US" altLang="zh-CN" sz="2200" dirty="0" smtClean="0">
                <a:latin typeface="+mn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349390" y="3299143"/>
            <a:ext cx="9237330" cy="856297"/>
            <a:chOff x="3056407" y="1629000"/>
            <a:chExt cx="3600000" cy="3600000"/>
          </a:xfrm>
        </p:grpSpPr>
        <p:sp>
          <p:nvSpPr>
            <p:cNvPr id="21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r>
                <a:rPr lang="en-US" altLang="zh-CN" sz="2400" dirty="0">
                  <a:solidFill>
                    <a:srgbClr val="333333"/>
                  </a:solidFill>
                  <a:latin typeface="arial" panose="020B0604020202020204" pitchFamily="34" charset="0"/>
                </a:rPr>
                <a:t>MPI</a:t>
              </a:r>
              <a:r>
                <a:rPr lang="zh-CN" altLang="en-US" sz="2400" dirty="0">
                  <a:solidFill>
                    <a:srgbClr val="333333"/>
                  </a:solidFill>
                  <a:latin typeface="arial" panose="020B0604020202020204" pitchFamily="34" charset="0"/>
                </a:rPr>
                <a:t>是</a:t>
              </a:r>
              <a:r>
                <a:rPr lang="zh-CN" altLang="en-US" sz="2400" dirty="0" smtClean="0">
                  <a:solidFill>
                    <a:srgbClr val="333333"/>
                  </a:solidFill>
                  <a:latin typeface="arial" panose="020B0604020202020204" pitchFamily="34" charset="0"/>
                </a:rPr>
                <a:t>基于消息传递的模型</a:t>
              </a:r>
              <a:endParaRPr lang="en-US" altLang="zh-CN" sz="2400" dirty="0">
                <a:solidFill>
                  <a:srgbClr val="333333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349390" y="4467543"/>
            <a:ext cx="9237330" cy="856297"/>
            <a:chOff x="3056407" y="1629000"/>
            <a:chExt cx="3600000" cy="3600000"/>
          </a:xfrm>
        </p:grpSpPr>
        <p:sp>
          <p:nvSpPr>
            <p:cNvPr id="24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5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r>
                <a:rPr lang="en-US" altLang="zh-CN" sz="2400" dirty="0" smtClean="0">
                  <a:solidFill>
                    <a:srgbClr val="333333"/>
                  </a:solidFill>
                  <a:latin typeface="arial" panose="020B0604020202020204" pitchFamily="34" charset="0"/>
                </a:rPr>
                <a:t>MPI</a:t>
              </a:r>
              <a:r>
                <a:rPr lang="zh-CN" altLang="en-US" sz="2400" dirty="0">
                  <a:solidFill>
                    <a:srgbClr val="333333"/>
                  </a:solidFill>
                  <a:latin typeface="arial" panose="020B0604020202020204" pitchFamily="34" charset="0"/>
                </a:rPr>
                <a:t>的目标是高性能，大规模性，和可移植性</a:t>
              </a:r>
              <a:endParaRPr lang="en-US" altLang="zh-CN" sz="2400" dirty="0" smtClean="0">
                <a:latin typeface="+mn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349390" y="5717223"/>
            <a:ext cx="9237330" cy="856297"/>
            <a:chOff x="3056407" y="1629000"/>
            <a:chExt cx="3600000" cy="3600000"/>
          </a:xfrm>
        </p:grpSpPr>
        <p:sp>
          <p:nvSpPr>
            <p:cNvPr id="27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8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r>
                <a:rPr lang="en-US" altLang="zh-CN" sz="2400" dirty="0">
                  <a:solidFill>
                    <a:srgbClr val="333333"/>
                  </a:solidFill>
                  <a:latin typeface="arial" panose="020B0604020202020204" pitchFamily="34" charset="0"/>
                </a:rPr>
                <a:t>MPI</a:t>
              </a:r>
              <a:r>
                <a:rPr lang="zh-CN" altLang="en-US" sz="2400" dirty="0">
                  <a:solidFill>
                    <a:srgbClr val="333333"/>
                  </a:solidFill>
                  <a:latin typeface="arial" panose="020B0604020202020204" pitchFamily="34" charset="0"/>
                </a:rPr>
                <a:t>不是具体的编程语言</a:t>
              </a:r>
              <a:r>
                <a:rPr lang="zh-CN" altLang="en-US" sz="2400" dirty="0" smtClean="0">
                  <a:solidFill>
                    <a:srgbClr val="333333"/>
                  </a:solidFill>
                  <a:latin typeface="arial" panose="020B0604020202020204" pitchFamily="34" charset="0"/>
                </a:rPr>
                <a:t>，以语言独立的形式定义接口库</a:t>
              </a:r>
              <a:endParaRPr lang="en-US" altLang="zh-CN" sz="2400" dirty="0">
                <a:solidFill>
                  <a:srgbClr val="333333"/>
                </a:solidFill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175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49390" y="959507"/>
            <a:ext cx="9237330" cy="859133"/>
            <a:chOff x="3056407" y="1629000"/>
            <a:chExt cx="3600000" cy="3600000"/>
          </a:xfrm>
        </p:grpSpPr>
        <p:sp>
          <p:nvSpPr>
            <p:cNvPr id="7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788160" y="1031687"/>
            <a:ext cx="30811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/>
              <a:t>什么是</a:t>
            </a:r>
            <a:r>
              <a:rPr lang="en-US" altLang="zh-CN" sz="4000" b="1" dirty="0" smtClean="0"/>
              <a:t>MPI</a:t>
            </a:r>
            <a:r>
              <a:rPr lang="zh-CN" altLang="en-US" sz="4000" b="1" dirty="0" smtClean="0"/>
              <a:t>？</a:t>
            </a:r>
            <a:endParaRPr lang="en-US" altLang="zh-CN" sz="4000" b="1" dirty="0"/>
          </a:p>
        </p:txBody>
      </p:sp>
      <p:grpSp>
        <p:nvGrpSpPr>
          <p:cNvPr id="12" name="组合 11"/>
          <p:cNvGrpSpPr/>
          <p:nvPr/>
        </p:nvGrpSpPr>
        <p:grpSpPr>
          <a:xfrm>
            <a:off x="1349390" y="2130743"/>
            <a:ext cx="9237330" cy="856297"/>
            <a:chOff x="3056407" y="1629000"/>
            <a:chExt cx="3600000" cy="3600000"/>
          </a:xfrm>
        </p:grpSpPr>
        <p:sp>
          <p:nvSpPr>
            <p:cNvPr id="13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r>
                <a:rPr lang="en-US" altLang="zh-CN" sz="2400" dirty="0"/>
                <a:t>MPI</a:t>
              </a:r>
              <a:r>
                <a:rPr lang="zh-CN" altLang="en-US" sz="2400" dirty="0" smtClean="0"/>
                <a:t>目前的最新进展是</a:t>
              </a:r>
              <a:r>
                <a:rPr lang="en-US" altLang="zh-CN" sz="2400" dirty="0" smtClean="0"/>
                <a:t>MPI-3</a:t>
              </a:r>
              <a:endParaRPr lang="en-US" altLang="zh-CN" sz="2400" dirty="0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349390" y="3299143"/>
            <a:ext cx="9237330" cy="856297"/>
            <a:chOff x="3056407" y="1629000"/>
            <a:chExt cx="3600000" cy="3600000"/>
          </a:xfrm>
        </p:grpSpPr>
        <p:sp>
          <p:nvSpPr>
            <p:cNvPr id="21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r>
                <a:rPr lang="zh-CN" altLang="en-US" sz="2400" dirty="0"/>
                <a:t>目前最流行的</a:t>
              </a:r>
              <a:r>
                <a:rPr lang="en-US" altLang="zh-CN" sz="2400" dirty="0"/>
                <a:t>MPI</a:t>
              </a:r>
              <a:r>
                <a:rPr lang="zh-CN" altLang="en-US" sz="2400" dirty="0"/>
                <a:t>工具集是</a:t>
              </a:r>
              <a:r>
                <a:rPr lang="en-US" altLang="zh-CN" sz="2400" dirty="0" smtClean="0"/>
                <a:t>MPICH</a:t>
              </a:r>
              <a:r>
                <a:rPr lang="zh-CN" altLang="en-US" sz="2400" dirty="0" smtClean="0"/>
                <a:t>，最新版</a:t>
              </a:r>
              <a:r>
                <a:rPr lang="en-US" altLang="zh-CN" sz="2400" dirty="0" smtClean="0"/>
                <a:t>MPICH2</a:t>
              </a:r>
              <a:r>
                <a:rPr lang="zh-CN" altLang="en-US" sz="2400" dirty="0" smtClean="0"/>
                <a:t>支持到</a:t>
              </a:r>
              <a:r>
                <a:rPr lang="en-US" altLang="zh-CN" sz="2400" dirty="0" smtClean="0"/>
                <a:t>MPI-2</a:t>
              </a:r>
              <a:endParaRPr lang="en-US" altLang="zh-CN" sz="2400" dirty="0">
                <a:latin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349390" y="4467543"/>
            <a:ext cx="9237330" cy="856297"/>
            <a:chOff x="3056407" y="1629000"/>
            <a:chExt cx="3600000" cy="3600000"/>
          </a:xfrm>
        </p:grpSpPr>
        <p:sp>
          <p:nvSpPr>
            <p:cNvPr id="24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5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r>
                <a:rPr lang="en-US" altLang="zh-CN" sz="2400" dirty="0" smtClean="0">
                  <a:solidFill>
                    <a:srgbClr val="333333"/>
                  </a:solidFill>
                  <a:latin typeface="arial" panose="020B0604020202020204" pitchFamily="34" charset="0"/>
                </a:rPr>
                <a:t>MPICH</a:t>
              </a:r>
              <a:r>
                <a:rPr lang="zh-CN" altLang="en-US" sz="2400" dirty="0" smtClean="0">
                  <a:solidFill>
                    <a:srgbClr val="333333"/>
                  </a:solidFill>
                  <a:latin typeface="arial" panose="020B0604020202020204" pitchFamily="34" charset="0"/>
                </a:rPr>
                <a:t>支持</a:t>
              </a:r>
              <a:r>
                <a:rPr lang="en-US" altLang="zh-CN" sz="2400" dirty="0" smtClean="0">
                  <a:solidFill>
                    <a:srgbClr val="333333"/>
                  </a:solidFill>
                  <a:latin typeface="arial" panose="020B0604020202020204" pitchFamily="34" charset="0"/>
                </a:rPr>
                <a:t>win</a:t>
              </a:r>
              <a:r>
                <a:rPr lang="zh-CN" altLang="en-US" sz="2400" dirty="0" smtClean="0">
                  <a:solidFill>
                    <a:srgbClr val="333333"/>
                  </a:solidFill>
                  <a:latin typeface="arial" panose="020B0604020202020204" pitchFamily="34" charset="0"/>
                </a:rPr>
                <a:t>和</a:t>
              </a:r>
              <a:r>
                <a:rPr lang="en-US" altLang="zh-CN" sz="2400" dirty="0" err="1" smtClean="0">
                  <a:solidFill>
                    <a:srgbClr val="333333"/>
                  </a:solidFill>
                  <a:latin typeface="arial" panose="020B0604020202020204" pitchFamily="34" charset="0"/>
                </a:rPr>
                <a:t>linux</a:t>
              </a:r>
              <a:r>
                <a:rPr lang="zh-CN" altLang="en-US" sz="2400" dirty="0" smtClean="0">
                  <a:solidFill>
                    <a:srgbClr val="333333"/>
                  </a:solidFill>
                  <a:latin typeface="arial" panose="020B0604020202020204" pitchFamily="34" charset="0"/>
                </a:rPr>
                <a:t>，</a:t>
              </a:r>
              <a:r>
                <a:rPr lang="en-US" altLang="zh-CN" sz="2400" dirty="0" smtClean="0">
                  <a:solidFill>
                    <a:srgbClr val="333333"/>
                  </a:solidFill>
                  <a:latin typeface="arial" panose="020B0604020202020204" pitchFamily="34" charset="0"/>
                </a:rPr>
                <a:t>mac</a:t>
              </a:r>
              <a:r>
                <a:rPr lang="zh-CN" altLang="en-US" sz="2400" dirty="0" smtClean="0">
                  <a:solidFill>
                    <a:srgbClr val="333333"/>
                  </a:solidFill>
                  <a:latin typeface="arial" panose="020B0604020202020204" pitchFamily="34" charset="0"/>
                </a:rPr>
                <a:t>的同学还是另请高明吧</a:t>
              </a:r>
              <a:endParaRPr lang="en-US" altLang="zh-CN" sz="2400" dirty="0" smtClean="0">
                <a:latin typeface="+mn-ea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349390" y="5717223"/>
            <a:ext cx="9237330" cy="856297"/>
            <a:chOff x="3056407" y="1629000"/>
            <a:chExt cx="3600000" cy="3600000"/>
          </a:xfrm>
        </p:grpSpPr>
        <p:sp>
          <p:nvSpPr>
            <p:cNvPr id="27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8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r>
                <a:rPr lang="zh-CN" altLang="en-US" sz="2400" dirty="0" smtClean="0">
                  <a:solidFill>
                    <a:srgbClr val="333333"/>
                  </a:solidFill>
                  <a:latin typeface="arial" panose="020B0604020202020204" pitchFamily="34" charset="0"/>
                </a:rPr>
                <a:t>似乎可以用</a:t>
              </a:r>
              <a:r>
                <a:rPr lang="en-US" altLang="zh-CN" sz="2400" dirty="0" err="1" smtClean="0">
                  <a:solidFill>
                    <a:srgbClr val="333333"/>
                  </a:solidFill>
                  <a:latin typeface="arial" panose="020B0604020202020204" pitchFamily="34" charset="0"/>
                </a:rPr>
                <a:t>openMPI</a:t>
              </a:r>
              <a:r>
                <a:rPr lang="zh-CN" altLang="en-US" sz="2400" dirty="0" smtClean="0">
                  <a:solidFill>
                    <a:srgbClr val="333333"/>
                  </a:solidFill>
                  <a:latin typeface="arial" panose="020B0604020202020204" pitchFamily="34" charset="0"/>
                </a:rPr>
                <a:t>（和</a:t>
              </a:r>
              <a:r>
                <a:rPr lang="en-US" altLang="zh-CN" sz="2400" dirty="0" err="1" smtClean="0">
                  <a:solidFill>
                    <a:srgbClr val="333333"/>
                  </a:solidFill>
                  <a:latin typeface="arial" panose="020B0604020202020204" pitchFamily="34" charset="0"/>
                </a:rPr>
                <a:t>openMP</a:t>
              </a:r>
              <a:r>
                <a:rPr lang="zh-CN" altLang="en-US" sz="2400" dirty="0" smtClean="0">
                  <a:solidFill>
                    <a:srgbClr val="333333"/>
                  </a:solidFill>
                  <a:latin typeface="arial" panose="020B0604020202020204" pitchFamily="34" charset="0"/>
                </a:rPr>
                <a:t>不一样）</a:t>
              </a:r>
              <a:endParaRPr lang="en-US" altLang="zh-CN" sz="2400" dirty="0">
                <a:solidFill>
                  <a:srgbClr val="333333"/>
                </a:solidFill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337352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49390" y="959507"/>
            <a:ext cx="9237330" cy="859133"/>
            <a:chOff x="3056407" y="1629000"/>
            <a:chExt cx="3600000" cy="3600000"/>
          </a:xfrm>
        </p:grpSpPr>
        <p:sp>
          <p:nvSpPr>
            <p:cNvPr id="7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788160" y="1031687"/>
            <a:ext cx="30811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/>
              <a:t>怎么用</a:t>
            </a:r>
            <a:r>
              <a:rPr lang="en-US" altLang="zh-CN" sz="4000" b="1" dirty="0" smtClean="0"/>
              <a:t>MPI</a:t>
            </a:r>
            <a:r>
              <a:rPr lang="zh-CN" altLang="en-US" sz="4000" b="1" dirty="0" smtClean="0"/>
              <a:t>？</a:t>
            </a:r>
            <a:endParaRPr lang="en-US" altLang="zh-CN" sz="4000" b="1" dirty="0"/>
          </a:p>
        </p:txBody>
      </p:sp>
      <p:grpSp>
        <p:nvGrpSpPr>
          <p:cNvPr id="12" name="组合 11"/>
          <p:cNvGrpSpPr/>
          <p:nvPr/>
        </p:nvGrpSpPr>
        <p:grpSpPr>
          <a:xfrm>
            <a:off x="1349390" y="2130743"/>
            <a:ext cx="9237330" cy="4168457"/>
            <a:chOff x="3056407" y="1629000"/>
            <a:chExt cx="3600000" cy="3600000"/>
          </a:xfrm>
        </p:grpSpPr>
        <p:sp>
          <p:nvSpPr>
            <p:cNvPr id="13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r>
                <a:rPr lang="en-US" altLang="zh-CN" sz="2400" dirty="0" smtClean="0"/>
                <a:t>MPI</a:t>
              </a:r>
              <a:r>
                <a:rPr lang="zh-CN" altLang="en-US" sz="2400" dirty="0" smtClean="0"/>
                <a:t>提供标准消息传递函数及相关辅助函数，多个进程通过调用这些函数（类似子程序）进行通信。</a:t>
              </a:r>
              <a:endParaRPr lang="en-US" altLang="zh-CN" sz="2400" dirty="0" smtClean="0"/>
            </a:p>
            <a:p>
              <a:r>
                <a:rPr lang="zh-CN" altLang="en-US" sz="2400" dirty="0" smtClean="0"/>
                <a:t>具体来说，大概流程是这样的：</a:t>
              </a:r>
              <a:endParaRPr lang="en-US" altLang="zh-CN" sz="2400" dirty="0" smtClean="0"/>
            </a:p>
            <a:p>
              <a:pPr marL="457200" indent="-457200">
                <a:buAutoNum type="arabicPeriod"/>
              </a:pPr>
              <a:r>
                <a:rPr lang="zh-CN" altLang="en-US" sz="2400" dirty="0" smtClean="0"/>
                <a:t>一个程序在多个计算机上启动多份，形成多个独立进程</a:t>
              </a:r>
              <a:endParaRPr lang="en-US" altLang="zh-CN" sz="2400" dirty="0" smtClean="0"/>
            </a:p>
            <a:p>
              <a:pPr marL="457200" indent="-457200">
                <a:buAutoNum type="arabicPeriod"/>
              </a:pPr>
              <a:r>
                <a:rPr lang="zh-CN" altLang="en-US" sz="2400" dirty="0" smtClean="0"/>
                <a:t>每个程序有独立的内存空间，运行时互不干扰</a:t>
              </a:r>
              <a:endParaRPr lang="en-US" altLang="zh-CN" sz="2400" dirty="0" smtClean="0"/>
            </a:p>
            <a:p>
              <a:pPr marL="457200" indent="-457200">
                <a:buAutoNum type="arabicPeriod"/>
              </a:pPr>
              <a:r>
                <a:rPr lang="zh-CN" altLang="en-US" sz="2400" dirty="0" smtClean="0"/>
                <a:t>进程间通信通过调用</a:t>
              </a:r>
              <a:r>
                <a:rPr lang="en-US" altLang="zh-CN" sz="2400" dirty="0" smtClean="0"/>
                <a:t>MPI</a:t>
              </a:r>
              <a:r>
                <a:rPr lang="zh-CN" altLang="en-US" sz="2400" dirty="0" smtClean="0"/>
                <a:t>函数实现</a:t>
              </a:r>
              <a:endParaRPr lang="en-US" altLang="zh-CN" sz="2400" dirty="0" smtClean="0"/>
            </a:p>
            <a:p>
              <a:pPr marL="457200" indent="-457200">
                <a:buAutoNum type="arabicPeriod"/>
              </a:pPr>
              <a:r>
                <a:rPr lang="zh-CN" altLang="en-US" sz="2400" dirty="0" smtClean="0"/>
                <a:t>每个进程在启动时获得唯一序号，通信时通过序号标记不同进程</a:t>
              </a:r>
              <a:endParaRPr lang="en-US" altLang="zh-CN" sz="24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96333753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49390" y="959507"/>
            <a:ext cx="9237330" cy="859133"/>
            <a:chOff x="3056407" y="1629000"/>
            <a:chExt cx="3600000" cy="3600000"/>
          </a:xfrm>
        </p:grpSpPr>
        <p:sp>
          <p:nvSpPr>
            <p:cNvPr id="7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788160" y="1031687"/>
            <a:ext cx="30235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/>
              <a:t>6</a:t>
            </a:r>
            <a:r>
              <a:rPr lang="zh-CN" altLang="en-US" sz="4000" b="1" dirty="0" smtClean="0"/>
              <a:t>个基本函数</a:t>
            </a:r>
            <a:endParaRPr lang="en-US" altLang="zh-CN" sz="4000" b="1" dirty="0"/>
          </a:p>
        </p:txBody>
      </p:sp>
      <p:grpSp>
        <p:nvGrpSpPr>
          <p:cNvPr id="12" name="组合 11"/>
          <p:cNvGrpSpPr/>
          <p:nvPr/>
        </p:nvGrpSpPr>
        <p:grpSpPr>
          <a:xfrm>
            <a:off x="1349390" y="2130743"/>
            <a:ext cx="9237330" cy="4168457"/>
            <a:chOff x="3056407" y="1629000"/>
            <a:chExt cx="3600000" cy="3600000"/>
          </a:xfrm>
        </p:grpSpPr>
        <p:sp>
          <p:nvSpPr>
            <p:cNvPr id="13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342900" indent="-342900">
                <a:buAutoNum type="arabicPeriod"/>
              </a:pPr>
              <a:r>
                <a:rPr lang="zh-CN" altLang="en-US" sz="2400" dirty="0"/>
                <a:t>并行</a:t>
              </a:r>
              <a:r>
                <a:rPr lang="zh-CN" altLang="en-US" sz="2400" dirty="0"/>
                <a:t>初始化函数：</a:t>
              </a:r>
              <a:r>
                <a:rPr lang="en-US" altLang="zh-CN" sz="2400" dirty="0" err="1"/>
                <a:t>int</a:t>
              </a:r>
              <a:r>
                <a:rPr lang="en-US" altLang="zh-CN" sz="2400" dirty="0"/>
                <a:t> </a:t>
              </a:r>
              <a:r>
                <a:rPr lang="en-US" altLang="zh-CN" sz="2400" dirty="0" err="1"/>
                <a:t>MPI_Init</a:t>
              </a:r>
              <a:r>
                <a:rPr lang="en-US" altLang="zh-CN" sz="2400" dirty="0"/>
                <a:t>(</a:t>
              </a:r>
              <a:r>
                <a:rPr lang="en-US" altLang="zh-CN" sz="2400" dirty="0" err="1"/>
                <a:t>int</a:t>
              </a:r>
              <a:r>
                <a:rPr lang="en-US" altLang="zh-CN" sz="2400" dirty="0"/>
                <a:t> *</a:t>
              </a:r>
              <a:r>
                <a:rPr lang="en-US" altLang="zh-CN" sz="2400" dirty="0" err="1"/>
                <a:t>argc</a:t>
              </a:r>
              <a:r>
                <a:rPr lang="en-US" altLang="zh-CN" sz="2400" dirty="0" smtClean="0"/>
                <a:t>, char</a:t>
              </a:r>
              <a:r>
                <a:rPr lang="en-US" altLang="zh-CN" sz="2400" dirty="0"/>
                <a:t> ***</a:t>
              </a:r>
              <a:r>
                <a:rPr lang="en-US" altLang="zh-CN" sz="2400" dirty="0" err="1"/>
                <a:t>argv</a:t>
              </a:r>
              <a:r>
                <a:rPr lang="en-US" altLang="zh-CN" sz="2400" dirty="0" smtClean="0"/>
                <a:t>);</a:t>
              </a:r>
              <a:endParaRPr lang="en-US" altLang="zh-CN" sz="2400" dirty="0"/>
            </a:p>
            <a:p>
              <a:pPr marL="457200" indent="-457200">
                <a:buAutoNum type="arabicPeriod"/>
              </a:pPr>
              <a:r>
                <a:rPr lang="zh-CN" altLang="en-US" sz="2400" dirty="0"/>
                <a:t>并行结束函数： </a:t>
              </a:r>
              <a:r>
                <a:rPr lang="en-US" altLang="zh-CN" sz="2400" dirty="0" err="1"/>
                <a:t>int</a:t>
              </a:r>
              <a:r>
                <a:rPr lang="en-US" altLang="zh-CN" sz="2400" dirty="0"/>
                <a:t> </a:t>
              </a:r>
              <a:r>
                <a:rPr lang="en-US" altLang="zh-CN" sz="2400" dirty="0" err="1"/>
                <a:t>MPI_Finalize</a:t>
              </a:r>
              <a:r>
                <a:rPr lang="en-US" altLang="zh-CN" sz="2400" dirty="0" smtClean="0"/>
                <a:t>()</a:t>
              </a:r>
              <a:r>
                <a:rPr lang="en-US" altLang="zh-CN" sz="2400" dirty="0"/>
                <a:t>;</a:t>
              </a:r>
              <a:endParaRPr lang="en-US" altLang="zh-CN" sz="2400" dirty="0" smtClean="0"/>
            </a:p>
            <a:p>
              <a:pPr marL="457200" indent="-457200">
                <a:buAutoNum type="arabicPeriod"/>
              </a:pPr>
              <a:r>
                <a:rPr lang="zh-CN" altLang="en-US" sz="2400" dirty="0"/>
                <a:t>获得当前进程标识函数</a:t>
              </a:r>
              <a:r>
                <a:rPr lang="zh-CN" altLang="en-US" sz="2400" dirty="0" smtClean="0"/>
                <a:t>：</a:t>
              </a:r>
              <a:endParaRPr lang="en-US" altLang="zh-CN" sz="2400" dirty="0" smtClean="0"/>
            </a:p>
            <a:p>
              <a:r>
                <a:rPr lang="en-US" altLang="zh-CN" sz="2400" dirty="0"/>
                <a:t>	</a:t>
              </a:r>
              <a:r>
                <a:rPr lang="en-US" altLang="zh-CN" sz="2400" dirty="0" err="1" smtClean="0"/>
                <a:t>int</a:t>
              </a:r>
              <a:r>
                <a:rPr lang="en-US" altLang="zh-CN" sz="2400" dirty="0" smtClean="0"/>
                <a:t> </a:t>
              </a:r>
              <a:r>
                <a:rPr lang="en-US" altLang="zh-CN" sz="2400" dirty="0" err="1"/>
                <a:t>MPI_Comm_rank</a:t>
              </a:r>
              <a:r>
                <a:rPr lang="en-US" altLang="zh-CN" sz="2400" dirty="0"/>
                <a:t>(</a:t>
              </a:r>
              <a:r>
                <a:rPr lang="en-US" altLang="zh-CN" sz="2400" dirty="0" err="1"/>
                <a:t>MPI_Comm</a:t>
              </a:r>
              <a:r>
                <a:rPr lang="en-US" altLang="zh-CN" sz="2400" dirty="0"/>
                <a:t> </a:t>
              </a:r>
              <a:r>
                <a:rPr lang="en-US" altLang="zh-CN" sz="2400" dirty="0" err="1"/>
                <a:t>comm</a:t>
              </a:r>
              <a:r>
                <a:rPr lang="en-US" altLang="zh-CN" sz="2400" dirty="0" smtClean="0"/>
                <a:t>, </a:t>
              </a:r>
              <a:r>
                <a:rPr lang="en-US" altLang="zh-CN" sz="2400" dirty="0" err="1" smtClean="0"/>
                <a:t>int</a:t>
              </a:r>
              <a:r>
                <a:rPr lang="en-US" altLang="zh-CN" sz="2400" dirty="0" smtClean="0"/>
                <a:t> </a:t>
              </a:r>
              <a:r>
                <a:rPr lang="en-US" altLang="zh-CN" sz="2400" dirty="0"/>
                <a:t>*</a:t>
              </a:r>
              <a:r>
                <a:rPr lang="en-US" altLang="zh-CN" sz="2400" dirty="0" smtClean="0"/>
                <a:t>rank);</a:t>
              </a:r>
            </a:p>
            <a:p>
              <a:r>
                <a:rPr lang="en-US" altLang="zh-CN" sz="2400" dirty="0"/>
                <a:t>	</a:t>
              </a:r>
              <a:r>
                <a:rPr lang="en-US" altLang="zh-CN" sz="2400" dirty="0" err="1" smtClean="0"/>
                <a:t>comm</a:t>
              </a:r>
              <a:r>
                <a:rPr lang="zh-CN" altLang="en-US" sz="2400" dirty="0"/>
                <a:t>为该进程所在的通信域句柄，</a:t>
              </a:r>
              <a:r>
                <a:rPr lang="en-US" altLang="zh-CN" sz="2400" dirty="0"/>
                <a:t>rank</a:t>
              </a:r>
              <a:r>
                <a:rPr lang="zh-CN" altLang="en-US" sz="2400" dirty="0"/>
                <a:t>为调用这一函数</a:t>
              </a:r>
              <a:r>
                <a:rPr lang="zh-CN" altLang="en-US" sz="2400" dirty="0" smtClean="0"/>
                <a:t>返回的进程</a:t>
              </a:r>
              <a:r>
                <a:rPr lang="zh-CN" altLang="en-US" sz="2400" dirty="0"/>
                <a:t>在通信域中的</a:t>
              </a:r>
              <a:r>
                <a:rPr lang="zh-CN" altLang="en-US" sz="2400" dirty="0" smtClean="0"/>
                <a:t>标识号；</a:t>
              </a:r>
              <a:endParaRPr lang="en-US" altLang="zh-CN" sz="24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60131446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" y="0"/>
            <a:ext cx="7569201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/>
              <a:ea typeface="Noto Sans CJK SC Regular" panose="020B0500000000000000" pitchFamily="34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774204" y="429284"/>
            <a:ext cx="75600" cy="6180376"/>
          </a:xfrm>
          <a:prstGeom prst="rect">
            <a:avLst/>
          </a:prstGeom>
          <a:solidFill>
            <a:srgbClr val="3949AB">
              <a:alpha val="5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/>
              <a:ea typeface="Noto Sans CJK SC Regular" panose="020B0500000000000000" pitchFamily="34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054808" y="459041"/>
            <a:ext cx="3862871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alpha val="46000"/>
                  </a:prstClr>
                </a:solidFill>
                <a:effectLst/>
                <a:uLnTx/>
                <a:uFillTx/>
                <a:latin typeface="方正悠黑_511M" panose="02000000000000000000" pitchFamily="2" charset="-122"/>
                <a:ea typeface="方正悠黑_511M" panose="02000000000000000000" pitchFamily="2" charset="-122"/>
                <a:cs typeface="+mn-cs"/>
              </a:rPr>
              <a:t>1</a:t>
            </a:r>
            <a:r>
              <a:rPr kumimoji="0" lang="en-US" altLang="zh-CN" sz="3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alpha val="46000"/>
                  </a:prstClr>
                </a:solidFill>
                <a:effectLst/>
                <a:uLnTx/>
                <a:uFillTx/>
                <a:latin typeface="方正悠黑_511M" panose="02000000000000000000" pitchFamily="2" charset="-122"/>
                <a:ea typeface="方正悠黑_511M" panose="02000000000000000000" pitchFamily="2" charset="-122"/>
                <a:cs typeface="+mn-cs"/>
              </a:rPr>
              <a:t>. </a:t>
            </a:r>
            <a:r>
              <a:rPr kumimoji="0" lang="zh-CN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alpha val="46000"/>
                  </a:prstClr>
                </a:solidFill>
                <a:effectLst/>
                <a:uLnTx/>
                <a:uFillTx/>
                <a:latin typeface="方正悠黑_511M" panose="02000000000000000000" pitchFamily="2" charset="-122"/>
                <a:ea typeface="方正悠黑_511M" panose="02000000000000000000" pitchFamily="2" charset="-122"/>
                <a:cs typeface="+mn-cs"/>
              </a:rPr>
              <a:t>并行计算简介</a:t>
            </a:r>
            <a:endParaRPr kumimoji="0" lang="en-US" altLang="zh-CN" sz="35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alpha val="46000"/>
                </a:prstClr>
              </a:solidFill>
              <a:effectLst/>
              <a:uLnTx/>
              <a:uFillTx/>
              <a:latin typeface="方正悠黑_511M" panose="02000000000000000000" pitchFamily="2" charset="-122"/>
              <a:ea typeface="方正悠黑_511M" panose="02000000000000000000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alpha val="46000"/>
                  </a:prstClr>
                </a:solidFill>
                <a:effectLst/>
                <a:uLnTx/>
                <a:uFillTx/>
                <a:latin typeface="方正悠黑_511M" panose="02000000000000000000" pitchFamily="2" charset="-122"/>
                <a:ea typeface="方正悠黑_511M" panose="02000000000000000000" pitchFamily="2" charset="-122"/>
                <a:cs typeface="+mn-cs"/>
              </a:rPr>
              <a:t>1</a:t>
            </a:r>
            <a:r>
              <a:rPr kumimoji="0" lang="en-US" altLang="zh-CN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alpha val="46000"/>
                  </a:prstClr>
                </a:solidFill>
                <a:effectLst/>
                <a:uLnTx/>
                <a:uFillTx/>
                <a:latin typeface="方正悠黑_511M" panose="02000000000000000000" pitchFamily="2" charset="-122"/>
                <a:ea typeface="方正悠黑_511M" panose="02000000000000000000" pitchFamily="2" charset="-122"/>
                <a:cs typeface="+mn-cs"/>
              </a:rPr>
              <a:t>.1</a:t>
            </a:r>
            <a:r>
              <a:rPr kumimoji="0" lang="zh-CN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alpha val="46000"/>
                  </a:prstClr>
                </a:solidFill>
                <a:effectLst/>
                <a:uLnTx/>
                <a:uFillTx/>
                <a:latin typeface="方正悠黑_511M" panose="02000000000000000000" pitchFamily="2" charset="-122"/>
                <a:ea typeface="方正悠黑_511M" panose="02000000000000000000" pitchFamily="2" charset="-122"/>
                <a:cs typeface="+mn-cs"/>
              </a:rPr>
              <a:t>什么是并行计算</a:t>
            </a:r>
            <a:endParaRPr kumimoji="0" lang="en-US" altLang="zh-CN" sz="30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alpha val="46000"/>
                </a:prstClr>
              </a:solidFill>
              <a:effectLst/>
              <a:uLnTx/>
              <a:uFillTx/>
              <a:latin typeface="方正悠黑_511M" panose="02000000000000000000" pitchFamily="2" charset="-122"/>
              <a:ea typeface="方正悠黑_511M" panose="02000000000000000000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alpha val="46000"/>
                  </a:prstClr>
                </a:solidFill>
                <a:effectLst/>
                <a:uLnTx/>
                <a:uFillTx/>
                <a:latin typeface="方正悠黑_511M" panose="02000000000000000000" pitchFamily="2" charset="-122"/>
                <a:ea typeface="方正悠黑_511M" panose="02000000000000000000" pitchFamily="2" charset="-122"/>
                <a:cs typeface="+mn-cs"/>
              </a:rPr>
              <a:t>1</a:t>
            </a:r>
            <a:r>
              <a:rPr kumimoji="0" lang="en-US" altLang="zh-CN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alpha val="46000"/>
                  </a:prstClr>
                </a:solidFill>
                <a:effectLst/>
                <a:uLnTx/>
                <a:uFillTx/>
                <a:latin typeface="方正悠黑_511M" panose="02000000000000000000" pitchFamily="2" charset="-122"/>
                <a:ea typeface="方正悠黑_511M" panose="02000000000000000000" pitchFamily="2" charset="-122"/>
                <a:cs typeface="+mn-cs"/>
              </a:rPr>
              <a:t>.2</a:t>
            </a:r>
            <a:r>
              <a:rPr kumimoji="0" lang="zh-CN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alpha val="46000"/>
                  </a:prstClr>
                </a:solidFill>
                <a:effectLst/>
                <a:uLnTx/>
                <a:uFillTx/>
                <a:latin typeface="方正悠黑_511M" panose="02000000000000000000" pitchFamily="2" charset="-122"/>
                <a:ea typeface="方正悠黑_511M" panose="02000000000000000000" pitchFamily="2" charset="-122"/>
                <a:cs typeface="+mn-cs"/>
              </a:rPr>
              <a:t>为什么并行</a:t>
            </a:r>
            <a:endParaRPr kumimoji="0" lang="en-US" altLang="zh-CN" sz="30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alpha val="46000"/>
                </a:prstClr>
              </a:solidFill>
              <a:effectLst/>
              <a:uLnTx/>
              <a:uFillTx/>
              <a:latin typeface="方正悠黑_511M" panose="02000000000000000000" pitchFamily="2" charset="-122"/>
              <a:ea typeface="方正悠黑_511M" panose="02000000000000000000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alpha val="46000"/>
                  </a:prstClr>
                </a:solidFill>
                <a:effectLst/>
                <a:uLnTx/>
                <a:uFillTx/>
                <a:latin typeface="方正悠黑_511M" panose="02000000000000000000" pitchFamily="2" charset="-122"/>
                <a:ea typeface="方正悠黑_511M" panose="02000000000000000000" pitchFamily="2" charset="-122"/>
                <a:cs typeface="+mn-cs"/>
              </a:rPr>
              <a:t>1</a:t>
            </a:r>
            <a:r>
              <a:rPr kumimoji="0" lang="en-US" altLang="zh-CN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alpha val="46000"/>
                  </a:prstClr>
                </a:solidFill>
                <a:effectLst/>
                <a:uLnTx/>
                <a:uFillTx/>
                <a:latin typeface="方正悠黑_511M" panose="02000000000000000000" pitchFamily="2" charset="-122"/>
                <a:ea typeface="方正悠黑_511M" panose="02000000000000000000" pitchFamily="2" charset="-122"/>
                <a:cs typeface="+mn-cs"/>
              </a:rPr>
              <a:t>.3</a:t>
            </a:r>
            <a:r>
              <a:rPr kumimoji="0" lang="zh-CN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alpha val="46000"/>
                  </a:prstClr>
                </a:solidFill>
                <a:effectLst/>
                <a:uLnTx/>
                <a:uFillTx/>
                <a:latin typeface="方正悠黑_511M" panose="02000000000000000000" pitchFamily="2" charset="-122"/>
                <a:ea typeface="方正悠黑_511M" panose="02000000000000000000" pitchFamily="2" charset="-122"/>
                <a:cs typeface="+mn-cs"/>
              </a:rPr>
              <a:t>基本概念</a:t>
            </a:r>
            <a:endParaRPr kumimoji="0" lang="en-US" altLang="zh-CN" sz="30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alpha val="46000"/>
                </a:prstClr>
              </a:solidFill>
              <a:effectLst/>
              <a:uLnTx/>
              <a:uFillTx/>
              <a:latin typeface="方正悠黑_511M" panose="02000000000000000000" pitchFamily="2" charset="-122"/>
              <a:ea typeface="方正悠黑_511M" panose="02000000000000000000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30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alpha val="46000"/>
                </a:prstClr>
              </a:solidFill>
              <a:effectLst/>
              <a:uLnTx/>
              <a:uFillTx/>
              <a:latin typeface="方正悠黑_511M" panose="02000000000000000000" pitchFamily="2" charset="-122"/>
              <a:ea typeface="方正悠黑_511M" panose="02000000000000000000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alpha val="46000"/>
                  </a:prstClr>
                </a:solidFill>
                <a:effectLst/>
                <a:uLnTx/>
                <a:uFillTx/>
                <a:latin typeface="方正悠黑_511M" panose="02000000000000000000" pitchFamily="2" charset="-122"/>
                <a:ea typeface="方正悠黑_511M" panose="02000000000000000000" pitchFamily="2" charset="-122"/>
                <a:cs typeface="+mn-cs"/>
              </a:rPr>
              <a:t>2</a:t>
            </a:r>
            <a:r>
              <a:rPr kumimoji="0" lang="en-US" altLang="zh-CN" sz="3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alpha val="46000"/>
                  </a:prstClr>
                </a:solidFill>
                <a:effectLst/>
                <a:uLnTx/>
                <a:uFillTx/>
                <a:latin typeface="方正悠黑_511M" panose="02000000000000000000" pitchFamily="2" charset="-122"/>
                <a:ea typeface="方正悠黑_511M" panose="02000000000000000000" pitchFamily="2" charset="-122"/>
                <a:cs typeface="+mn-cs"/>
              </a:rPr>
              <a:t>. MPI</a:t>
            </a:r>
            <a:r>
              <a:rPr kumimoji="0" lang="zh-CN" altLang="en-US" sz="35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alpha val="46000"/>
                  </a:prstClr>
                </a:solidFill>
                <a:effectLst/>
                <a:uLnTx/>
                <a:uFillTx/>
                <a:latin typeface="方正悠黑_511M" panose="02000000000000000000" pitchFamily="2" charset="-122"/>
                <a:ea typeface="方正悠黑_511M" panose="02000000000000000000" pitchFamily="2" charset="-122"/>
                <a:cs typeface="+mn-cs"/>
              </a:rPr>
              <a:t>简介</a:t>
            </a:r>
            <a:endParaRPr kumimoji="0" lang="en-US" altLang="zh-CN" sz="3500" b="1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alpha val="46000"/>
                </a:prstClr>
              </a:solidFill>
              <a:effectLst/>
              <a:uLnTx/>
              <a:uFillTx/>
              <a:latin typeface="方正悠黑_511M" panose="02000000000000000000" pitchFamily="2" charset="-122"/>
              <a:ea typeface="方正悠黑_511M" panose="02000000000000000000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alpha val="46000"/>
                  </a:prstClr>
                </a:solidFill>
                <a:effectLst/>
                <a:uLnTx/>
                <a:uFillTx/>
                <a:latin typeface="方正悠黑_511M" panose="02000000000000000000" pitchFamily="2" charset="-122"/>
                <a:ea typeface="方正悠黑_511M" panose="02000000000000000000" pitchFamily="2" charset="-122"/>
                <a:cs typeface="+mn-cs"/>
              </a:rPr>
              <a:t>2</a:t>
            </a:r>
            <a:r>
              <a:rPr kumimoji="0" lang="en-US" altLang="zh-CN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alpha val="46000"/>
                  </a:prstClr>
                </a:solidFill>
                <a:effectLst/>
                <a:uLnTx/>
                <a:uFillTx/>
                <a:latin typeface="方正悠黑_511M" panose="02000000000000000000" pitchFamily="2" charset="-122"/>
                <a:ea typeface="方正悠黑_511M" panose="02000000000000000000" pitchFamily="2" charset="-122"/>
                <a:cs typeface="+mn-cs"/>
              </a:rPr>
              <a:t>.1</a:t>
            </a:r>
            <a:r>
              <a:rPr kumimoji="0" lang="zh-CN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alpha val="46000"/>
                  </a:prstClr>
                </a:solidFill>
                <a:effectLst/>
                <a:uLnTx/>
                <a:uFillTx/>
                <a:latin typeface="方正悠黑_511M" panose="02000000000000000000" pitchFamily="2" charset="-122"/>
                <a:ea typeface="方正悠黑_511M" panose="02000000000000000000" pitchFamily="2" charset="-122"/>
                <a:cs typeface="+mn-cs"/>
              </a:rPr>
              <a:t>什么是</a:t>
            </a:r>
            <a:r>
              <a:rPr kumimoji="0" lang="en-US" altLang="zh-CN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alpha val="46000"/>
                  </a:prstClr>
                </a:solidFill>
                <a:effectLst/>
                <a:uLnTx/>
                <a:uFillTx/>
                <a:latin typeface="方正悠黑_511M" panose="02000000000000000000" pitchFamily="2" charset="-122"/>
                <a:ea typeface="方正悠黑_511M" panose="02000000000000000000" pitchFamily="2" charset="-122"/>
                <a:cs typeface="+mn-cs"/>
              </a:rPr>
              <a:t>MPI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alpha val="46000"/>
                  </a:prstClr>
                </a:solidFill>
                <a:effectLst/>
                <a:uLnTx/>
                <a:uFillTx/>
                <a:latin typeface="方正悠黑_511M" panose="02000000000000000000" pitchFamily="2" charset="-122"/>
                <a:ea typeface="方正悠黑_511M" panose="02000000000000000000" pitchFamily="2" charset="-122"/>
                <a:cs typeface="+mn-cs"/>
              </a:rPr>
              <a:t>2</a:t>
            </a:r>
            <a:r>
              <a:rPr kumimoji="0" lang="en-US" altLang="zh-CN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alpha val="46000"/>
                  </a:prstClr>
                </a:solidFill>
                <a:effectLst/>
                <a:uLnTx/>
                <a:uFillTx/>
                <a:latin typeface="方正悠黑_511M" panose="02000000000000000000" pitchFamily="2" charset="-122"/>
                <a:ea typeface="方正悠黑_511M" panose="02000000000000000000" pitchFamily="2" charset="-122"/>
                <a:cs typeface="+mn-cs"/>
              </a:rPr>
              <a:t>.2</a:t>
            </a:r>
            <a:r>
              <a:rPr kumimoji="0" lang="zh-CN" alt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alpha val="46000"/>
                  </a:prstClr>
                </a:solidFill>
                <a:effectLst/>
                <a:uLnTx/>
                <a:uFillTx/>
                <a:latin typeface="方正悠黑_511M" panose="02000000000000000000" pitchFamily="2" charset="-122"/>
                <a:ea typeface="方正悠黑_511M" panose="02000000000000000000" pitchFamily="2" charset="-122"/>
                <a:cs typeface="+mn-cs"/>
              </a:rPr>
              <a:t>基本函数介绍</a:t>
            </a:r>
            <a:endParaRPr kumimoji="0" lang="en-US" altLang="zh-CN" sz="3000" b="0" i="0" u="none" strike="noStrike" kern="1200" cap="none" spc="0" normalizeH="0" baseline="0" noProof="0" dirty="0" smtClean="0">
              <a:ln>
                <a:noFill/>
              </a:ln>
              <a:solidFill>
                <a:prstClr val="black">
                  <a:alpha val="46000"/>
                </a:prstClr>
              </a:solidFill>
              <a:effectLst/>
              <a:uLnTx/>
              <a:uFillTx/>
              <a:latin typeface="方正悠黑_511M" panose="02000000000000000000" pitchFamily="2" charset="-122"/>
              <a:ea typeface="方正悠黑_511M" panose="02000000000000000000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6960" y="4516779"/>
            <a:ext cx="3518912" cy="20928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方正悠黑_511M" panose="02000000000000000000" pitchFamily="2" charset="-122"/>
                <a:ea typeface="方正悠黑_511M" panose="02000000000000000000" pitchFamily="2" charset="-122"/>
                <a:cs typeface="+mn-cs"/>
              </a:rPr>
              <a:t>目录</a:t>
            </a:r>
            <a:endParaRPr kumimoji="0" lang="en-US" sz="13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方正悠黑_511M" panose="02000000000000000000" pitchFamily="2" charset="-122"/>
              <a:ea typeface="方正悠黑_511M" panose="02000000000000000000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04989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49390" y="959507"/>
            <a:ext cx="9237330" cy="859133"/>
            <a:chOff x="3056407" y="1629000"/>
            <a:chExt cx="3600000" cy="3600000"/>
          </a:xfrm>
        </p:grpSpPr>
        <p:sp>
          <p:nvSpPr>
            <p:cNvPr id="7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788160" y="1031687"/>
            <a:ext cx="30235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/>
              <a:t>6</a:t>
            </a:r>
            <a:r>
              <a:rPr lang="zh-CN" altLang="en-US" sz="4000" b="1" dirty="0" smtClean="0"/>
              <a:t>个基本函数</a:t>
            </a:r>
            <a:endParaRPr lang="en-US" altLang="zh-CN" sz="4000" b="1" dirty="0"/>
          </a:p>
        </p:txBody>
      </p:sp>
      <p:grpSp>
        <p:nvGrpSpPr>
          <p:cNvPr id="12" name="组合 11"/>
          <p:cNvGrpSpPr/>
          <p:nvPr/>
        </p:nvGrpSpPr>
        <p:grpSpPr>
          <a:xfrm>
            <a:off x="1349390" y="2130743"/>
            <a:ext cx="9237330" cy="4168457"/>
            <a:chOff x="3056407" y="1629000"/>
            <a:chExt cx="3600000" cy="3600000"/>
          </a:xfrm>
        </p:grpSpPr>
        <p:sp>
          <p:nvSpPr>
            <p:cNvPr id="13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r>
                <a:rPr lang="en-US" altLang="zh-CN" sz="2400" dirty="0" smtClean="0"/>
                <a:t>4. </a:t>
              </a:r>
              <a:r>
                <a:rPr lang="zh-CN" altLang="en-US" sz="2400" dirty="0" smtClean="0"/>
                <a:t>获取</a:t>
              </a:r>
              <a:r>
                <a:rPr lang="zh-CN" altLang="en-US" sz="2400" dirty="0"/>
                <a:t>通信域包含的进程总数函数</a:t>
              </a:r>
              <a:r>
                <a:rPr lang="zh-CN" altLang="en-US" sz="2400" dirty="0" smtClean="0"/>
                <a:t>：</a:t>
              </a:r>
              <a:endParaRPr lang="en-US" altLang="zh-CN" sz="2400" dirty="0" smtClean="0"/>
            </a:p>
            <a:p>
              <a:r>
                <a:rPr lang="en-US" altLang="zh-CN" sz="2400" dirty="0"/>
                <a:t>	</a:t>
              </a:r>
              <a:r>
                <a:rPr lang="en-US" altLang="zh-CN" sz="2400" dirty="0" err="1" smtClean="0"/>
                <a:t>int</a:t>
              </a:r>
              <a:r>
                <a:rPr lang="en-US" altLang="zh-CN" sz="2400" dirty="0" smtClean="0"/>
                <a:t> </a:t>
              </a:r>
              <a:r>
                <a:rPr lang="en-US" altLang="zh-CN" sz="2400" dirty="0" err="1"/>
                <a:t>MPI_Comm_size</a:t>
              </a:r>
              <a:r>
                <a:rPr lang="en-US" altLang="zh-CN" sz="2400" dirty="0"/>
                <a:t>(</a:t>
              </a:r>
              <a:r>
                <a:rPr lang="en-US" altLang="zh-CN" sz="2400" dirty="0" err="1"/>
                <a:t>MPI_Comm</a:t>
              </a:r>
              <a:r>
                <a:rPr lang="en-US" altLang="zh-CN" sz="2400" dirty="0"/>
                <a:t> </a:t>
              </a:r>
              <a:r>
                <a:rPr lang="en-US" altLang="zh-CN" sz="2400" dirty="0" err="1" smtClean="0"/>
                <a:t>comm,int</a:t>
              </a:r>
              <a:r>
                <a:rPr lang="en-US" altLang="zh-CN" sz="2400" dirty="0" smtClean="0"/>
                <a:t> </a:t>
              </a:r>
              <a:r>
                <a:rPr lang="en-US" altLang="zh-CN" sz="2400" dirty="0"/>
                <a:t>*size</a:t>
              </a:r>
              <a:r>
                <a:rPr lang="en-US" altLang="zh-CN" sz="2400" dirty="0" smtClean="0"/>
                <a:t>);</a:t>
              </a:r>
            </a:p>
            <a:p>
              <a:r>
                <a:rPr lang="en-US" altLang="zh-CN" sz="2400" dirty="0" smtClean="0"/>
                <a:t>	size</a:t>
              </a:r>
              <a:r>
                <a:rPr lang="zh-CN" altLang="en-US" sz="2400" dirty="0"/>
                <a:t>为函数返回的通信域</a:t>
              </a:r>
              <a:r>
                <a:rPr lang="en-US" altLang="zh-CN" sz="2400" dirty="0" err="1"/>
                <a:t>comm</a:t>
              </a:r>
              <a:r>
                <a:rPr lang="zh-CN" altLang="en-US" sz="2400" dirty="0"/>
                <a:t>内包含的进程</a:t>
              </a:r>
              <a:r>
                <a:rPr lang="zh-CN" altLang="en-US" sz="2400" dirty="0" smtClean="0"/>
                <a:t>总数</a:t>
              </a:r>
              <a:r>
                <a:rPr lang="en-US" altLang="zh-CN" sz="2400" dirty="0" smtClean="0"/>
                <a:t>;</a:t>
              </a:r>
            </a:p>
            <a:p>
              <a:r>
                <a:rPr lang="en-US" altLang="zh-CN" sz="2400" dirty="0" smtClean="0"/>
                <a:t>5.</a:t>
              </a:r>
              <a:r>
                <a:rPr lang="zh-CN" altLang="en-US" sz="2400" dirty="0"/>
                <a:t>消息发送函数</a:t>
              </a:r>
              <a:r>
                <a:rPr lang="zh-CN" altLang="en-US" sz="2400" dirty="0" smtClean="0"/>
                <a:t>：</a:t>
              </a:r>
              <a:endParaRPr lang="en-US" altLang="zh-CN" sz="2400" dirty="0" smtClean="0"/>
            </a:p>
            <a:p>
              <a:r>
                <a:rPr lang="en-US" altLang="zh-CN" sz="2400" dirty="0"/>
                <a:t>	</a:t>
              </a:r>
              <a:r>
                <a:rPr lang="en-US" altLang="zh-CN" sz="2400" dirty="0" err="1" smtClean="0"/>
                <a:t>int</a:t>
              </a:r>
              <a:r>
                <a:rPr lang="en-US" altLang="zh-CN" sz="2400" dirty="0" smtClean="0"/>
                <a:t> </a:t>
              </a:r>
              <a:r>
                <a:rPr lang="en-US" altLang="zh-CN" sz="2400" dirty="0" err="1"/>
                <a:t>MPI_Send</a:t>
              </a:r>
              <a:r>
                <a:rPr lang="en-US" altLang="zh-CN" sz="2400" dirty="0"/>
                <a:t>(void *</a:t>
              </a:r>
              <a:r>
                <a:rPr lang="en-US" altLang="zh-CN" sz="2400" dirty="0" err="1"/>
                <a:t>buf,int</a:t>
              </a:r>
              <a:r>
                <a:rPr lang="en-US" altLang="zh-CN" sz="2400" dirty="0"/>
                <a:t> </a:t>
              </a:r>
              <a:r>
                <a:rPr lang="en-US" altLang="zh-CN" sz="2400" dirty="0" err="1"/>
                <a:t>count,MPI_Datatype</a:t>
              </a:r>
              <a:r>
                <a:rPr lang="en-US" altLang="zh-CN" sz="2400" dirty="0"/>
                <a:t> </a:t>
              </a:r>
              <a:r>
                <a:rPr lang="en-US" altLang="zh-CN" sz="2400" dirty="0" err="1"/>
                <a:t>datatype,int</a:t>
              </a:r>
              <a:r>
                <a:rPr lang="en-US" altLang="zh-CN" sz="2400" dirty="0"/>
                <a:t> </a:t>
              </a:r>
              <a:r>
                <a:rPr lang="en-US" altLang="zh-CN" sz="2400" dirty="0" err="1"/>
                <a:t>dest,int</a:t>
              </a:r>
              <a:r>
                <a:rPr lang="en-US" altLang="zh-CN" sz="2400" dirty="0"/>
                <a:t> </a:t>
              </a:r>
              <a:r>
                <a:rPr lang="en-US" altLang="zh-CN" sz="2400" dirty="0" err="1"/>
                <a:t>tag,MPI_Comm</a:t>
              </a:r>
              <a:r>
                <a:rPr lang="en-US" altLang="zh-CN" sz="2400" dirty="0"/>
                <a:t> </a:t>
              </a:r>
              <a:r>
                <a:rPr lang="en-US" altLang="zh-CN" sz="2400" dirty="0" err="1"/>
                <a:t>comm</a:t>
              </a:r>
              <a:r>
                <a:rPr lang="en-US" altLang="zh-CN" sz="2400" dirty="0" smtClean="0"/>
                <a:t>);</a:t>
              </a:r>
            </a:p>
            <a:p>
              <a:r>
                <a:rPr lang="en-US" altLang="zh-CN" sz="2400" dirty="0"/>
                <a:t>	</a:t>
              </a:r>
              <a:r>
                <a:rPr lang="en-US" altLang="zh-CN" sz="2400" dirty="0" err="1"/>
                <a:t>buf</a:t>
              </a:r>
              <a:r>
                <a:rPr lang="zh-CN" altLang="en-US" sz="2400" dirty="0"/>
                <a:t>为发送缓冲区的起始地址，</a:t>
              </a:r>
              <a:r>
                <a:rPr lang="en-US" altLang="zh-CN" sz="2400" dirty="0"/>
                <a:t>count</a:t>
              </a:r>
              <a:r>
                <a:rPr lang="zh-CN" altLang="en-US" sz="2400" dirty="0"/>
                <a:t>为将发送的数据个数（以后面的数据类型进行计数），</a:t>
              </a:r>
              <a:r>
                <a:rPr lang="en-US" altLang="zh-CN" sz="2400" dirty="0"/>
                <a:t>datatype</a:t>
              </a:r>
              <a:r>
                <a:rPr lang="zh-CN" altLang="en-US" sz="2400" dirty="0"/>
                <a:t>为发送数据的数据类型，</a:t>
              </a:r>
              <a:r>
                <a:rPr lang="en-US" altLang="zh-CN" sz="2400" dirty="0" err="1"/>
                <a:t>dest</a:t>
              </a:r>
              <a:r>
                <a:rPr lang="zh-CN" altLang="en-US" sz="2400" dirty="0"/>
                <a:t>为目的进程标识号，</a:t>
              </a:r>
              <a:r>
                <a:rPr lang="en-US" altLang="zh-CN" sz="2400" dirty="0"/>
                <a:t>tag</a:t>
              </a:r>
              <a:r>
                <a:rPr lang="zh-CN" altLang="en-US" sz="2400" dirty="0"/>
                <a:t>为消息标识，</a:t>
              </a:r>
              <a:r>
                <a:rPr lang="en-US" altLang="zh-CN" sz="2400" dirty="0" err="1"/>
                <a:t>comm</a:t>
              </a:r>
              <a:r>
                <a:rPr lang="zh-CN" altLang="en-US" sz="2400" dirty="0"/>
                <a:t>为通信域</a:t>
              </a:r>
              <a:endParaRPr lang="en-US" altLang="zh-CN" sz="2400" dirty="0" smtClean="0"/>
            </a:p>
            <a:p>
              <a:endParaRPr lang="en-US" altLang="zh-CN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8005517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49390" y="959507"/>
            <a:ext cx="9237330" cy="859133"/>
            <a:chOff x="3056407" y="1629000"/>
            <a:chExt cx="3600000" cy="3600000"/>
          </a:xfrm>
        </p:grpSpPr>
        <p:sp>
          <p:nvSpPr>
            <p:cNvPr id="7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788160" y="1031687"/>
            <a:ext cx="30235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 smtClean="0"/>
              <a:t>6</a:t>
            </a:r>
            <a:r>
              <a:rPr lang="zh-CN" altLang="en-US" sz="4000" b="1" dirty="0" smtClean="0"/>
              <a:t>个基本函数</a:t>
            </a:r>
            <a:endParaRPr lang="en-US" altLang="zh-CN" sz="4000" b="1" dirty="0"/>
          </a:p>
        </p:txBody>
      </p:sp>
      <p:grpSp>
        <p:nvGrpSpPr>
          <p:cNvPr id="12" name="组合 11"/>
          <p:cNvGrpSpPr/>
          <p:nvPr/>
        </p:nvGrpSpPr>
        <p:grpSpPr>
          <a:xfrm>
            <a:off x="1349390" y="2130743"/>
            <a:ext cx="9237330" cy="4168457"/>
            <a:chOff x="3056407" y="1629000"/>
            <a:chExt cx="3600000" cy="3600000"/>
          </a:xfrm>
        </p:grpSpPr>
        <p:sp>
          <p:nvSpPr>
            <p:cNvPr id="13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r>
                <a:rPr lang="en-US" altLang="zh-CN" sz="2400" dirty="0" smtClean="0"/>
                <a:t>6</a:t>
              </a:r>
              <a:r>
                <a:rPr lang="en-US" altLang="zh-CN" sz="2400" dirty="0"/>
                <a:t>.</a:t>
              </a:r>
              <a:r>
                <a:rPr lang="zh-CN" altLang="en-US" sz="2400" dirty="0"/>
                <a:t>消息</a:t>
              </a:r>
              <a:r>
                <a:rPr lang="zh-CN" altLang="en-US" sz="2400" dirty="0" smtClean="0"/>
                <a:t>接受函数</a:t>
              </a:r>
              <a:r>
                <a:rPr lang="zh-CN" altLang="en-US" sz="2400" dirty="0"/>
                <a:t>： </a:t>
              </a:r>
              <a:r>
                <a:rPr lang="en-US" altLang="zh-CN" sz="2400" dirty="0" smtClean="0"/>
                <a:t>	</a:t>
              </a:r>
              <a:r>
                <a:rPr lang="en-US" altLang="zh-CN" sz="2400" dirty="0" err="1" smtClean="0"/>
                <a:t>int</a:t>
              </a:r>
              <a:r>
                <a:rPr lang="en-US" altLang="zh-CN" sz="2400" dirty="0"/>
                <a:t> </a:t>
              </a:r>
              <a:r>
                <a:rPr lang="en-US" altLang="zh-CN" sz="2400" dirty="0" err="1"/>
                <a:t>MPI_Recv</a:t>
              </a:r>
              <a:r>
                <a:rPr lang="en-US" altLang="zh-CN" sz="2400" dirty="0"/>
                <a:t>(void *</a:t>
              </a:r>
              <a:r>
                <a:rPr lang="en-US" altLang="zh-CN" sz="2400" dirty="0" err="1"/>
                <a:t>buf,int</a:t>
              </a:r>
              <a:r>
                <a:rPr lang="en-US" altLang="zh-CN" sz="2400" dirty="0"/>
                <a:t> </a:t>
              </a:r>
              <a:r>
                <a:rPr lang="en-US" altLang="zh-CN" sz="2400" dirty="0" err="1"/>
                <a:t>count,MPI_Datatype</a:t>
              </a:r>
              <a:r>
                <a:rPr lang="en-US" altLang="zh-CN" sz="2400" dirty="0"/>
                <a:t> </a:t>
              </a:r>
              <a:r>
                <a:rPr lang="en-US" altLang="zh-CN" sz="2400" dirty="0" err="1"/>
                <a:t>datatype,int</a:t>
              </a:r>
              <a:r>
                <a:rPr lang="en-US" altLang="zh-CN" sz="2400" dirty="0"/>
                <a:t> </a:t>
              </a:r>
              <a:r>
                <a:rPr lang="en-US" altLang="zh-CN" sz="2400" dirty="0" err="1"/>
                <a:t>source,int</a:t>
              </a:r>
              <a:r>
                <a:rPr lang="en-US" altLang="zh-CN" sz="2400" dirty="0"/>
                <a:t> </a:t>
              </a:r>
              <a:r>
                <a:rPr lang="en-US" altLang="zh-CN" sz="2400" dirty="0" err="1"/>
                <a:t>tag,MPI_Comm,MPI_Status</a:t>
              </a:r>
              <a:r>
                <a:rPr lang="en-US" altLang="zh-CN" sz="2400" dirty="0"/>
                <a:t> *status</a:t>
              </a:r>
              <a:r>
                <a:rPr lang="en-US" altLang="zh-CN" sz="2400" dirty="0" smtClean="0"/>
                <a:t>)</a:t>
              </a:r>
            </a:p>
            <a:p>
              <a:r>
                <a:rPr lang="en-US" altLang="zh-CN" sz="2400" dirty="0" smtClean="0"/>
                <a:t>	</a:t>
              </a:r>
              <a:r>
                <a:rPr lang="en-US" altLang="zh-CN" sz="2400" dirty="0" err="1" smtClean="0"/>
                <a:t>buf</a:t>
              </a:r>
              <a:r>
                <a:rPr lang="zh-CN" altLang="en-US" sz="2400" dirty="0"/>
                <a:t>为接收缓冲区的起始地址，</a:t>
              </a:r>
              <a:r>
                <a:rPr lang="en-US" altLang="zh-CN" sz="2400" dirty="0"/>
                <a:t>count</a:t>
              </a:r>
              <a:r>
                <a:rPr lang="zh-CN" altLang="en-US" sz="2400" dirty="0"/>
                <a:t>为最多可接收的数据个数，</a:t>
              </a:r>
              <a:r>
                <a:rPr lang="en-US" altLang="zh-CN" sz="2400" dirty="0"/>
                <a:t>datatype</a:t>
              </a:r>
              <a:r>
                <a:rPr lang="zh-CN" altLang="en-US" sz="2400" dirty="0"/>
                <a:t>为接收数据的数据类型，</a:t>
              </a:r>
              <a:r>
                <a:rPr lang="en-US" altLang="zh-CN" sz="2400" dirty="0"/>
                <a:t>source</a:t>
              </a:r>
              <a:r>
                <a:rPr lang="zh-CN" altLang="en-US" sz="2400" dirty="0"/>
                <a:t>为接收数据的来源进程标识号，</a:t>
              </a:r>
              <a:r>
                <a:rPr lang="en-US" altLang="zh-CN" sz="2400" dirty="0"/>
                <a:t>tag</a:t>
              </a:r>
              <a:r>
                <a:rPr lang="zh-CN" altLang="en-US" sz="2400" dirty="0"/>
                <a:t>为消息标识，应与相应发送操作的标识相匹配，</a:t>
              </a:r>
              <a:r>
                <a:rPr lang="en-US" altLang="zh-CN" sz="2400" dirty="0" err="1"/>
                <a:t>comm</a:t>
              </a:r>
              <a:r>
                <a:rPr lang="zh-CN" altLang="en-US" sz="2400" dirty="0"/>
                <a:t>为本进程和发送进程所在的通信域，</a:t>
              </a:r>
              <a:r>
                <a:rPr lang="en-US" altLang="zh-CN" sz="2400" dirty="0"/>
                <a:t>status</a:t>
              </a:r>
              <a:r>
                <a:rPr lang="zh-CN" altLang="en-US" sz="2400" dirty="0"/>
                <a:t>为返回状态</a:t>
              </a:r>
              <a:endParaRPr lang="en-US" altLang="zh-CN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68244398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49390" y="959507"/>
            <a:ext cx="9237330" cy="859133"/>
            <a:chOff x="3056407" y="1629000"/>
            <a:chExt cx="3600000" cy="3600000"/>
          </a:xfrm>
        </p:grpSpPr>
        <p:sp>
          <p:nvSpPr>
            <p:cNvPr id="7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788160" y="1031687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/>
              <a:t>杂七杂八不会分类的小概念</a:t>
            </a:r>
            <a:endParaRPr lang="en-US" altLang="zh-CN" sz="4000" b="1" dirty="0"/>
          </a:p>
        </p:txBody>
      </p:sp>
      <p:grpSp>
        <p:nvGrpSpPr>
          <p:cNvPr id="12" name="组合 11"/>
          <p:cNvGrpSpPr/>
          <p:nvPr/>
        </p:nvGrpSpPr>
        <p:grpSpPr>
          <a:xfrm>
            <a:off x="1349390" y="2110423"/>
            <a:ext cx="9237330" cy="4168457"/>
            <a:chOff x="3056407" y="1629000"/>
            <a:chExt cx="3600000" cy="3600000"/>
          </a:xfrm>
        </p:grpSpPr>
        <p:sp>
          <p:nvSpPr>
            <p:cNvPr id="13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457200" indent="-457200">
                <a:buAutoNum type="arabicPeriod"/>
              </a:pPr>
              <a:r>
                <a:rPr lang="zh-CN" altLang="en-US" sz="2400" dirty="0" smtClean="0"/>
                <a:t>通信域</a:t>
              </a:r>
              <a:endParaRPr lang="en-US" altLang="zh-CN" sz="2400" dirty="0" smtClean="0"/>
            </a:p>
            <a:p>
              <a:pPr marL="457200" indent="-457200">
                <a:buFontTx/>
                <a:buAutoNum type="arabicPeriod"/>
              </a:pPr>
              <a:r>
                <a:rPr lang="zh-CN" altLang="en-US" sz="2400" dirty="0" smtClean="0"/>
                <a:t>点对点通信，组通信，广播</a:t>
              </a:r>
              <a:endParaRPr lang="en-US" altLang="zh-CN" sz="2400" dirty="0" smtClean="0"/>
            </a:p>
            <a:p>
              <a:pPr marL="457200" indent="-457200">
                <a:buAutoNum type="arabicPeriod"/>
              </a:pPr>
              <a:r>
                <a:rPr lang="zh-CN" altLang="en-US" sz="2400" dirty="0" smtClean="0"/>
                <a:t>进程拓扑</a:t>
              </a:r>
              <a:endParaRPr lang="en-US" altLang="zh-CN" sz="2400" dirty="0" smtClean="0"/>
            </a:p>
            <a:p>
              <a:pPr marL="457200" indent="-457200">
                <a:buAutoNum type="arabicPeriod"/>
              </a:pPr>
              <a:r>
                <a:rPr lang="en-US" altLang="zh-CN" sz="2400" dirty="0"/>
                <a:t>4</a:t>
              </a:r>
              <a:r>
                <a:rPr lang="zh-CN" altLang="en-US" sz="2400" dirty="0"/>
                <a:t>种通信模式：标准通信模式、缓存通信模式、同步通信模式、就绪通信模式</a:t>
              </a:r>
              <a:endParaRPr lang="en-US" altLang="zh-CN" sz="2400" dirty="0" smtClean="0"/>
            </a:p>
            <a:p>
              <a:pPr marL="457200" indent="-457200">
                <a:buAutoNum type="arabicPeriod"/>
              </a:pPr>
              <a:r>
                <a:rPr lang="zh-CN" altLang="en-US" sz="2400" dirty="0" smtClean="0"/>
                <a:t>消息缓冲</a:t>
              </a:r>
              <a:endParaRPr lang="en-US" altLang="zh-CN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7526720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444160" y="1630067"/>
            <a:ext cx="6943680" cy="3760426"/>
            <a:chOff x="3056407" y="1629000"/>
            <a:chExt cx="3600000" cy="3600000"/>
          </a:xfrm>
          <a:solidFill>
            <a:schemeClr val="accent1">
              <a:lumMod val="75000"/>
            </a:schemeClr>
          </a:solidFill>
        </p:grpSpPr>
        <p:sp>
          <p:nvSpPr>
            <p:cNvPr id="8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0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悠黑_509R" panose="02000000000000000000" pitchFamily="2" charset="-122"/>
                  <a:ea typeface="方正悠黑_509R" panose="02000000000000000000" pitchFamily="2" charset="-122"/>
                </a:rPr>
                <a:t>并行计算简介</a:t>
              </a:r>
              <a:endParaRPr kumimoji="0" lang="zh-CN" altLang="en-US" sz="5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悠黑_509R" panose="02000000000000000000" pitchFamily="2" charset="-122"/>
                <a:ea typeface="方正悠黑_509R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680292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49390" y="959507"/>
            <a:ext cx="9237330" cy="859133"/>
            <a:chOff x="3056407" y="1629000"/>
            <a:chExt cx="3600000" cy="3600000"/>
          </a:xfrm>
        </p:grpSpPr>
        <p:sp>
          <p:nvSpPr>
            <p:cNvPr id="7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788160" y="1031687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/>
              <a:t>什么是并行？</a:t>
            </a:r>
            <a:endParaRPr lang="zh-CN" altLang="en-US" sz="4000" dirty="0"/>
          </a:p>
        </p:txBody>
      </p:sp>
      <p:grpSp>
        <p:nvGrpSpPr>
          <p:cNvPr id="9" name="组合 8"/>
          <p:cNvGrpSpPr/>
          <p:nvPr/>
        </p:nvGrpSpPr>
        <p:grpSpPr>
          <a:xfrm>
            <a:off x="1349390" y="2249827"/>
            <a:ext cx="4401170" cy="3744573"/>
            <a:chOff x="3056407" y="1629000"/>
            <a:chExt cx="3600000" cy="3600000"/>
          </a:xfrm>
        </p:grpSpPr>
        <p:sp>
          <p:nvSpPr>
            <p:cNvPr id="10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</a:rPr>
                <a:t>传统串行</a:t>
              </a:r>
              <a:endParaRPr kumimoji="0" lang="en-US" altLang="zh-CN" sz="3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</a:endParaRPr>
            </a:p>
            <a:p>
              <a:r>
                <a:rPr lang="en-US" altLang="zh-CN" sz="3000" dirty="0" smtClean="0"/>
                <a:t>·</a:t>
              </a:r>
              <a:r>
                <a:rPr lang="zh-CN" altLang="en-US" sz="2800" dirty="0" smtClean="0"/>
                <a:t>一</a:t>
              </a:r>
              <a:r>
                <a:rPr lang="zh-CN" altLang="en-US" sz="2800" dirty="0"/>
                <a:t>个问题被分解成一系列离散的指令</a:t>
              </a:r>
            </a:p>
            <a:p>
              <a:r>
                <a:rPr lang="en-US" altLang="zh-CN" sz="2800" dirty="0" smtClean="0"/>
                <a:t>·</a:t>
              </a:r>
              <a:r>
                <a:rPr lang="zh-CN" altLang="en-US" sz="2800" dirty="0" smtClean="0"/>
                <a:t>指令</a:t>
              </a:r>
              <a:r>
                <a:rPr lang="zh-CN" altLang="en-US" sz="2800" dirty="0"/>
                <a:t>按顺序一个接一个地执行</a:t>
              </a:r>
            </a:p>
            <a:p>
              <a:r>
                <a:rPr lang="en-US" altLang="zh-CN" sz="2800" dirty="0" smtClean="0"/>
                <a:t>·</a:t>
              </a:r>
              <a:r>
                <a:rPr lang="zh-CN" altLang="en-US" sz="2800" dirty="0" smtClean="0"/>
                <a:t>在</a:t>
              </a:r>
              <a:r>
                <a:rPr lang="zh-CN" altLang="en-US" sz="2800" dirty="0"/>
                <a:t>单个处理器上执行</a:t>
              </a:r>
            </a:p>
            <a:p>
              <a:r>
                <a:rPr lang="en-US" altLang="zh-CN" sz="2800" dirty="0" smtClean="0"/>
                <a:t>·</a:t>
              </a:r>
              <a:r>
                <a:rPr lang="zh-CN" altLang="en-US" sz="2800" dirty="0" smtClean="0"/>
                <a:t>在</a:t>
              </a:r>
              <a:r>
                <a:rPr lang="zh-CN" altLang="en-US" sz="2800" dirty="0"/>
                <a:t>任何时刻只能执行一个指令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pic>
        <p:nvPicPr>
          <p:cNvPr id="1026" name="Picture 2" descr="串行计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097" y="2799408"/>
            <a:ext cx="4603623" cy="2493952"/>
          </a:xfrm>
          <a:prstGeom prst="rect">
            <a:avLst/>
          </a:prstGeom>
          <a:noFill/>
          <a:effectLst>
            <a:outerShdw blurRad="381000" dist="50800" dir="540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6378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49390" y="959507"/>
            <a:ext cx="9237330" cy="859133"/>
            <a:chOff x="3056407" y="1629000"/>
            <a:chExt cx="3600000" cy="3600000"/>
          </a:xfrm>
        </p:grpSpPr>
        <p:sp>
          <p:nvSpPr>
            <p:cNvPr id="7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788160" y="1031687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/>
              <a:t>什么是并行？</a:t>
            </a:r>
            <a:endParaRPr lang="zh-CN" altLang="en-US" sz="4000" dirty="0"/>
          </a:p>
        </p:txBody>
      </p:sp>
      <p:grpSp>
        <p:nvGrpSpPr>
          <p:cNvPr id="9" name="组合 8"/>
          <p:cNvGrpSpPr/>
          <p:nvPr/>
        </p:nvGrpSpPr>
        <p:grpSpPr>
          <a:xfrm>
            <a:off x="1349390" y="2249827"/>
            <a:ext cx="4401170" cy="3744573"/>
            <a:chOff x="3056407" y="1629000"/>
            <a:chExt cx="3600000" cy="3600000"/>
          </a:xfrm>
        </p:grpSpPr>
        <p:sp>
          <p:nvSpPr>
            <p:cNvPr id="10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</a:rPr>
                <a:t>并行计算</a:t>
              </a:r>
              <a:endParaRPr kumimoji="0" lang="en-US" altLang="zh-CN" sz="3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</a:endParaRPr>
            </a:p>
            <a:p>
              <a:r>
                <a:rPr lang="en-US" altLang="zh-CN" sz="3000" dirty="0" smtClean="0"/>
                <a:t>·</a:t>
              </a:r>
              <a:r>
                <a:rPr lang="zh-CN" altLang="en-US" sz="2800" dirty="0">
                  <a:latin typeface="+mj-lt"/>
                </a:rPr>
                <a:t>问题被分解成可以同时解决的离散部分</a:t>
              </a:r>
            </a:p>
            <a:p>
              <a:r>
                <a:rPr lang="en-US" altLang="zh-CN" sz="2800" dirty="0" smtClean="0">
                  <a:latin typeface="+mj-lt"/>
                </a:rPr>
                <a:t>·</a:t>
              </a:r>
              <a:r>
                <a:rPr lang="zh-CN" altLang="en-US" sz="2800" dirty="0" smtClean="0">
                  <a:latin typeface="+mj-lt"/>
                </a:rPr>
                <a:t>每个</a:t>
              </a:r>
              <a:r>
                <a:rPr lang="zh-CN" altLang="en-US" sz="2800" dirty="0">
                  <a:latin typeface="+mj-lt"/>
                </a:rPr>
                <a:t>部分进一步细分为一系列说明</a:t>
              </a:r>
            </a:p>
            <a:p>
              <a:r>
                <a:rPr lang="en-US" altLang="zh-CN" sz="2800" dirty="0" smtClean="0">
                  <a:latin typeface="+mj-lt"/>
                </a:rPr>
                <a:t>·</a:t>
              </a:r>
              <a:r>
                <a:rPr lang="zh-CN" altLang="en-US" sz="2800" dirty="0" smtClean="0">
                  <a:latin typeface="+mj-lt"/>
                </a:rPr>
                <a:t>来自</a:t>
              </a:r>
              <a:r>
                <a:rPr lang="zh-CN" altLang="en-US" sz="2800" dirty="0">
                  <a:latin typeface="+mj-lt"/>
                </a:rPr>
                <a:t>每个部分的指令在不同的处理器上同时执行</a:t>
              </a:r>
            </a:p>
            <a:p>
              <a:r>
                <a:rPr lang="en-US" altLang="zh-CN" sz="2800" dirty="0" smtClean="0">
                  <a:latin typeface="+mj-lt"/>
                </a:rPr>
                <a:t>·</a:t>
              </a:r>
              <a:r>
                <a:rPr lang="zh-CN" altLang="en-US" sz="2800" dirty="0" smtClean="0">
                  <a:latin typeface="+mj-lt"/>
                </a:rPr>
                <a:t>采用</a:t>
              </a:r>
              <a:r>
                <a:rPr lang="zh-CN" altLang="en-US" sz="2800" dirty="0">
                  <a:latin typeface="+mj-lt"/>
                </a:rPr>
                <a:t>总体控制</a:t>
              </a:r>
              <a:r>
                <a:rPr lang="en-US" altLang="zh-CN" sz="2800" dirty="0">
                  <a:latin typeface="+mj-lt"/>
                </a:rPr>
                <a:t>/</a:t>
              </a:r>
              <a:r>
                <a:rPr lang="zh-CN" altLang="en-US" sz="2800" dirty="0">
                  <a:latin typeface="+mj-lt"/>
                </a:rPr>
                <a:t>协调机制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pic>
        <p:nvPicPr>
          <p:cNvPr id="3074" name="Picture 2" descr="并行计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096" y="2554627"/>
            <a:ext cx="4664624" cy="3134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6015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49390" y="959507"/>
            <a:ext cx="9237330" cy="859133"/>
            <a:chOff x="3056407" y="1629000"/>
            <a:chExt cx="3600000" cy="3600000"/>
          </a:xfrm>
        </p:grpSpPr>
        <p:sp>
          <p:nvSpPr>
            <p:cNvPr id="7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788160" y="1031687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/>
              <a:t>并行的必要条件</a:t>
            </a:r>
            <a:endParaRPr lang="zh-CN" altLang="en-US" sz="4000" dirty="0"/>
          </a:p>
        </p:txBody>
      </p:sp>
      <p:grpSp>
        <p:nvGrpSpPr>
          <p:cNvPr id="9" name="组合 8"/>
          <p:cNvGrpSpPr/>
          <p:nvPr/>
        </p:nvGrpSpPr>
        <p:grpSpPr>
          <a:xfrm>
            <a:off x="1349390" y="2249827"/>
            <a:ext cx="4401170" cy="3744573"/>
            <a:chOff x="3056407" y="1629000"/>
            <a:chExt cx="3600000" cy="3600000"/>
          </a:xfrm>
        </p:grpSpPr>
        <p:sp>
          <p:nvSpPr>
            <p:cNvPr id="10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等线" panose="020F0502020204030204"/>
                  <a:ea typeface="等线" panose="02010600030101010101" pitchFamily="2" charset="-122"/>
                </a:rPr>
                <a:t>计算问题</a:t>
              </a:r>
              <a:endParaRPr kumimoji="0" lang="en-US" altLang="zh-CN" sz="3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</a:endParaRPr>
            </a:p>
            <a:p>
              <a:pPr>
                <a:buFont typeface="Arial" panose="020B0604020202020204" pitchFamily="34" charset="0"/>
                <a:buChar char="•"/>
              </a:pPr>
              <a:r>
                <a:rPr lang="zh-CN" altLang="en-US" sz="28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被</a:t>
              </a:r>
              <a:r>
                <a:rPr lang="zh-CN" altLang="en-US" sz="2800" dirty="0">
                  <a:solidFill>
                    <a:srgbClr val="000000"/>
                  </a:solidFill>
                  <a:latin typeface="arial" panose="020B0604020202020204" pitchFamily="34" charset="0"/>
                </a:rPr>
                <a:t>分解成可以同时解决的独立</a:t>
              </a:r>
              <a:r>
                <a:rPr lang="zh-CN" altLang="en-US" sz="28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工作</a:t>
              </a:r>
              <a:endParaRPr lang="en-US" altLang="zh-CN" sz="2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•"/>
              </a:pPr>
              <a:r>
                <a:rPr lang="zh-CN" altLang="en-US" sz="2800" dirty="0">
                  <a:solidFill>
                    <a:srgbClr val="000000"/>
                  </a:solidFill>
                  <a:latin typeface="arial" panose="020B0604020202020204" pitchFamily="34" charset="0"/>
                </a:rPr>
                <a:t>随时执行多个</a:t>
              </a:r>
              <a:r>
                <a:rPr lang="zh-CN" altLang="en-US" sz="28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程序指令</a:t>
              </a:r>
              <a:endParaRPr lang="en-US" altLang="zh-CN" sz="2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>
                <a:buFont typeface="Arial" panose="020B0604020202020204" pitchFamily="34" charset="0"/>
                <a:buChar char="•"/>
              </a:pPr>
              <a:r>
                <a:rPr lang="zh-CN" altLang="en-US" sz="2800" dirty="0">
                  <a:solidFill>
                    <a:srgbClr val="000000"/>
                  </a:solidFill>
                  <a:latin typeface="arial" panose="020B0604020202020204" pitchFamily="34" charset="0"/>
                </a:rPr>
                <a:t>与使用单个计算资源相比，利用多个计算资源在更短的时间内</a:t>
              </a:r>
              <a:r>
                <a:rPr lang="zh-CN" altLang="en-US" sz="28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解决问题</a:t>
              </a:r>
              <a:endParaRPr lang="en-US" altLang="zh-CN" sz="2800" dirty="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endParaRPr lang="zh-CN" altLang="en-US" sz="28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14" name="矩形: 圆角 3"/>
          <p:cNvSpPr/>
          <p:nvPr/>
        </p:nvSpPr>
        <p:spPr>
          <a:xfrm>
            <a:off x="6185550" y="2249827"/>
            <a:ext cx="4401170" cy="3744573"/>
          </a:xfrm>
          <a:prstGeom prst="roundRect">
            <a:avLst>
              <a:gd name="adj" fmla="val 638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342900" dist="152400" dir="5400000" algn="t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</a:rPr>
              <a:t>计算设备</a:t>
            </a:r>
            <a:endParaRPr kumimoji="0" lang="en-US" altLang="zh-CN" sz="30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solidFill>
                  <a:srgbClr val="000000"/>
                </a:solidFill>
                <a:latin typeface="arial" panose="020B0604020202020204" pitchFamily="34" charset="0"/>
              </a:rPr>
              <a:t>具有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多个处理器</a:t>
            </a:r>
            <a:r>
              <a:rPr lang="en-US" altLang="zh-CN" sz="2800" dirty="0">
                <a:solidFill>
                  <a:srgbClr val="000000"/>
                </a:solidFill>
                <a:latin typeface="arial" panose="020B0604020202020204" pitchFamily="34" charset="0"/>
              </a:rPr>
              <a:t>/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内核的单台</a:t>
            </a:r>
            <a:r>
              <a:rPr lang="zh-CN" altLang="en-US" sz="2800" dirty="0" smtClean="0">
                <a:solidFill>
                  <a:srgbClr val="000000"/>
                </a:solidFill>
                <a:latin typeface="arial" panose="020B0604020202020204" pitchFamily="34" charset="0"/>
              </a:rPr>
              <a:t>计算机</a:t>
            </a:r>
            <a:endParaRPr lang="zh-CN" altLang="en-US" sz="2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任意数量的这样的计算机通过网络</a:t>
            </a:r>
            <a:r>
              <a:rPr lang="zh-CN" altLang="en-US" sz="2800" dirty="0" smtClean="0">
                <a:solidFill>
                  <a:srgbClr val="000000"/>
                </a:solidFill>
                <a:latin typeface="arial" panose="020B0604020202020204" pitchFamily="34" charset="0"/>
              </a:rPr>
              <a:t>连接</a:t>
            </a:r>
            <a:endParaRPr lang="en-US" altLang="zh-CN" sz="28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zh-CN" altLang="en-US" sz="2800" dirty="0" smtClean="0">
                <a:solidFill>
                  <a:srgbClr val="000000"/>
                </a:solidFill>
                <a:latin typeface="arial" panose="020B0604020202020204" pitchFamily="34" charset="0"/>
              </a:rPr>
              <a:t>事实上目前几乎</a:t>
            </a:r>
            <a:r>
              <a:rPr lang="zh-CN" altLang="en-US" sz="2800" dirty="0">
                <a:solidFill>
                  <a:srgbClr val="000000"/>
                </a:solidFill>
                <a:latin typeface="arial" panose="020B0604020202020204" pitchFamily="34" charset="0"/>
              </a:rPr>
              <a:t>所有的独立计算机从硬件角度来看都是并行的</a:t>
            </a:r>
            <a:endParaRPr lang="zh-CN" altLang="en-US" sz="28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401980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49390" y="959507"/>
            <a:ext cx="9237330" cy="859133"/>
            <a:chOff x="3056407" y="1629000"/>
            <a:chExt cx="3600000" cy="3600000"/>
          </a:xfrm>
        </p:grpSpPr>
        <p:sp>
          <p:nvSpPr>
            <p:cNvPr id="7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788160" y="1031687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/>
              <a:t>为什么并行？</a:t>
            </a:r>
            <a:endParaRPr lang="zh-CN" altLang="en-US" sz="4000" dirty="0"/>
          </a:p>
        </p:txBody>
      </p:sp>
      <p:grpSp>
        <p:nvGrpSpPr>
          <p:cNvPr id="9" name="组合 8"/>
          <p:cNvGrpSpPr/>
          <p:nvPr/>
        </p:nvGrpSpPr>
        <p:grpSpPr>
          <a:xfrm>
            <a:off x="1349390" y="2110423"/>
            <a:ext cx="3039730" cy="4412298"/>
            <a:chOff x="3056407" y="1629000"/>
            <a:chExt cx="3600000" cy="3600000"/>
          </a:xfrm>
        </p:grpSpPr>
        <p:sp>
          <p:nvSpPr>
            <p:cNvPr id="10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/>
              <a:r>
                <a:rPr lang="zh-CN" altLang="en-US" sz="4000" dirty="0"/>
                <a:t>并行的</a:t>
              </a:r>
              <a:r>
                <a:rPr lang="zh-CN" altLang="en-US" sz="4000" dirty="0" smtClean="0"/>
                <a:t>未来</a:t>
              </a:r>
              <a:endParaRPr lang="en-US" altLang="zh-CN" sz="4000" dirty="0" smtClean="0"/>
            </a:p>
            <a:p>
              <a:pPr algn="ctr"/>
              <a:endParaRPr lang="en-US" altLang="zh-CN" sz="4000" dirty="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algn="ctr"/>
              <a:r>
                <a:rPr lang="zh-CN" altLang="en-US" sz="40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字不重要</a:t>
              </a:r>
              <a:endParaRPr lang="en-US" altLang="zh-CN" sz="4000" dirty="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pPr algn="ctr"/>
              <a:r>
                <a:rPr lang="zh-CN" altLang="en-US" sz="40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看图</a:t>
              </a:r>
              <a:endParaRPr lang="en-US" altLang="zh-CN" sz="4000" dirty="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endParaRPr lang="en-US" altLang="zh-CN" sz="3000" dirty="0" smtClean="0">
                <a:solidFill>
                  <a:srgbClr val="000000"/>
                </a:solidFill>
                <a:latin typeface="arial" panose="020B0604020202020204" pitchFamily="34" charset="0"/>
              </a:endParaRPr>
            </a:p>
            <a:p>
              <a:r>
                <a:rPr lang="en-US" altLang="zh-CN" sz="3000" dirty="0" err="1" smtClean="0">
                  <a:solidFill>
                    <a:srgbClr val="000000"/>
                  </a:solidFill>
                  <a:latin typeface="arial" panose="020B0604020202020204" pitchFamily="34" charset="0"/>
                </a:rPr>
                <a:t>Exaflop</a:t>
              </a:r>
              <a:r>
                <a:rPr lang="en-US" altLang="zh-CN" sz="30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  <a:r>
                <a:rPr lang="en-US" altLang="zh-CN" sz="3000" dirty="0">
                  <a:solidFill>
                    <a:srgbClr val="000000"/>
                  </a:solidFill>
                  <a:latin typeface="arial" panose="020B0604020202020204" pitchFamily="34" charset="0"/>
                </a:rPr>
                <a:t>= 10 </a:t>
              </a:r>
              <a:r>
                <a:rPr lang="en-US" altLang="zh-CN" sz="3000" baseline="300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18</a:t>
              </a:r>
              <a:r>
                <a:rPr lang="en-US" altLang="zh-CN" sz="3000" dirty="0" smtClean="0">
                  <a:solidFill>
                    <a:srgbClr val="000000"/>
                  </a:solidFill>
                  <a:latin typeface="arial" panose="020B0604020202020204" pitchFamily="34" charset="0"/>
                </a:rPr>
                <a:t>/s</a:t>
              </a:r>
              <a:endParaRPr lang="zh-CN" altLang="en-US" sz="30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pic>
        <p:nvPicPr>
          <p:cNvPr id="5122" name="Picture 2" descr="https://computing.llnl.gov/tutorials/parallel_comp/images/top500.1993-201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7015" y="2110423"/>
            <a:ext cx="5629705" cy="4412298"/>
          </a:xfrm>
          <a:prstGeom prst="rect">
            <a:avLst/>
          </a:prstGeom>
          <a:noFill/>
          <a:effectLst>
            <a:outerShdw blurRad="254000" dist="50800" dir="540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51327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25000" decel="2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3 -0.0132 L -0.16745 -0.1078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56" y="-47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924 -0.09792 L -0.00924 -0.01482 " pathEditMode="relative" ptsTypes="AA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49390" y="959507"/>
            <a:ext cx="9237330" cy="859133"/>
            <a:chOff x="3056407" y="1629000"/>
            <a:chExt cx="3600000" cy="3600000"/>
          </a:xfrm>
        </p:grpSpPr>
        <p:sp>
          <p:nvSpPr>
            <p:cNvPr id="7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788160" y="1031687"/>
            <a:ext cx="32624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/>
              <a:t>为什么并行？</a:t>
            </a:r>
            <a:endParaRPr lang="zh-CN" altLang="en-US" sz="4000" dirty="0"/>
          </a:p>
        </p:txBody>
      </p:sp>
      <p:grpSp>
        <p:nvGrpSpPr>
          <p:cNvPr id="9" name="组合 8"/>
          <p:cNvGrpSpPr/>
          <p:nvPr/>
        </p:nvGrpSpPr>
        <p:grpSpPr>
          <a:xfrm>
            <a:off x="1349390" y="2110423"/>
            <a:ext cx="4482450" cy="4412298"/>
            <a:chOff x="3056407" y="1629000"/>
            <a:chExt cx="3600000" cy="3600000"/>
          </a:xfrm>
        </p:grpSpPr>
        <p:sp>
          <p:nvSpPr>
            <p:cNvPr id="10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/>
              <a:r>
                <a:rPr lang="zh-CN" altLang="en-US" sz="3500" b="1" dirty="0" smtClean="0">
                  <a:latin typeface="+mj-lt"/>
                </a:rPr>
                <a:t>解决问题的能力</a:t>
              </a:r>
              <a:endParaRPr lang="en-US" altLang="zh-CN" sz="3500" b="1" dirty="0" smtClean="0">
                <a:latin typeface="+mj-lt"/>
              </a:endParaRPr>
            </a:p>
            <a:p>
              <a:r>
                <a:rPr lang="en-US" altLang="zh-CN" sz="3000" b="1" dirty="0" smtClean="0">
                  <a:latin typeface="+mj-lt"/>
                </a:rPr>
                <a:t>·</a:t>
              </a:r>
              <a:r>
                <a:rPr lang="zh-CN" altLang="en-US" sz="3000" dirty="0" smtClean="0">
                  <a:latin typeface="+mj-lt"/>
                </a:rPr>
                <a:t>现实</a:t>
              </a:r>
              <a:r>
                <a:rPr lang="zh-CN" altLang="en-US" sz="3000" dirty="0">
                  <a:latin typeface="+mj-lt"/>
                </a:rPr>
                <a:t>世界是</a:t>
              </a:r>
              <a:r>
                <a:rPr lang="zh-CN" altLang="en-US" sz="3000" dirty="0" smtClean="0">
                  <a:latin typeface="+mj-lt"/>
                </a:rPr>
                <a:t>大规模并行的，并行计算可以更准确建模</a:t>
              </a:r>
              <a:endParaRPr lang="en-US" altLang="zh-CN" sz="3000" dirty="0" smtClean="0">
                <a:latin typeface="+mj-lt"/>
              </a:endParaRPr>
            </a:p>
            <a:p>
              <a:r>
                <a:rPr lang="en-US" altLang="zh-CN" sz="3000" dirty="0" smtClean="0">
                  <a:latin typeface="+mj-lt"/>
                </a:rPr>
                <a:t>·</a:t>
              </a:r>
              <a:r>
                <a:rPr lang="zh-CN" altLang="en-US" sz="3000" dirty="0" smtClean="0">
                  <a:latin typeface="+mj-lt"/>
                </a:rPr>
                <a:t>可以解决更</a:t>
              </a:r>
              <a:r>
                <a:rPr lang="zh-CN" altLang="en-US" sz="3000" dirty="0">
                  <a:latin typeface="+mj-lt"/>
                </a:rPr>
                <a:t>复杂的</a:t>
              </a:r>
              <a:r>
                <a:rPr lang="zh-CN" altLang="en-US" sz="3000" dirty="0" smtClean="0">
                  <a:latin typeface="+mj-lt"/>
                </a:rPr>
                <a:t>问题</a:t>
              </a:r>
              <a:endParaRPr lang="en-US" altLang="zh-CN" sz="3000" dirty="0" smtClean="0">
                <a:latin typeface="+mj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106160" y="2110423"/>
            <a:ext cx="4480560" cy="4412298"/>
            <a:chOff x="3056407" y="1629000"/>
            <a:chExt cx="3600000" cy="3600000"/>
          </a:xfrm>
        </p:grpSpPr>
        <p:sp>
          <p:nvSpPr>
            <p:cNvPr id="13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/>
              <a:r>
                <a:rPr lang="zh-CN" altLang="en-US" sz="3500" b="1" dirty="0" smtClean="0">
                  <a:latin typeface="+mj-lt"/>
                </a:rPr>
                <a:t>解决问题的效率</a:t>
              </a:r>
              <a:endParaRPr lang="en-US" altLang="zh-CN" sz="3500" b="1" dirty="0" smtClean="0">
                <a:latin typeface="+mj-lt"/>
              </a:endParaRPr>
            </a:p>
            <a:p>
              <a:r>
                <a:rPr lang="en-US" altLang="zh-CN" sz="3000" dirty="0" smtClean="0">
                  <a:latin typeface="+mj-lt"/>
                </a:rPr>
                <a:t>·</a:t>
              </a:r>
              <a:r>
                <a:rPr lang="zh-CN" altLang="en-US" sz="3000" dirty="0" smtClean="0">
                  <a:latin typeface="+mj-lt"/>
                </a:rPr>
                <a:t>节省</a:t>
              </a:r>
              <a:r>
                <a:rPr lang="zh-CN" altLang="en-US" sz="3000" dirty="0">
                  <a:latin typeface="+mj-lt"/>
                </a:rPr>
                <a:t>时间</a:t>
              </a:r>
              <a:r>
                <a:rPr lang="zh-CN" altLang="en-US" sz="3000" dirty="0" smtClean="0">
                  <a:latin typeface="+mj-lt"/>
                </a:rPr>
                <a:t>和</a:t>
              </a:r>
              <a:r>
                <a:rPr lang="zh-CN" altLang="en-US" sz="3000" dirty="0">
                  <a:latin typeface="+mj-lt"/>
                </a:rPr>
                <a:t>（</a:t>
              </a:r>
              <a:r>
                <a:rPr lang="zh-CN" altLang="en-US" sz="3000" dirty="0" smtClean="0">
                  <a:latin typeface="+mj-lt"/>
                </a:rPr>
                <a:t>或）金钱</a:t>
              </a:r>
              <a:endParaRPr lang="en-US" altLang="zh-CN" sz="3000" dirty="0" smtClean="0">
                <a:latin typeface="+mj-lt"/>
              </a:endParaRPr>
            </a:p>
            <a:p>
              <a:r>
                <a:rPr lang="en-US" altLang="zh-CN" sz="3000" dirty="0" smtClean="0">
                  <a:latin typeface="+mj-lt"/>
                </a:rPr>
                <a:t>·</a:t>
              </a:r>
              <a:r>
                <a:rPr lang="zh-CN" altLang="en-US" sz="3000" dirty="0" smtClean="0">
                  <a:latin typeface="+mj-lt"/>
                </a:rPr>
                <a:t>发挥硬件潜力</a:t>
              </a:r>
              <a:endParaRPr lang="en-US" altLang="zh-CN" sz="3000" dirty="0" smtClean="0">
                <a:latin typeface="+mj-lt"/>
              </a:endParaRPr>
            </a:p>
            <a:p>
              <a:r>
                <a:rPr lang="en-US" altLang="zh-CN" sz="3000" dirty="0" smtClean="0">
                  <a:latin typeface="+mj-lt"/>
                </a:rPr>
                <a:t>·</a:t>
              </a:r>
              <a:r>
                <a:rPr lang="zh-CN" altLang="en-US" sz="3000" dirty="0" smtClean="0">
                  <a:latin typeface="+mj-lt"/>
                </a:rPr>
                <a:t>更好地利用非本地计算资源</a:t>
              </a:r>
              <a:endParaRPr lang="en-US" altLang="zh-CN" sz="3000" dirty="0" smtClean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716307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349390" y="959507"/>
            <a:ext cx="9237330" cy="859133"/>
            <a:chOff x="3056407" y="1629000"/>
            <a:chExt cx="3600000" cy="3600000"/>
          </a:xfrm>
        </p:grpSpPr>
        <p:sp>
          <p:nvSpPr>
            <p:cNvPr id="7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1788160" y="1031687"/>
            <a:ext cx="3775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/>
              <a:t>基本概念：分类</a:t>
            </a:r>
            <a:endParaRPr lang="zh-CN" altLang="en-US" sz="4000" dirty="0"/>
          </a:p>
        </p:txBody>
      </p:sp>
      <p:grpSp>
        <p:nvGrpSpPr>
          <p:cNvPr id="9" name="组合 8"/>
          <p:cNvGrpSpPr/>
          <p:nvPr/>
        </p:nvGrpSpPr>
        <p:grpSpPr>
          <a:xfrm>
            <a:off x="1349390" y="2110423"/>
            <a:ext cx="4523090" cy="2197417"/>
            <a:chOff x="3056407" y="1629000"/>
            <a:chExt cx="3600000" cy="3600000"/>
          </a:xfrm>
        </p:grpSpPr>
        <p:sp>
          <p:nvSpPr>
            <p:cNvPr id="10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1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+mj-lt"/>
                </a:rPr>
                <a:t>SISD(Single Instruction stream Single Data stream)</a:t>
              </a:r>
            </a:p>
            <a:p>
              <a:pPr algn="ctr"/>
              <a:r>
                <a:rPr lang="zh-CN" altLang="en-US" sz="3000" dirty="0" smtClean="0">
                  <a:latin typeface="+mj-lt"/>
                </a:rPr>
                <a:t>传统串行计算机</a:t>
              </a:r>
              <a:endParaRPr lang="en-US" altLang="zh-CN" sz="3000" dirty="0" smtClean="0">
                <a:latin typeface="+mj-lt"/>
              </a:endParaRPr>
            </a:p>
            <a:p>
              <a:pPr algn="ctr"/>
              <a:r>
                <a:rPr lang="zh-CN" altLang="en-US" sz="3000" dirty="0" smtClean="0">
                  <a:latin typeface="+mj-lt"/>
                </a:rPr>
                <a:t>同一时刻，</a:t>
              </a:r>
              <a:r>
                <a:rPr lang="en-US" altLang="zh-CN" sz="3000" dirty="0" smtClean="0">
                  <a:latin typeface="+mj-lt"/>
                </a:rPr>
                <a:t>CPU</a:t>
              </a:r>
              <a:r>
                <a:rPr lang="zh-CN" altLang="en-US" sz="3000" dirty="0" smtClean="0">
                  <a:latin typeface="+mj-lt"/>
                </a:rPr>
                <a:t>接受单一指令，单一数据流</a:t>
              </a:r>
              <a:endParaRPr lang="en-US" altLang="zh-CN" sz="3000" dirty="0" smtClean="0">
                <a:latin typeface="+mj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063630" y="2110423"/>
            <a:ext cx="4523090" cy="2197417"/>
            <a:chOff x="3056407" y="1629000"/>
            <a:chExt cx="3600000" cy="3600000"/>
          </a:xfrm>
        </p:grpSpPr>
        <p:sp>
          <p:nvSpPr>
            <p:cNvPr id="22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方正悠黑_511M" panose="02000000000000000000" pitchFamily="2" charset="-122"/>
                  <a:ea typeface="方正悠黑_511M" panose="02000000000000000000" pitchFamily="2" charset="-122"/>
                </a:rPr>
                <a:t>SIMD</a:t>
              </a:r>
              <a:endParaRPr lang="en-US" altLang="zh-CN" sz="2800" dirty="0">
                <a:latin typeface="方正悠黑_511M" panose="02000000000000000000" pitchFamily="2" charset="-122"/>
                <a:ea typeface="方正悠黑_511M" panose="02000000000000000000" pitchFamily="2" charset="-122"/>
              </a:endParaRPr>
            </a:p>
            <a:p>
              <a:pPr algn="ctr"/>
              <a:r>
                <a:rPr lang="zh-CN" altLang="en-US" sz="2800" dirty="0" smtClean="0">
                  <a:latin typeface="+mn-ea"/>
                </a:rPr>
                <a:t>同一时刻，所有计算单元对不同数据执行相同指令</a:t>
              </a:r>
              <a:endParaRPr lang="en-US" altLang="zh-CN" sz="2800" dirty="0" smtClean="0">
                <a:latin typeface="+mn-ea"/>
              </a:endParaRPr>
            </a:p>
            <a:p>
              <a:pPr algn="ctr"/>
              <a:r>
                <a:rPr lang="zh-CN" altLang="en-US" sz="2800" dirty="0" smtClean="0">
                  <a:latin typeface="+mn-ea"/>
                </a:rPr>
                <a:t>（例如很多矩阵操作</a:t>
              </a:r>
              <a:r>
                <a:rPr lang="zh-CN" altLang="en-US" sz="2800" dirty="0">
                  <a:latin typeface="+mn-ea"/>
                </a:rPr>
                <a:t>）</a:t>
              </a:r>
              <a:endParaRPr lang="en-US" altLang="zh-CN" sz="2800" dirty="0">
                <a:latin typeface="+mn-ea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349390" y="4447223"/>
            <a:ext cx="4523090" cy="2197417"/>
            <a:chOff x="3056407" y="1629000"/>
            <a:chExt cx="3600000" cy="3600000"/>
          </a:xfrm>
        </p:grpSpPr>
        <p:sp>
          <p:nvSpPr>
            <p:cNvPr id="31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2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方正悠黑_511M" panose="02000000000000000000" pitchFamily="2" charset="-122"/>
                  <a:ea typeface="方正悠黑_511M" panose="02000000000000000000" pitchFamily="2" charset="-122"/>
                </a:rPr>
                <a:t>MISD</a:t>
              </a:r>
            </a:p>
            <a:p>
              <a:pPr algn="ctr"/>
              <a:r>
                <a:rPr lang="zh-CN" altLang="en-US" sz="2800" dirty="0" smtClean="0">
                  <a:latin typeface="+mn-ea"/>
                </a:rPr>
                <a:t>不同计算单元使用不同指令对相同数据执行不同操作（很少）</a:t>
              </a:r>
              <a:endParaRPr lang="en-US" altLang="zh-CN" sz="2800" dirty="0" smtClean="0">
                <a:latin typeface="+mn-ea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063630" y="4447223"/>
            <a:ext cx="4523090" cy="2197417"/>
            <a:chOff x="3056407" y="1629000"/>
            <a:chExt cx="3600000" cy="3600000"/>
          </a:xfrm>
        </p:grpSpPr>
        <p:sp>
          <p:nvSpPr>
            <p:cNvPr id="34" name="矩形: 圆角 2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228600" dist="63500" dir="5400000" algn="t" rotWithShape="0">
                <a:prstClr val="black">
                  <a:alpha val="22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5" name="矩形: 圆角 3"/>
            <p:cNvSpPr/>
            <p:nvPr/>
          </p:nvSpPr>
          <p:spPr>
            <a:xfrm>
              <a:off x="3056407" y="1629000"/>
              <a:ext cx="3600000" cy="3600000"/>
            </a:xfrm>
            <a:prstGeom prst="roundRect">
              <a:avLst>
                <a:gd name="adj" fmla="val 638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342900" dist="152400" dir="5400000" algn="t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/>
              <a:r>
                <a:rPr lang="en-US" altLang="zh-CN" sz="2800" dirty="0" smtClean="0">
                  <a:latin typeface="方正悠黑_511M" panose="02000000000000000000" pitchFamily="2" charset="-122"/>
                  <a:ea typeface="方正悠黑_511M" panose="02000000000000000000" pitchFamily="2" charset="-122"/>
                </a:rPr>
                <a:t>MIMD</a:t>
              </a:r>
            </a:p>
            <a:p>
              <a:pPr algn="ctr"/>
              <a:r>
                <a:rPr lang="zh-CN" altLang="en-US" sz="2800" dirty="0" smtClean="0">
                  <a:latin typeface="方正悠黑_506L" panose="02000000000000000000" pitchFamily="2" charset="-122"/>
                  <a:ea typeface="方正悠黑_506L" panose="02000000000000000000" pitchFamily="2" charset="-122"/>
                </a:rPr>
                <a:t>可同步，可异步</a:t>
              </a:r>
              <a:endParaRPr lang="en-US" altLang="zh-CN" sz="2800" dirty="0" smtClean="0">
                <a:latin typeface="方正悠黑_506L" panose="02000000000000000000" pitchFamily="2" charset="-122"/>
                <a:ea typeface="方正悠黑_506L" panose="02000000000000000000" pitchFamily="2" charset="-122"/>
              </a:endParaRPr>
            </a:p>
            <a:p>
              <a:pPr algn="ctr"/>
              <a:r>
                <a:rPr lang="zh-CN" altLang="en-US" sz="2800" dirty="0" smtClean="0">
                  <a:latin typeface="方正悠黑_506L" panose="02000000000000000000" pitchFamily="2" charset="-122"/>
                  <a:ea typeface="方正悠黑_506L" panose="02000000000000000000" pitchFamily="2" charset="-122"/>
                </a:rPr>
                <a:t>大多数现代超算的结构</a:t>
              </a:r>
              <a:endParaRPr lang="en-US" altLang="zh-CN" sz="2800" dirty="0" smtClean="0">
                <a:latin typeface="方正悠黑_506L" panose="02000000000000000000" pitchFamily="2" charset="-122"/>
                <a:ea typeface="方正悠黑_506L" panose="02000000000000000000" pitchFamily="2" charset="-122"/>
              </a:endParaRPr>
            </a:p>
            <a:p>
              <a:pPr algn="ctr"/>
              <a:r>
                <a:rPr lang="zh-CN" altLang="en-US" sz="2800" dirty="0" smtClean="0">
                  <a:latin typeface="方正悠黑_506L" panose="02000000000000000000" pitchFamily="2" charset="-122"/>
                  <a:ea typeface="方正悠黑_506L" panose="02000000000000000000" pitchFamily="2" charset="-122"/>
                </a:rPr>
                <a:t>实现上可能利用</a:t>
              </a:r>
              <a:r>
                <a:rPr lang="en-US" altLang="zh-CN" sz="2800" dirty="0" smtClean="0">
                  <a:latin typeface="方正悠黑_506L" panose="02000000000000000000" pitchFamily="2" charset="-122"/>
                  <a:ea typeface="方正悠黑_506L" panose="02000000000000000000" pitchFamily="2" charset="-122"/>
                </a:rPr>
                <a:t>SIMD</a:t>
              </a:r>
              <a:r>
                <a:rPr lang="zh-CN" altLang="en-US" sz="2800" dirty="0" smtClean="0">
                  <a:latin typeface="方正悠黑_506L" panose="02000000000000000000" pitchFamily="2" charset="-122"/>
                  <a:ea typeface="方正悠黑_506L" panose="02000000000000000000" pitchFamily="2" charset="-122"/>
                </a:rPr>
                <a:t>组件</a:t>
              </a:r>
              <a:endParaRPr lang="en-US" altLang="zh-CN" sz="2800" dirty="0" smtClean="0">
                <a:latin typeface="方正悠黑_506L" panose="02000000000000000000" pitchFamily="2" charset="-122"/>
                <a:ea typeface="方正悠黑_506L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063938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悠黑">
      <a:majorFont>
        <a:latin typeface="方正悠黑_511M"/>
        <a:ea typeface="方正悠黑_508R"/>
        <a:cs typeface=""/>
      </a:majorFont>
      <a:minorFont>
        <a:latin typeface="方正悠黑_510M"/>
        <a:ea typeface="方正悠黑_506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ysClr val="window" lastClr="FFFFFF"/>
        </a:solidFill>
        <a:ln w="12700" cap="flat" cmpd="sng" algn="ctr">
          <a:noFill/>
          <a:prstDash val="solid"/>
          <a:miter lim="800000"/>
        </a:ln>
        <a:effectLst>
          <a:outerShdw blurRad="342900" dist="152400" dir="5400000" algn="t" rotWithShape="0">
            <a:prstClr val="black">
              <a:alpha val="30000"/>
            </a:prstClr>
          </a:outerShdw>
        </a:effectLst>
      </a:spPr>
      <a:bodyPr rtlCol="0" anchor="ctr"/>
      <a:lstStyle>
        <a:defPPr marL="0" marR="0" indent="0" algn="ctr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kern="0" cap="none" spc="0" normalizeH="0" baseline="0" noProof="0" dirty="0" smtClean="0">
            <a:ln>
              <a:noFill/>
            </a:ln>
            <a:solidFill>
              <a:sysClr val="windowText" lastClr="000000"/>
            </a:solidFill>
            <a:effectLst/>
            <a:uLnTx/>
            <a:uFillTx/>
            <a:latin typeface="方正悠黑_509R" panose="02000000000000000000" pitchFamily="2" charset="-122"/>
            <a:ea typeface="方正悠黑_509R" panose="02000000000000000000" pitchFamily="2" charset="-122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886</Words>
  <Application>Microsoft Office PowerPoint</Application>
  <PresentationFormat>宽屏</PresentationFormat>
  <Paragraphs>146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Noto Sans CJK SC Regular</vt:lpstr>
      <vt:lpstr>Roboto</vt:lpstr>
      <vt:lpstr>等线</vt:lpstr>
      <vt:lpstr>方正悠黑_506L</vt:lpstr>
      <vt:lpstr>方正悠黑_508R</vt:lpstr>
      <vt:lpstr>方正悠黑_509R</vt:lpstr>
      <vt:lpstr>方正悠黑_510M</vt:lpstr>
      <vt:lpstr>方正悠黑_511M</vt:lpstr>
      <vt:lpstr>Arial</vt:lpstr>
      <vt:lpstr>Arial</vt:lpstr>
      <vt:lpstr>Office 主题​​</vt:lpstr>
      <vt:lpstr>并行计算简介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乔一凡</dc:creator>
  <cp:lastModifiedBy>乔一凡</cp:lastModifiedBy>
  <cp:revision>31</cp:revision>
  <dcterms:created xsi:type="dcterms:W3CDTF">2017-03-17T03:01:04Z</dcterms:created>
  <dcterms:modified xsi:type="dcterms:W3CDTF">2017-03-17T10:52:59Z</dcterms:modified>
</cp:coreProperties>
</file>