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72" r:id="rId9"/>
    <p:sldId id="267" r:id="rId10"/>
    <p:sldId id="270" r:id="rId11"/>
    <p:sldId id="271" r:id="rId12"/>
    <p:sldId id="268" r:id="rId13"/>
    <p:sldId id="266" r:id="rId14"/>
    <p:sldId id="273" r:id="rId15"/>
    <p:sldId id="269" r:id="rId16"/>
    <p:sldId id="265" r:id="rId17"/>
    <p:sldId id="278" r:id="rId18"/>
    <p:sldId id="281" r:id="rId19"/>
    <p:sldId id="275" r:id="rId20"/>
    <p:sldId id="280" r:id="rId21"/>
    <p:sldId id="279" r:id="rId22"/>
    <p:sldId id="276" r:id="rId23"/>
    <p:sldId id="277" r:id="rId24"/>
    <p:sldId id="282" r:id="rId25"/>
    <p:sldId id="283" r:id="rId26"/>
    <p:sldId id="284" r:id="rId27"/>
    <p:sldId id="287" r:id="rId28"/>
    <p:sldId id="285" r:id="rId29"/>
    <p:sldId id="286" r:id="rId30"/>
    <p:sldId id="288" r:id="rId31"/>
    <p:sldId id="289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4F81BD"/>
    <a:srgbClr val="BC0000"/>
    <a:srgbClr val="29A329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1787" autoAdjust="0"/>
  </p:normalViewPr>
  <p:slideViewPr>
    <p:cSldViewPr>
      <p:cViewPr varScale="1">
        <p:scale>
          <a:sx n="62" d="100"/>
          <a:sy n="62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D200FA-8F5E-4C97-B2EE-99D68A2C8E8B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E967B9-7BBC-4EE3-A572-63776ACA6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4992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0E9C05-0AE4-4B04-836D-252319926C10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9F263F-A53C-4EB6-879C-7ED777E138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644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give practical tips and discuss a wide range of issues and experiences after building a real world enterprise ontology of over 1200 classes and 400 properties for our client. Practical considerations include choosing and using languages and tools and how/whether to leverage existing upper- and middle-level ontologies. We also look at a variety of situations commonly arising in business that are challenging to represent. These include: events and how to influence and regulate behavior; goals and intentions; skills and capabilities, registration and credentialing.</a:t>
            </a:r>
          </a:p>
          <a:p>
            <a:endParaRPr lang="en-US" dirty="0" smtClean="0"/>
          </a:p>
          <a:p>
            <a:r>
              <a:rPr lang="en-US" b="1" dirty="0" smtClean="0"/>
              <a:t>Audience</a:t>
            </a:r>
            <a:r>
              <a:rPr lang="en-US" dirty="0" smtClean="0"/>
              <a:t>: anyone who wants some technical depth and practical tips in how to build a real-world enterprise ontology.</a:t>
            </a:r>
          </a:p>
          <a:p>
            <a:endParaRPr lang="en-US" dirty="0" smtClean="0"/>
          </a:p>
          <a:p>
            <a:r>
              <a:rPr lang="en-US" b="1" dirty="0" smtClean="0"/>
              <a:t>Key Challenges and Accomplishments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Representing complex ideas in a way that business people can understand them</a:t>
            </a:r>
          </a:p>
          <a:p>
            <a:r>
              <a:rPr lang="en-US" dirty="0" smtClean="0"/>
              <a:t>Exploiting OWL2, as well as working around its limitations</a:t>
            </a:r>
          </a:p>
          <a:p>
            <a:r>
              <a:rPr lang="en-US" dirty="0" smtClean="0"/>
              <a:t>Inference and debugging with substantial scale ontologies.</a:t>
            </a:r>
          </a:p>
          <a:p>
            <a:endParaRPr lang="en-US" dirty="0" smtClean="0"/>
          </a:p>
          <a:p>
            <a:r>
              <a:rPr lang="en-US" b="1" dirty="0" smtClean="0"/>
              <a:t>Conclusions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We saved a lot of time using gist, a business-oriented enterprise upper ontology.</a:t>
            </a:r>
          </a:p>
          <a:p>
            <a:r>
              <a:rPr lang="en-US" dirty="0" smtClean="0"/>
              <a:t>It will be even faster next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63F-A53C-4EB6-879C-7ED777E138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63F-A53C-4EB6-879C-7ED777E138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binary property means did or does,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63F-A53C-4EB6-879C-7ED777E1384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581400"/>
            <a:ext cx="8210731" cy="112555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3505200" y="6416675"/>
            <a:ext cx="39624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ekton Pro" pitchFamily="34" charset="0"/>
              </a:rPr>
              <a:t>© 2012 Semantic Arts, Inc. All rights reserved</a:t>
            </a:r>
            <a:endParaRPr lang="en-US" dirty="0">
              <a:latin typeface="Tekton Pro" pitchFamily="34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Tekton Pro" pitchFamily="34" charset="0"/>
              </a:defRPr>
            </a:lvl1pPr>
          </a:lstStyle>
          <a:p>
            <a:fld id="{B618FB27-E5E7-474B-875C-558CCD574341}" type="datetimeFigureOut">
              <a:rPr lang="en-US" sz="1000" smtClean="0"/>
              <a:pPr/>
              <a:t>12/4/2012</a:t>
            </a:fld>
            <a:r>
              <a:rPr lang="en-US" sz="1000" dirty="0" smtClean="0"/>
              <a:t>    </a:t>
            </a:r>
            <a:fld id="{78DFEBD1-B42F-423B-A3D1-56AD981C428D}" type="slidenum">
              <a:rPr lang="en-US" sz="1000" smtClean="0"/>
              <a:pPr/>
              <a:t>‹#›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544" y="1295400"/>
            <a:ext cx="8210731" cy="112555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3505200" y="6416675"/>
            <a:ext cx="39624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ekton Pro" pitchFamily="34" charset="0"/>
              </a:rPr>
              <a:t>© 2012 Semantic Arts, Inc. All rights reserved</a:t>
            </a:r>
            <a:endParaRPr lang="en-US" dirty="0">
              <a:latin typeface="Tekton Pro" pitchFamily="34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Tekton Pro" pitchFamily="34" charset="0"/>
              </a:defRPr>
            </a:lvl1pPr>
          </a:lstStyle>
          <a:p>
            <a:fld id="{B618FB27-E5E7-474B-875C-558CCD574341}" type="datetimeFigureOut">
              <a:rPr lang="en-US" sz="1000" smtClean="0"/>
              <a:pPr/>
              <a:t>12/4/2012</a:t>
            </a:fld>
            <a:r>
              <a:rPr lang="en-US" sz="1000" dirty="0" smtClean="0"/>
              <a:t>    </a:t>
            </a:r>
            <a:fld id="{78DFEBD1-B42F-423B-A3D1-56AD981C428D}" type="slidenum">
              <a:rPr lang="en-US" sz="1000" smtClean="0"/>
              <a:pPr/>
              <a:t>‹#›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505200" y="6416675"/>
            <a:ext cx="39624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ekton Pro" pitchFamily="34" charset="0"/>
              </a:rPr>
              <a:t>© 2012 Semantic Arts, Inc. All rights reserved</a:t>
            </a:r>
            <a:endParaRPr lang="en-US" dirty="0">
              <a:latin typeface="Tekton Pro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Tekton Pro" pitchFamily="34" charset="0"/>
              </a:defRPr>
            </a:lvl1pPr>
          </a:lstStyle>
          <a:p>
            <a:fld id="{B618FB27-E5E7-474B-875C-558CCD574341}" type="datetimeFigureOut">
              <a:rPr lang="en-US" sz="1000" smtClean="0"/>
              <a:pPr/>
              <a:t>12/4/2012</a:t>
            </a:fld>
            <a:r>
              <a:rPr lang="en-US" sz="1000" dirty="0" smtClean="0"/>
              <a:t>    </a:t>
            </a:r>
            <a:fld id="{78DFEBD1-B42F-423B-A3D1-56AD981C428D}" type="slidenum">
              <a:rPr lang="en-US" sz="1000" smtClean="0"/>
              <a:pPr/>
              <a:t>‹#›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544" y="1295400"/>
            <a:ext cx="8210731" cy="1125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544" y="1295400"/>
            <a:ext cx="8210731" cy="1125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544" y="1295400"/>
            <a:ext cx="8210731" cy="1125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DFEBD1-B42F-423B-A3D1-56AD981C4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8FB27-E5E7-474B-875C-558CCD574341}" type="datetimeFigureOut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1" y="6153170"/>
            <a:ext cx="2362200" cy="628630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/>
        </p:nvSpPr>
        <p:spPr>
          <a:xfrm>
            <a:off x="3505200" y="6416675"/>
            <a:ext cx="39624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ekton Pro" pitchFamily="34" charset="0"/>
              </a:rPr>
              <a:t>© 2012 Semantic Arts, Inc. All rights reserved</a:t>
            </a:r>
            <a:endParaRPr lang="en-US" dirty="0">
              <a:latin typeface="Tekton Pro" pitchFamily="34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Tekton Pro" pitchFamily="34" charset="0"/>
              </a:defRPr>
            </a:lvl1pPr>
          </a:lstStyle>
          <a:p>
            <a:fld id="{B618FB27-E5E7-474B-875C-558CCD574341}" type="datetimeFigureOut">
              <a:rPr lang="en-US" sz="1000" smtClean="0"/>
              <a:pPr/>
              <a:t>12/4/2012</a:t>
            </a:fld>
            <a:r>
              <a:rPr lang="en-US" sz="1000" dirty="0" smtClean="0"/>
              <a:t>    </a:t>
            </a:r>
            <a:fld id="{78DFEBD1-B42F-423B-A3D1-56AD981C428D}" type="slidenum">
              <a:rPr lang="en-US" sz="1000" smtClean="0"/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ekton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Tekton Pro Con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Tekton Pro Con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tx1"/>
          </a:solidFill>
          <a:latin typeface="Tekton Pro Con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Tekton Pro Con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Tekton Pro Con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736600"/>
            <a:ext cx="8293100" cy="2863851"/>
          </a:xfrm>
        </p:spPr>
        <p:txBody>
          <a:bodyPr>
            <a:normAutofit/>
          </a:bodyPr>
          <a:lstStyle/>
          <a:p>
            <a:r>
              <a:rPr lang="en-US" sz="6700" dirty="0" smtClean="0"/>
              <a:t>Gist: Advanced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457" y="3810001"/>
            <a:ext cx="7492621" cy="23622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tx1"/>
                </a:solidFill>
              </a:rPr>
              <a:t>Michael Uschold</a:t>
            </a:r>
          </a:p>
          <a:p>
            <a:r>
              <a:rPr lang="en-US" sz="3900" dirty="0" smtClean="0">
                <a:solidFill>
                  <a:schemeClr val="tx1"/>
                </a:solidFill>
              </a:rPr>
              <a:t>Semantic Arts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/>
            </a:r>
            <a:br>
              <a:rPr lang="en-US" b="0" dirty="0" smtClean="0">
                <a:solidFill>
                  <a:schemeClr val="tx1"/>
                </a:solidFill>
              </a:rPr>
            </a:br>
            <a:endParaRPr lang="en-US" sz="2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Reified Relations: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4343400" cy="2743199"/>
          </a:xfrm>
        </p:spPr>
        <p:txBody>
          <a:bodyPr numCol="1"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3000" dirty="0" smtClean="0"/>
              <a:t>Reified binary relation</a:t>
            </a:r>
            <a:br>
              <a:rPr lang="en-US" sz="3000" dirty="0" smtClean="0"/>
            </a:br>
            <a:r>
              <a:rPr lang="en-US" sz="3000" dirty="0" smtClean="0"/>
              <a:t>“</a:t>
            </a:r>
            <a:r>
              <a:rPr lang="en-US" sz="3000" dirty="0" err="1" smtClean="0"/>
              <a:t>marriedTo</a:t>
            </a:r>
            <a:r>
              <a:rPr lang="en-US" sz="3000" dirty="0" smtClean="0"/>
              <a:t>(</a:t>
            </a:r>
            <a:r>
              <a:rPr lang="en-US" sz="3000" dirty="0" err="1" smtClean="0">
                <a:solidFill>
                  <a:srgbClr val="0000FF"/>
                </a:solidFill>
              </a:rPr>
              <a:t>Janet</a:t>
            </a:r>
            <a:r>
              <a:rPr lang="en-US" sz="3000" dirty="0" err="1" smtClean="0"/>
              <a:t>,</a:t>
            </a:r>
            <a:r>
              <a:rPr lang="en-US" sz="3000" dirty="0" err="1" smtClean="0">
                <a:solidFill>
                  <a:srgbClr val="0000FF"/>
                </a:solidFill>
              </a:rPr>
              <a:t>Joseph</a:t>
            </a:r>
            <a:r>
              <a:rPr lang="en-US" sz="3000" dirty="0" smtClean="0"/>
              <a:t>)” connects to: </a:t>
            </a:r>
          </a:p>
          <a:p>
            <a:pPr marL="914400" lvl="1" indent="-514350"/>
            <a:r>
              <a:rPr lang="en-US" sz="2400" b="0" dirty="0" smtClean="0">
                <a:solidFill>
                  <a:srgbClr val="0000FF"/>
                </a:solidFill>
              </a:rPr>
              <a:t>one spouse</a:t>
            </a:r>
          </a:p>
          <a:p>
            <a:pPr marL="914400" lvl="1" indent="-514350"/>
            <a:r>
              <a:rPr lang="en-US" sz="2400" b="0" dirty="0" smtClean="0">
                <a:solidFill>
                  <a:srgbClr val="0000FF"/>
                </a:solidFill>
              </a:rPr>
              <a:t>the other spouse</a:t>
            </a:r>
          </a:p>
          <a:p>
            <a:pPr marL="914400" lvl="1" indent="-514350"/>
            <a:r>
              <a:rPr lang="en-US" sz="2400" b="0" dirty="0" smtClean="0"/>
              <a:t>wedding date</a:t>
            </a:r>
          </a:p>
          <a:p>
            <a:pPr marL="914400" lvl="1" indent="-514350"/>
            <a:r>
              <a:rPr lang="en-US" sz="2400" b="0" dirty="0" smtClean="0"/>
              <a:t>number of children</a:t>
            </a:r>
          </a:p>
          <a:p>
            <a:pPr marL="914400" lvl="1" indent="-514350"/>
            <a:endParaRPr lang="en-US" sz="3200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600200"/>
            <a:ext cx="4267200" cy="2743199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en-US" sz="2800" b="1" dirty="0" smtClean="0">
                <a:latin typeface="Tekton Pro Cond" pitchFamily="34" charset="0"/>
              </a:rPr>
              <a:t>Reified ternary  relation</a:t>
            </a:r>
            <a:br>
              <a:rPr lang="en-US" sz="2800" b="1" dirty="0" smtClean="0">
                <a:latin typeface="Tekton Pro Cond" pitchFamily="34" charset="0"/>
              </a:rPr>
            </a:br>
            <a:r>
              <a:rPr lang="en-US" sz="2800" b="1" dirty="0" smtClean="0">
                <a:latin typeface="Tekton Pro Cond" pitchFamily="34" charset="0"/>
              </a:rPr>
              <a:t>“liability(</a:t>
            </a:r>
            <a:r>
              <a:rPr lang="en-US" sz="2800" b="1" dirty="0" smtClean="0">
                <a:solidFill>
                  <a:srgbClr val="0000FF"/>
                </a:solidFill>
                <a:latin typeface="Tekton Pro Cond" pitchFamily="34" charset="0"/>
              </a:rPr>
              <a:t>X</a:t>
            </a:r>
            <a:r>
              <a:rPr lang="en-US" sz="2800" b="1" dirty="0" smtClean="0">
                <a:latin typeface="Tekton Pro Cond" pitchFamily="34" charset="0"/>
              </a:rPr>
              <a:t>, </a:t>
            </a:r>
            <a:r>
              <a:rPr lang="en-US" sz="2800" b="1" dirty="0" smtClean="0">
                <a:solidFill>
                  <a:srgbClr val="0000FF"/>
                </a:solidFill>
                <a:latin typeface="Tekton Pro Cond" pitchFamily="34" charset="0"/>
              </a:rPr>
              <a:t>Y</a:t>
            </a:r>
            <a:r>
              <a:rPr lang="en-US" sz="2800" b="1" dirty="0" smtClean="0">
                <a:latin typeface="Tekton Pro Cond" pitchFamily="34" charset="0"/>
              </a:rPr>
              <a:t>, </a:t>
            </a:r>
            <a:r>
              <a:rPr lang="en-US" sz="2800" b="1" dirty="0" smtClean="0">
                <a:solidFill>
                  <a:srgbClr val="0000FF"/>
                </a:solidFill>
                <a:latin typeface="Tekton Pro Cond" pitchFamily="34" charset="0"/>
              </a:rPr>
              <a:t>Z</a:t>
            </a:r>
            <a:r>
              <a:rPr lang="en-US" sz="2800" b="1" dirty="0" smtClean="0">
                <a:latin typeface="Tekton Pro Cond" pitchFamily="34" charset="0"/>
              </a:rPr>
              <a:t>)” </a:t>
            </a:r>
            <a:br>
              <a:rPr lang="en-US" sz="2800" b="1" dirty="0" smtClean="0">
                <a:latin typeface="Tekton Pro Cond" pitchFamily="34" charset="0"/>
              </a:rPr>
            </a:br>
            <a:r>
              <a:rPr lang="en-US" sz="2800" b="1" dirty="0" smtClean="0">
                <a:latin typeface="Tekton Pro Cond" pitchFamily="34" charset="0"/>
              </a:rPr>
              <a:t>connects to:</a:t>
            </a:r>
            <a:br>
              <a:rPr lang="en-US" sz="2800" b="1" dirty="0" smtClean="0">
                <a:latin typeface="Tekton Pro Cond" pitchFamily="34" charset="0"/>
              </a:rPr>
            </a:br>
            <a:r>
              <a:rPr lang="en-US" sz="1600" b="1" dirty="0" smtClean="0">
                <a:latin typeface="Tekton Pro Cond" pitchFamily="34" charset="0"/>
              </a:rPr>
              <a:t> </a:t>
            </a:r>
            <a:endParaRPr lang="en-US" sz="2800" b="1" dirty="0" smtClean="0">
              <a:latin typeface="Tekton Pro Cond" pitchFamily="34" charset="0"/>
            </a:endParaRPr>
          </a:p>
          <a:p>
            <a:pPr marL="914400" lvl="1" indent="-5143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Tekton Pro Cond" pitchFamily="34" charset="0"/>
              </a:rPr>
              <a:t>The person X, who is liable</a:t>
            </a:r>
          </a:p>
          <a:p>
            <a:pPr marL="914400" lvl="1" indent="-5143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Tekton Pro Cond" pitchFamily="34" charset="0"/>
              </a:rPr>
              <a:t>What the person is liable for, Y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00FF"/>
                </a:solidFill>
                <a:latin typeface="Tekton Pro Cond" pitchFamily="34" charset="0"/>
              </a:rPr>
              <a:t>the  applicable Jurisdiction Z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kton Pro Cond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kton Pro Cond" pitchFamily="34" charset="0"/>
              <a:ea typeface="+mn-ea"/>
              <a:cs typeface="+mn-cs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19600"/>
            <a:ext cx="365601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ounded Rectangular Callout 13"/>
          <p:cNvSpPr/>
          <p:nvPr/>
        </p:nvSpPr>
        <p:spPr>
          <a:xfrm>
            <a:off x="2971800" y="2133600"/>
            <a:ext cx="1600200" cy="609600"/>
          </a:xfrm>
          <a:prstGeom prst="wedgeRoundRectCallout">
            <a:avLst>
              <a:gd name="adj1" fmla="val -74245"/>
              <a:gd name="adj2" fmla="val -3440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ekton Pro" pitchFamily="34" charset="0"/>
              </a:rPr>
              <a:t>X is liable for Y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ekton Pro" pitchFamily="34" charset="0"/>
              </a:rPr>
              <a:t>in Jurisdiction Z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029200" y="2528925"/>
            <a:ext cx="3941763" cy="3618669"/>
            <a:chOff x="5029200" y="2528925"/>
            <a:chExt cx="3941763" cy="3618669"/>
          </a:xfrm>
        </p:grpSpPr>
        <p:sp>
          <p:nvSpPr>
            <p:cNvPr id="12" name="Rounded Rectangular Callout 11"/>
            <p:cNvSpPr/>
            <p:nvPr/>
          </p:nvSpPr>
          <p:spPr>
            <a:xfrm>
              <a:off x="7543800" y="2528925"/>
              <a:ext cx="1295400" cy="762000"/>
            </a:xfrm>
            <a:prstGeom prst="wedgeRoundRectCallout">
              <a:avLst>
                <a:gd name="adj1" fmla="val -13664"/>
                <a:gd name="adj2" fmla="val 46797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ekton Pro" pitchFamily="34" charset="0"/>
                </a:rPr>
                <a:t>Relation arguments in blue.</a:t>
              </a:r>
            </a:p>
          </p:txBody>
        </p:sp>
        <p:sp>
          <p:nvSpPr>
            <p:cNvPr id="13" name="Rounded Rectangular Callout 12"/>
            <p:cNvSpPr/>
            <p:nvPr/>
          </p:nvSpPr>
          <p:spPr>
            <a:xfrm>
              <a:off x="7543800" y="3498900"/>
              <a:ext cx="1295400" cy="533400"/>
            </a:xfrm>
            <a:prstGeom prst="wedgeRoundRectCallout">
              <a:avLst>
                <a:gd name="adj1" fmla="val -13664"/>
                <a:gd name="adj2" fmla="val 46797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ekton Pro" pitchFamily="34" charset="0"/>
                </a:rPr>
                <a:t>Other info.</a:t>
              </a:r>
              <a:br>
                <a:rPr lang="en-US" sz="1600" dirty="0" smtClean="0">
                  <a:solidFill>
                    <a:schemeClr val="tx1"/>
                  </a:solidFill>
                  <a:latin typeface="Tekton Pro" pitchFamily="34" charset="0"/>
                </a:rPr>
              </a:br>
              <a:r>
                <a:rPr lang="en-US" sz="1600" dirty="0" smtClean="0">
                  <a:solidFill>
                    <a:schemeClr val="tx1"/>
                  </a:solidFill>
                  <a:latin typeface="Tekton Pro" pitchFamily="34" charset="0"/>
                </a:rPr>
                <a:t>in  black</a:t>
              </a: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29200" y="4520406"/>
              <a:ext cx="3941763" cy="162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10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the Extra Info. is Start/End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4343400" cy="2743199"/>
          </a:xfrm>
        </p:spPr>
        <p:txBody>
          <a:bodyPr numCol="1">
            <a:normAutofit fontScale="92500"/>
          </a:bodyPr>
          <a:lstStyle/>
          <a:p>
            <a:pPr marL="514350" indent="-514350">
              <a:buNone/>
            </a:pPr>
            <a:r>
              <a:rPr lang="en-US" sz="3000" dirty="0" smtClean="0"/>
              <a:t>Reified “</a:t>
            </a:r>
            <a:r>
              <a:rPr lang="en-US" sz="3000" dirty="0" err="1" smtClean="0"/>
              <a:t>marriedTo</a:t>
            </a:r>
            <a:r>
              <a:rPr lang="en-US" sz="3000" dirty="0" smtClean="0"/>
              <a:t>(</a:t>
            </a:r>
            <a:r>
              <a:rPr lang="en-US" sz="3000" dirty="0" err="1" smtClean="0">
                <a:solidFill>
                  <a:srgbClr val="0000FF"/>
                </a:solidFill>
              </a:rPr>
              <a:t>Janet</a:t>
            </a:r>
            <a:r>
              <a:rPr lang="en-US" sz="3000" dirty="0" err="1" smtClean="0"/>
              <a:t>,</a:t>
            </a:r>
            <a:r>
              <a:rPr lang="en-US" sz="3000" dirty="0" err="1" smtClean="0">
                <a:solidFill>
                  <a:srgbClr val="0000FF"/>
                </a:solidFill>
              </a:rPr>
              <a:t>Joseph</a:t>
            </a:r>
            <a:r>
              <a:rPr lang="en-US" sz="3000" dirty="0" smtClean="0"/>
              <a:t>)” connects to: </a:t>
            </a:r>
          </a:p>
          <a:p>
            <a:pPr marL="914400" lvl="1" indent="-514350"/>
            <a:r>
              <a:rPr lang="en-US" sz="2400" b="0" dirty="0" smtClean="0">
                <a:solidFill>
                  <a:srgbClr val="0000FF"/>
                </a:solidFill>
              </a:rPr>
              <a:t>one spouse</a:t>
            </a:r>
          </a:p>
          <a:p>
            <a:pPr marL="914400" lvl="1" indent="-514350"/>
            <a:r>
              <a:rPr lang="en-US" sz="2400" b="0" dirty="0" smtClean="0">
                <a:solidFill>
                  <a:srgbClr val="0000FF"/>
                </a:solidFill>
              </a:rPr>
              <a:t>the other spouse</a:t>
            </a:r>
          </a:p>
          <a:p>
            <a:pPr marL="914400" lvl="1" indent="-514350"/>
            <a:r>
              <a:rPr lang="en-US" sz="2400" b="0" dirty="0" smtClean="0"/>
              <a:t>wedding date</a:t>
            </a:r>
          </a:p>
          <a:p>
            <a:pPr marL="914400" lvl="1" indent="-514350"/>
            <a:r>
              <a:rPr lang="en-US" sz="2400" b="0" dirty="0" smtClean="0"/>
              <a:t>number of children</a:t>
            </a:r>
          </a:p>
          <a:p>
            <a:pPr marL="914400" lvl="1" indent="-514350"/>
            <a:endParaRPr lang="en-US" sz="3200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520406"/>
            <a:ext cx="3941763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1600200"/>
            <a:ext cx="4343400" cy="2743199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“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marriedTo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(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Janet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,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Joseph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)” holds for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 a period of time.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 : 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one spouse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the other spouse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start time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end time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kton Pro Cond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kton Pro Cond" pitchFamily="34" charset="0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81000" y="3505200"/>
            <a:ext cx="4056063" cy="2642394"/>
            <a:chOff x="381000" y="3505200"/>
            <a:chExt cx="4056063" cy="2642394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4520406"/>
              <a:ext cx="4056063" cy="162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Rounded Rectangular Callout 14"/>
            <p:cNvSpPr/>
            <p:nvPr/>
          </p:nvSpPr>
          <p:spPr>
            <a:xfrm>
              <a:off x="2895600" y="3505200"/>
              <a:ext cx="1295400" cy="533400"/>
            </a:xfrm>
            <a:prstGeom prst="wedgeRoundRectCallout">
              <a:avLst>
                <a:gd name="adj1" fmla="val -13664"/>
                <a:gd name="adj2" fmla="val 46797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ekton Pro" pitchFamily="34" charset="0"/>
                </a:rPr>
                <a:t>A Temporal Relation</a:t>
              </a:r>
            </a:p>
          </p:txBody>
        </p:sp>
      </p:grpSp>
      <p:sp>
        <p:nvSpPr>
          <p:cNvPr id="16" name="Rounded Rectangular Callout 15"/>
          <p:cNvSpPr/>
          <p:nvPr/>
        </p:nvSpPr>
        <p:spPr>
          <a:xfrm>
            <a:off x="7620000" y="3505200"/>
            <a:ext cx="1295400" cy="533400"/>
          </a:xfrm>
          <a:prstGeom prst="wedgeRoundRectCallout">
            <a:avLst>
              <a:gd name="adj1" fmla="val -13664"/>
              <a:gd name="adj2" fmla="val 46797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ekton Pro" pitchFamily="34" charset="0"/>
              </a:rPr>
              <a:t>A Reified Relation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11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Temporal Relations vs. Reified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err="1" smtClean="0"/>
              <a:t>TemporalRelations</a:t>
            </a:r>
            <a:r>
              <a:rPr lang="en-US" dirty="0" smtClean="0"/>
              <a:t> seem very similar to </a:t>
            </a:r>
            <a:r>
              <a:rPr lang="en-US" dirty="0" err="1" smtClean="0"/>
              <a:t>ReifiedRelations</a:t>
            </a:r>
            <a:r>
              <a:rPr lang="en-US" dirty="0" smtClean="0"/>
              <a:t>            One possibility:</a:t>
            </a:r>
          </a:p>
          <a:p>
            <a:pPr marL="914400" lvl="1" indent="-514350"/>
            <a:r>
              <a:rPr lang="en-US" b="0" dirty="0" smtClean="0"/>
              <a:t>make a class called </a:t>
            </a:r>
            <a:r>
              <a:rPr lang="en-US" b="0" dirty="0" err="1" smtClean="0"/>
              <a:t>ReifiedRelation</a:t>
            </a:r>
            <a:r>
              <a:rPr lang="en-US" b="0" dirty="0" smtClean="0"/>
              <a:t>, </a:t>
            </a:r>
          </a:p>
          <a:p>
            <a:pPr marL="914400" lvl="1" indent="-514350"/>
            <a:r>
              <a:rPr lang="en-US" b="0" dirty="0" smtClean="0"/>
              <a:t>create </a:t>
            </a:r>
            <a:r>
              <a:rPr lang="en-US" b="0" dirty="0" err="1" smtClean="0"/>
              <a:t>TemporalRelation</a:t>
            </a:r>
            <a:r>
              <a:rPr lang="en-US" b="0" dirty="0" smtClean="0"/>
              <a:t> as a subclass</a:t>
            </a:r>
            <a:br>
              <a:rPr lang="en-US" b="0" dirty="0" smtClean="0"/>
            </a:br>
            <a:r>
              <a:rPr lang="en-US" b="0" dirty="0" smtClean="0"/>
              <a:t>that must have a start time and an end time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BUT: a reified relation is a meta level thing</a:t>
            </a:r>
          </a:p>
          <a:p>
            <a:pPr marL="914400" lvl="1" indent="-514350"/>
            <a:r>
              <a:rPr lang="en-US" b="0" dirty="0" smtClean="0"/>
              <a:t>about knowledge representation </a:t>
            </a:r>
          </a:p>
          <a:p>
            <a:pPr marL="914400" lvl="1" indent="-514350"/>
            <a:r>
              <a:rPr lang="en-US" b="0" dirty="0" smtClean="0"/>
              <a:t>not about the domain being modeled</a:t>
            </a:r>
          </a:p>
          <a:p>
            <a:pPr marL="514350" indent="-514350">
              <a:buNone/>
            </a:pPr>
            <a:r>
              <a:rPr lang="en-US" dirty="0" smtClean="0"/>
              <a:t>So let’s not represent it explicitly unless there is a need</a:t>
            </a:r>
          </a:p>
          <a:p>
            <a:pPr marL="514350" indent="-514350">
              <a:buNone/>
            </a:pPr>
            <a:r>
              <a:rPr lang="en-US" dirty="0" smtClean="0"/>
              <a:t>Let’s use the idea of a reified relation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>
                <a:solidFill>
                  <a:srgbClr val="0000FF"/>
                </a:solidFill>
              </a:rPr>
              <a:t>inform</a:t>
            </a:r>
            <a:r>
              <a:rPr lang="en-US" dirty="0" smtClean="0"/>
              <a:t> our definition of </a:t>
            </a:r>
            <a:r>
              <a:rPr lang="en-US" dirty="0" err="1" smtClean="0"/>
              <a:t>TemporalRelation</a:t>
            </a:r>
            <a:r>
              <a:rPr lang="en-US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438400"/>
            <a:ext cx="23050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ultiply 4"/>
          <p:cNvSpPr/>
          <p:nvPr/>
        </p:nvSpPr>
        <p:spPr>
          <a:xfrm>
            <a:off x="5943600" y="2590800"/>
            <a:ext cx="3200400" cy="6096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12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Reified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038600" cy="2743199"/>
          </a:xfrm>
        </p:spPr>
        <p:txBody>
          <a:bodyPr numCol="1"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Every reified N-</a:t>
            </a:r>
            <a:r>
              <a:rPr lang="en-US" dirty="0" err="1" smtClean="0"/>
              <a:t>ary</a:t>
            </a:r>
            <a:r>
              <a:rPr lang="en-US" dirty="0" smtClean="0"/>
              <a:t> relation is connected to:</a:t>
            </a:r>
          </a:p>
          <a:p>
            <a:pPr marL="914400" lvl="1" indent="-514350"/>
            <a:r>
              <a:rPr lang="en-US" sz="2600" b="0" dirty="0" smtClean="0">
                <a:solidFill>
                  <a:srgbClr val="0000FF"/>
                </a:solidFill>
              </a:rPr>
              <a:t>the thing in the 1st argument</a:t>
            </a:r>
          </a:p>
          <a:p>
            <a:pPr marL="914400" lvl="1" indent="-514350"/>
            <a:r>
              <a:rPr lang="en-US" sz="2600" b="0" dirty="0" smtClean="0">
                <a:solidFill>
                  <a:srgbClr val="0000FF"/>
                </a:solidFill>
              </a:rPr>
              <a:t>the thing in the 2nd argument</a:t>
            </a:r>
            <a:br>
              <a:rPr lang="en-US" sz="2600" b="0" dirty="0" smtClean="0">
                <a:solidFill>
                  <a:srgbClr val="0000FF"/>
                </a:solidFill>
              </a:rPr>
            </a:br>
            <a:r>
              <a:rPr lang="en-US" sz="2600" b="0" dirty="0" smtClean="0">
                <a:solidFill>
                  <a:srgbClr val="0000FF"/>
                </a:solidFill>
              </a:rPr>
              <a:t>. . . </a:t>
            </a:r>
          </a:p>
          <a:p>
            <a:pPr marL="914400" lvl="1" indent="-514350"/>
            <a:r>
              <a:rPr lang="en-US" sz="2600" b="0" dirty="0" smtClean="0">
                <a:solidFill>
                  <a:srgbClr val="0000FF"/>
                </a:solidFill>
              </a:rPr>
              <a:t>the thing in the Nth argument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endParaRPr lang="en-US" sz="3200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1600200"/>
            <a:ext cx="4267200" cy="2743199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85000" lnSpcReduction="1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en-US" sz="3200" b="1" dirty="0" smtClean="0">
                <a:latin typeface="Tekton Pro Cond" pitchFamily="34" charset="0"/>
              </a:rPr>
              <a:t>X is Liable for Y in Jurisdiction Z   -- liable(X, Y, Z)</a:t>
            </a:r>
          </a:p>
          <a:p>
            <a:pPr marL="914400" lvl="1" indent="-5143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00FF"/>
                </a:solidFill>
                <a:latin typeface="Tekton Pro Cond" pitchFamily="34" charset="0"/>
              </a:rPr>
              <a:t>the person X, who is liable</a:t>
            </a:r>
          </a:p>
          <a:p>
            <a:pPr marL="914400" lvl="1" indent="-5143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00FF"/>
                </a:solidFill>
                <a:latin typeface="Tekton Pro Cond" pitchFamily="34" charset="0"/>
              </a:rPr>
              <a:t>the thing Y, that the person is liable for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rgbClr val="0000FF"/>
                </a:solidFill>
                <a:latin typeface="Tekton Pro Cond" pitchFamily="34" charset="0"/>
              </a:rPr>
              <a:t>the  Jurisdiction Z, in which it applies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kton Pro Cond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kton Pro Cond" pitchFamily="34" charset="0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64012"/>
            <a:ext cx="384175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114800"/>
            <a:ext cx="365601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13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Temporal Relation as a Reified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038600" cy="1447799"/>
          </a:xfrm>
        </p:spPr>
        <p:txBody>
          <a:bodyPr numCol="1"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900" dirty="0" smtClean="0"/>
              <a:t>X supervises Y –</a:t>
            </a:r>
            <a:br>
              <a:rPr lang="en-US" sz="2900" dirty="0" smtClean="0"/>
            </a:br>
            <a:r>
              <a:rPr lang="en-US" sz="2900" dirty="0" smtClean="0"/>
              <a:t>supervises(X, Y)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sz="2200" b="0" dirty="0" smtClean="0">
                <a:solidFill>
                  <a:srgbClr val="0000FF"/>
                </a:solidFill>
              </a:rPr>
              <a:t>the Supervisor, X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sz="2200" b="0" dirty="0" smtClean="0">
                <a:solidFill>
                  <a:srgbClr val="0000FF"/>
                </a:solidFill>
              </a:rPr>
              <a:t>that which is Supervised, Y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1600200"/>
            <a:ext cx="4267200" cy="2743199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85000" lnSpcReduction="1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en-US" sz="3200" b="1" dirty="0" smtClean="0">
                <a:latin typeface="Tekton Pro Cond" pitchFamily="34" charset="0"/>
              </a:rPr>
              <a:t>X is Liable for Y in Jurisdiction Z   -- liable(X, Y, Z)</a:t>
            </a:r>
          </a:p>
          <a:p>
            <a:pPr marL="914400" lvl="1" indent="-5143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00FF"/>
                </a:solidFill>
                <a:latin typeface="Tekton Pro Cond" pitchFamily="34" charset="0"/>
              </a:rPr>
              <a:t>the person X, who is liable</a:t>
            </a:r>
          </a:p>
          <a:p>
            <a:pPr marL="914400" lvl="1" indent="-5143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00FF"/>
                </a:solidFill>
                <a:latin typeface="Tekton Pro Cond" pitchFamily="34" charset="0"/>
              </a:rPr>
              <a:t>the thing Y, that the person is liable for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rgbClr val="0000FF"/>
                </a:solidFill>
                <a:latin typeface="Tekton Pro Cond" pitchFamily="34" charset="0"/>
              </a:rPr>
              <a:t>the  Jurisdiction Z, in which it applies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kton Pro Cond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ekton Pro Cond" pitchFamily="34" charset="0"/>
              <a:ea typeface="+mn-ea"/>
              <a:cs typeface="+mn-cs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114800"/>
            <a:ext cx="365601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Group 25"/>
          <p:cNvGrpSpPr/>
          <p:nvPr/>
        </p:nvGrpSpPr>
        <p:grpSpPr>
          <a:xfrm>
            <a:off x="5181600" y="4724400"/>
            <a:ext cx="3700463" cy="1839912"/>
            <a:chOff x="5181600" y="4724400"/>
            <a:chExt cx="3700463" cy="183991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53200" y="4953000"/>
              <a:ext cx="2328863" cy="1611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81600" y="4724400"/>
              <a:ext cx="13843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343400"/>
            <a:ext cx="4056063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5181600"/>
            <a:ext cx="26019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" name="Group 23"/>
          <p:cNvGrpSpPr/>
          <p:nvPr/>
        </p:nvGrpSpPr>
        <p:grpSpPr>
          <a:xfrm>
            <a:off x="304800" y="3048000"/>
            <a:ext cx="4114800" cy="1295400"/>
            <a:chOff x="304800" y="3048000"/>
            <a:chExt cx="4114800" cy="12954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04800" y="3048000"/>
              <a:ext cx="4038600" cy="1295400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/>
            </a:bodyPr>
            <a:lstStyle/>
            <a:p>
              <a:pPr marL="914400" marR="0" lvl="1" indent="-514350" algn="l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200" dirty="0" smtClean="0">
                  <a:latin typeface="Tekton Pro Cond" pitchFamily="34" charset="0"/>
                </a:rPr>
                <a:t>start time</a:t>
              </a:r>
              <a:endPara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ekton Pro Cond" pitchFamily="34" charset="0"/>
                <a:ea typeface="+mn-ea"/>
                <a:cs typeface="+mn-cs"/>
              </a:endParaRPr>
            </a:p>
            <a:p>
              <a:pPr marL="914400" marR="0" lvl="1" indent="-514350" algn="l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ekton Pro Cond" pitchFamily="34" charset="0"/>
                  <a:ea typeface="+mn-ea"/>
                  <a:cs typeface="+mn-cs"/>
                </a:rPr>
                <a:t>end time</a:t>
              </a:r>
              <a:endPara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ekton Pro Cond" pitchFamily="34" charset="0"/>
                <a:ea typeface="+mn-ea"/>
                <a:cs typeface="+mn-cs"/>
              </a:endParaRPr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3124200" y="3200400"/>
              <a:ext cx="1295400" cy="457200"/>
            </a:xfrm>
            <a:prstGeom prst="wedgeRoundRectCallout">
              <a:avLst>
                <a:gd name="adj1" fmla="val -13664"/>
                <a:gd name="adj2" fmla="val 46797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ekton Pro" pitchFamily="34" charset="0"/>
                </a:rPr>
                <a:t>For a period of time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76800" y="3429000"/>
            <a:ext cx="4038600" cy="1295400"/>
            <a:chOff x="4876800" y="3429000"/>
            <a:chExt cx="4038600" cy="1295400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4876800" y="3429000"/>
              <a:ext cx="4038600" cy="1295400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/>
            </a:bodyPr>
            <a:lstStyle/>
            <a:p>
              <a:pPr marL="914400" marR="0" lvl="1" indent="-514350" algn="l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200" dirty="0" smtClean="0">
                  <a:latin typeface="Tekton Pro Cond" pitchFamily="34" charset="0"/>
                </a:rPr>
                <a:t>start time</a:t>
              </a:r>
              <a:endPara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ekton Pro Cond" pitchFamily="34" charset="0"/>
                <a:ea typeface="+mn-ea"/>
                <a:cs typeface="+mn-cs"/>
              </a:endParaRPr>
            </a:p>
            <a:p>
              <a:pPr marL="914400" marR="0" lvl="1" indent="-514350" algn="l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ekton Pro Cond" pitchFamily="34" charset="0"/>
                  <a:ea typeface="+mn-ea"/>
                  <a:cs typeface="+mn-cs"/>
                </a:rPr>
                <a:t>end time</a:t>
              </a:r>
              <a:endPara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ekton Pro Cond" pitchFamily="34" charset="0"/>
                <a:ea typeface="+mn-ea"/>
                <a:cs typeface="+mn-cs"/>
              </a:endParaRPr>
            </a:p>
          </p:txBody>
        </p:sp>
        <p:sp>
          <p:nvSpPr>
            <p:cNvPr id="22" name="Rounded Rectangular Callout 21"/>
            <p:cNvSpPr/>
            <p:nvPr/>
          </p:nvSpPr>
          <p:spPr>
            <a:xfrm>
              <a:off x="7543800" y="3429000"/>
              <a:ext cx="1295400" cy="457200"/>
            </a:xfrm>
            <a:prstGeom prst="wedgeRoundRectCallout">
              <a:avLst>
                <a:gd name="adj1" fmla="val -13664"/>
                <a:gd name="adj2" fmla="val 46797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ekton Pro" pitchFamily="34" charset="0"/>
                </a:rPr>
                <a:t>For a period of time</a:t>
              </a:r>
            </a:p>
          </p:txBody>
        </p:sp>
      </p:grpSp>
      <p:sp>
        <p:nvSpPr>
          <p:cNvPr id="1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14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Temporal Relation as a Reified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Temporal Relation as a Reified Relation</a:t>
            </a:r>
          </a:p>
          <a:p>
            <a:pPr marL="914400" lvl="1" indent="-514350"/>
            <a:r>
              <a:rPr lang="en-US" b="0" dirty="0" smtClean="0"/>
              <a:t>The relation being reified is the relation that holds for a period of time</a:t>
            </a:r>
          </a:p>
          <a:p>
            <a:pPr marL="914400" lvl="1" indent="-514350"/>
            <a:r>
              <a:rPr lang="en-US" b="0" dirty="0" smtClean="0"/>
              <a:t>In addition, </a:t>
            </a:r>
            <a:br>
              <a:rPr lang="en-US" b="0" dirty="0" smtClean="0"/>
            </a:br>
            <a:r>
              <a:rPr lang="en-US" b="0" dirty="0" smtClean="0"/>
              <a:t>A </a:t>
            </a:r>
            <a:r>
              <a:rPr lang="en-US" dirty="0" err="1" smtClean="0"/>
              <a:t>TemporalRelation</a:t>
            </a:r>
            <a:r>
              <a:rPr lang="en-US" b="0" dirty="0" smtClean="0"/>
              <a:t> necessarily has a </a:t>
            </a:r>
            <a:r>
              <a:rPr lang="en-US" dirty="0" smtClean="0"/>
              <a:t>start time </a:t>
            </a:r>
            <a:r>
              <a:rPr lang="en-US" b="0" dirty="0" smtClean="0"/>
              <a:t>and an </a:t>
            </a:r>
            <a:r>
              <a:rPr lang="en-US" dirty="0" smtClean="0"/>
              <a:t>end time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15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752600"/>
            <a:ext cx="3137588" cy="304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Temporal Relation: A Formal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OWL Class</a:t>
            </a:r>
          </a:p>
          <a:p>
            <a:r>
              <a:rPr lang="en-US" dirty="0" smtClean="0"/>
              <a:t>Not a subclass of anything</a:t>
            </a:r>
          </a:p>
          <a:p>
            <a:r>
              <a:rPr lang="en-US" dirty="0" smtClean="0"/>
              <a:t>Necessarily connected to 2 or more things </a:t>
            </a:r>
            <a:r>
              <a:rPr lang="en-US" b="0" dirty="0" smtClean="0"/>
              <a:t>(the arguments)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Necessarily has a start time</a:t>
            </a:r>
          </a:p>
          <a:p>
            <a:r>
              <a:rPr lang="en-US" dirty="0" smtClean="0"/>
              <a:t>Necessarily has an end time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That’s it!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16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Supervising: Two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Binary Relation: X supervises Y </a:t>
            </a:r>
          </a:p>
          <a:p>
            <a:pPr marL="514350" indent="-514350">
              <a:buAutoNum type="arabicPeriod"/>
            </a:pPr>
            <a:r>
              <a:rPr lang="en-US" dirty="0" smtClean="0"/>
              <a:t>Temporal Relation: X supervises Y for a period of time.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17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7" y="2162178"/>
            <a:ext cx="7670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1: Binary Relation</a:t>
            </a:r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92450"/>
            <a:ext cx="76644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18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767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2: Temporal Relation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971800"/>
            <a:ext cx="7656513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19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b="0" dirty="0" smtClean="0"/>
              <a:t>Temporal Relations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362F86-C56D-4F79-9FFE-D20EA43997CB}" type="slidenum">
              <a:rPr lang="en-US" sz="1000" smtClean="0"/>
              <a:pPr/>
              <a:t>2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We Have to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Sometimes, only the binary relation is needed.</a:t>
            </a:r>
          </a:p>
          <a:p>
            <a:pPr marL="514350" indent="-514350"/>
            <a:r>
              <a:rPr lang="en-US" dirty="0" smtClean="0"/>
              <a:t>Sometimes the temporal aspect is important.</a:t>
            </a:r>
          </a:p>
          <a:p>
            <a:pPr marL="514350" indent="-514350"/>
            <a:r>
              <a:rPr lang="en-US" dirty="0" smtClean="0"/>
              <a:t>Don’t want two independent ways to do the same thing! </a:t>
            </a:r>
            <a:br>
              <a:rPr lang="en-US" dirty="0" smtClean="0"/>
            </a:br>
            <a:r>
              <a:rPr lang="en-US" b="0" dirty="0" smtClean="0"/>
              <a:t>(hard to use and maintain)</a:t>
            </a:r>
          </a:p>
          <a:p>
            <a:pPr marL="514350" indent="-514350"/>
            <a:r>
              <a:rPr lang="en-US" dirty="0" smtClean="0">
                <a:solidFill>
                  <a:srgbClr val="0000FF"/>
                </a:solidFill>
              </a:rPr>
              <a:t>Can we have both but somehow link them?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20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 We Can!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76708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2437"/>
            <a:ext cx="767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790950" y="4876800"/>
            <a:ext cx="10033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Option 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790950" y="2971800"/>
            <a:ext cx="10033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Option 1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21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 We Can!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76708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2437"/>
            <a:ext cx="767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790950" y="2971800"/>
            <a:ext cx="10033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Option 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22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00277 -0.288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 We Can – Use a Property Chain!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581" y="2905124"/>
            <a:ext cx="76708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581400"/>
            <a:ext cx="767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810000" y="4114800"/>
            <a:ext cx="10033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ekton Pro Cond" pitchFamily="34" charset="0"/>
                <a:ea typeface="+mn-ea"/>
                <a:cs typeface="+mn-cs"/>
              </a:rPr>
              <a:t>Option 3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1524000"/>
            <a:ext cx="238918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0363"/>
          </a:xfrm>
        </p:spPr>
        <p:txBody>
          <a:bodyPr numCol="2"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For a </a:t>
            </a:r>
            <a:r>
              <a:rPr lang="en-US" u="sng" dirty="0" smtClean="0"/>
              <a:t>given</a:t>
            </a:r>
            <a:r>
              <a:rPr lang="en-US" dirty="0" smtClean="0"/>
              <a:t> supervising situation:</a:t>
            </a:r>
          </a:p>
          <a:p>
            <a:pPr marL="514350" indent="-514350"/>
            <a:r>
              <a:rPr lang="en-US" dirty="0" smtClean="0"/>
              <a:t>Use </a:t>
            </a:r>
            <a:r>
              <a:rPr lang="en-US" i="1" dirty="0" smtClean="0"/>
              <a:t>only</a:t>
            </a:r>
            <a:r>
              <a:rPr lang="en-US" dirty="0" smtClean="0"/>
              <a:t> the binary relation </a:t>
            </a:r>
            <a:r>
              <a:rPr lang="en-US" i="1" dirty="0" smtClean="0"/>
              <a:t>or</a:t>
            </a:r>
            <a:br>
              <a:rPr lang="en-US" i="1" dirty="0" smtClean="0"/>
            </a:br>
            <a:r>
              <a:rPr lang="en-US" dirty="0" smtClean="0"/>
              <a:t>Use </a:t>
            </a:r>
            <a:r>
              <a:rPr lang="en-US" i="1" dirty="0" smtClean="0"/>
              <a:t>only</a:t>
            </a:r>
            <a:r>
              <a:rPr lang="en-US" dirty="0" smtClean="0"/>
              <a:t> the temporal relation</a:t>
            </a:r>
            <a:br>
              <a:rPr lang="en-US" dirty="0" smtClean="0"/>
            </a:br>
            <a:r>
              <a:rPr lang="en-US" b="0" dirty="0" smtClean="0"/>
              <a:t>(binary link inferred)</a:t>
            </a:r>
            <a:r>
              <a:rPr lang="en-US" dirty="0" smtClean="0"/>
              <a:t>;</a:t>
            </a:r>
          </a:p>
          <a:p>
            <a:pPr marL="514350" indent="-514350"/>
            <a:r>
              <a:rPr lang="en-US" dirty="0" smtClean="0"/>
              <a:t>Never use both!</a:t>
            </a:r>
          </a:p>
          <a:p>
            <a:pPr marL="514350" indent="-514350">
              <a:buNone/>
            </a:pPr>
            <a:r>
              <a:rPr lang="en-US" dirty="0" smtClean="0"/>
              <a:t>Across different supervising situations:</a:t>
            </a:r>
          </a:p>
          <a:p>
            <a:pPr marL="514350" indent="-514350"/>
            <a:r>
              <a:rPr lang="en-US" dirty="0" smtClean="0"/>
              <a:t>Use only binary </a:t>
            </a:r>
            <a:r>
              <a:rPr lang="en-US" i="1" dirty="0" smtClean="0"/>
              <a:t>or</a:t>
            </a:r>
            <a:endParaRPr lang="en-US" dirty="0" smtClean="0"/>
          </a:p>
          <a:p>
            <a:pPr marL="514350" indent="-514350"/>
            <a:r>
              <a:rPr lang="en-US" dirty="0" smtClean="0"/>
              <a:t>Use only temporal relations </a:t>
            </a:r>
            <a:r>
              <a:rPr lang="en-US" i="1" dirty="0" smtClean="0"/>
              <a:t>or</a:t>
            </a:r>
            <a:endParaRPr lang="en-US" dirty="0" smtClean="0"/>
          </a:p>
          <a:p>
            <a:pPr marL="514350" indent="-514350"/>
            <a:r>
              <a:rPr lang="en-US" dirty="0" smtClean="0"/>
              <a:t>Mix and match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467600" y="5562600"/>
            <a:ext cx="1295400" cy="533400"/>
          </a:xfrm>
          <a:prstGeom prst="wedgeRoundRectCallout">
            <a:avLst>
              <a:gd name="adj1" fmla="val -13664"/>
              <a:gd name="adj2" fmla="val 46797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ekton Pro" pitchFamily="34" charset="0"/>
              </a:rPr>
              <a:t>Best of both worlds!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23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Not all expected inferences 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Can’t have the property chain be a </a:t>
            </a:r>
            <a:r>
              <a:rPr lang="en-US" dirty="0" err="1" smtClean="0"/>
              <a:t>subproperty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Difficult to come up with good names.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the Temporal Relation itself </a:t>
            </a:r>
            <a:r>
              <a:rPr lang="en-US" b="0" dirty="0" smtClean="0"/>
              <a:t>(e.g. Supervision)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the binary relation property and its inverse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0" dirty="0" smtClean="0"/>
              <a:t>supervises(</a:t>
            </a:r>
            <a:r>
              <a:rPr lang="en-US" b="0" dirty="0" err="1" smtClean="0"/>
              <a:t>supervisedBy</a:t>
            </a:r>
            <a:r>
              <a:rPr lang="en-US" b="0" dirty="0" smtClean="0"/>
              <a:t>)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the two linking properties</a:t>
            </a:r>
          </a:p>
          <a:p>
            <a:pPr marL="1314450" lvl="2" indent="-514350">
              <a:buAutoNum type="arabicPeriod"/>
            </a:pPr>
            <a:r>
              <a:rPr lang="en-US" dirty="0" err="1" smtClean="0"/>
              <a:t>supervisionBy</a:t>
            </a:r>
            <a:r>
              <a:rPr lang="en-US" dirty="0" smtClean="0"/>
              <a:t>(</a:t>
            </a:r>
            <a:r>
              <a:rPr lang="en-US" dirty="0" err="1" smtClean="0"/>
              <a:t>doesSupervision</a:t>
            </a:r>
            <a:r>
              <a:rPr lang="en-US" dirty="0" smtClean="0"/>
              <a:t>)</a:t>
            </a:r>
          </a:p>
          <a:p>
            <a:pPr marL="1314450" lvl="2" indent="-514350">
              <a:buAutoNum type="arabicPeriod"/>
            </a:pPr>
            <a:r>
              <a:rPr lang="en-US" dirty="0" err="1" smtClean="0"/>
              <a:t>supervisionOf</a:t>
            </a:r>
            <a:r>
              <a:rPr lang="en-US" dirty="0" smtClean="0"/>
              <a:t>(</a:t>
            </a:r>
            <a:r>
              <a:rPr lang="en-US" dirty="0" err="1" smtClean="0"/>
              <a:t>hasSupervision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24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" y="4800600"/>
            <a:ext cx="76708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 Employ, Educate, Supervise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600" y="1646238"/>
            <a:ext cx="76708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600" y="3223419"/>
            <a:ext cx="76708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25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 (be a) Member, Own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00400"/>
            <a:ext cx="76708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600" y="1600200"/>
            <a:ext cx="76708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 numCol="2"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sz="2300" dirty="0" smtClean="0"/>
              <a:t>Naming challenges</a:t>
            </a:r>
          </a:p>
          <a:p>
            <a:pPr marL="514350" indent="-514350"/>
            <a:r>
              <a:rPr lang="en-US" sz="2300" dirty="0" smtClean="0"/>
              <a:t>Club </a:t>
            </a:r>
            <a:r>
              <a:rPr lang="en-US" sz="2300" dirty="0" err="1" smtClean="0"/>
              <a:t>hasMembership</a:t>
            </a:r>
            <a:r>
              <a:rPr lang="en-US" sz="2300" dirty="0" smtClean="0"/>
              <a:t> or</a:t>
            </a:r>
            <a:br>
              <a:rPr lang="en-US" sz="2300" dirty="0" smtClean="0"/>
            </a:br>
            <a:r>
              <a:rPr lang="en-US" sz="2300" dirty="0" smtClean="0"/>
              <a:t>Member </a:t>
            </a:r>
            <a:r>
              <a:rPr lang="en-US" sz="2300" dirty="0" err="1" smtClean="0"/>
              <a:t>hasMembership</a:t>
            </a:r>
            <a:r>
              <a:rPr lang="en-US" sz="2300" dirty="0" smtClean="0"/>
              <a:t>?</a:t>
            </a:r>
          </a:p>
          <a:p>
            <a:pPr marL="514350" indent="-514350"/>
            <a:endParaRPr lang="en-US" sz="2300" dirty="0" smtClean="0"/>
          </a:p>
          <a:p>
            <a:pPr marL="514350" indent="-514350"/>
            <a:endParaRPr lang="en-US" sz="2300" dirty="0" smtClean="0"/>
          </a:p>
          <a:p>
            <a:pPr marL="514350" indent="-514350"/>
            <a:endParaRPr lang="en-US" sz="2300" dirty="0" smtClean="0"/>
          </a:p>
          <a:p>
            <a:pPr marL="514350" indent="-514350"/>
            <a:endParaRPr lang="en-US" sz="2300" dirty="0" smtClean="0"/>
          </a:p>
          <a:p>
            <a:pPr marL="514350" indent="-514350"/>
            <a:r>
              <a:rPr lang="en-US" sz="2300" dirty="0" smtClean="0"/>
              <a:t>“</a:t>
            </a:r>
            <a:r>
              <a:rPr lang="en-US" sz="2300" dirty="0" err="1" smtClean="0"/>
              <a:t>doesMembership</a:t>
            </a:r>
            <a:r>
              <a:rPr lang="en-US" sz="2300" dirty="0" smtClean="0"/>
              <a:t>” &amp; “</a:t>
            </a:r>
            <a:r>
              <a:rPr lang="en-US" sz="2300" dirty="0" err="1" smtClean="0"/>
              <a:t>doesOwnership</a:t>
            </a:r>
            <a:r>
              <a:rPr lang="en-US" sz="2300" dirty="0" smtClean="0"/>
              <a:t>” are odd</a:t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The car has Ownership? </a:t>
            </a:r>
            <a:r>
              <a:rPr lang="en-US" sz="2300" b="0" dirty="0" smtClean="0"/>
              <a:t>(strange)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The car is “</a:t>
            </a:r>
            <a:r>
              <a:rPr lang="en-US" sz="2300" dirty="0" err="1" smtClean="0"/>
              <a:t>ownedVia</a:t>
            </a:r>
            <a:r>
              <a:rPr lang="en-US" sz="2300" dirty="0" smtClean="0"/>
              <a:t>” the Ownership </a:t>
            </a:r>
            <a:r>
              <a:rPr lang="en-US" sz="2300" b="0" dirty="0" smtClean="0"/>
              <a:t>(better?)</a:t>
            </a:r>
            <a:endParaRPr lang="en-US" sz="2300" dirty="0" smtClean="0"/>
          </a:p>
          <a:p>
            <a:pPr marL="514350" indent="-514350"/>
            <a:endParaRPr lang="en-US" sz="1400" dirty="0" smtClean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26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 Locate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524000"/>
            <a:ext cx="76708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048000"/>
            <a:ext cx="76708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295400"/>
          </a:xfrm>
        </p:spPr>
        <p:txBody>
          <a:bodyPr numCol="2">
            <a:normAutofit/>
          </a:bodyPr>
          <a:lstStyle/>
          <a:p>
            <a:pPr marL="514350" indent="-514350">
              <a:buNone/>
            </a:pPr>
            <a:r>
              <a:rPr lang="en-US" sz="1400" dirty="0" smtClean="0"/>
              <a:t>Naming challenges</a:t>
            </a:r>
          </a:p>
          <a:p>
            <a:pPr marL="514350" indent="-514350"/>
            <a:r>
              <a:rPr lang="en-US" sz="1400" dirty="0" smtClean="0"/>
              <a:t>First option not too bad, but it is odd to think of the </a:t>
            </a:r>
            <a:br>
              <a:rPr lang="en-US" sz="1400" dirty="0" smtClean="0"/>
            </a:br>
            <a:r>
              <a:rPr lang="en-US" sz="1400" dirty="0" smtClean="0"/>
              <a:t>address as the active entity ‘doing’ something.</a:t>
            </a:r>
          </a:p>
          <a:p>
            <a:pPr marL="514350" indent="-514350"/>
            <a:r>
              <a:rPr lang="en-US" sz="1400" dirty="0" smtClean="0"/>
              <a:t>Second option is the natural ordering, </a:t>
            </a:r>
            <a:br>
              <a:rPr lang="en-US" sz="1400" dirty="0" smtClean="0"/>
            </a:br>
            <a:r>
              <a:rPr lang="en-US" sz="1400" dirty="0" smtClean="0"/>
              <a:t>but harder to find reasonable names.</a:t>
            </a:r>
          </a:p>
          <a:p>
            <a:pPr marL="514350" indent="-514350"/>
            <a:endParaRPr lang="en-US" sz="1400" dirty="0" smtClean="0"/>
          </a:p>
          <a:p>
            <a:pPr marL="514350" indent="-514350"/>
            <a:r>
              <a:rPr lang="en-US" sz="1400" dirty="0" smtClean="0"/>
              <a:t>In both cases, it is a bit of a stretch finding natural-sounding English sentences using the names.   </a:t>
            </a:r>
          </a:p>
          <a:p>
            <a:pPr marL="514350" indent="-514350"/>
            <a:r>
              <a:rPr lang="en-US" sz="1400" dirty="0" smtClean="0">
                <a:solidFill>
                  <a:srgbClr val="FF0000"/>
                </a:solidFill>
              </a:rPr>
              <a:t>Is there an easier default naming scheme?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24938" y="3345106"/>
            <a:ext cx="4306034" cy="423192"/>
            <a:chOff x="2224938" y="3345106"/>
            <a:chExt cx="4306034" cy="423192"/>
          </a:xfrm>
        </p:grpSpPr>
        <p:sp>
          <p:nvSpPr>
            <p:cNvPr id="7" name="TextBox 6"/>
            <p:cNvSpPr txBox="1"/>
            <p:nvPr/>
          </p:nvSpPr>
          <p:spPr>
            <a:xfrm>
              <a:off x="5556025" y="3345106"/>
              <a:ext cx="97494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err="1" smtClean="0">
                  <a:solidFill>
                    <a:srgbClr val="FF0000"/>
                  </a:solidFill>
                </a:rPr>
                <a:t>theLocation</a:t>
              </a:r>
              <a:r>
                <a:rPr lang="en-US" sz="1050" b="1" dirty="0" smtClean="0">
                  <a:solidFill>
                    <a:srgbClr val="FF0000"/>
                  </a:solidFill>
                </a:rPr>
                <a:t/>
              </a:r>
              <a:br>
                <a:rPr lang="en-US" sz="1050" b="1" dirty="0" smtClean="0">
                  <a:solidFill>
                    <a:srgbClr val="FF0000"/>
                  </a:solidFill>
                </a:rPr>
              </a:br>
              <a:r>
                <a:rPr lang="en-US" sz="1050" b="1" dirty="0" smtClean="0">
                  <a:solidFill>
                    <a:srgbClr val="FF0000"/>
                  </a:solidFill>
                </a:rPr>
                <a:t>(</a:t>
              </a:r>
              <a:r>
                <a:rPr lang="en-US" sz="1050" b="1" dirty="0" err="1" smtClean="0">
                  <a:solidFill>
                    <a:srgbClr val="FF0000"/>
                  </a:solidFill>
                </a:rPr>
                <a:t>locationOn</a:t>
              </a:r>
              <a:r>
                <a:rPr lang="en-US" sz="1050" b="1" dirty="0" smtClean="0">
                  <a:solidFill>
                    <a:srgbClr val="FF0000"/>
                  </a:solidFill>
                </a:rPr>
                <a:t>)</a:t>
              </a:r>
              <a:endParaRPr lang="en-US" sz="105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4938" y="3352800"/>
              <a:ext cx="135646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err="1" smtClean="0">
                  <a:solidFill>
                    <a:srgbClr val="FF0000"/>
                  </a:solidFill>
                </a:rPr>
                <a:t>locatedThingOn</a:t>
              </a:r>
              <a:r>
                <a:rPr lang="en-US" sz="1050" b="1" dirty="0" smtClean="0">
                  <a:solidFill>
                    <a:srgbClr val="FF0000"/>
                  </a:solidFill>
                </a:rPr>
                <a:t/>
              </a:r>
              <a:br>
                <a:rPr lang="en-US" sz="1050" b="1" dirty="0" smtClean="0">
                  <a:solidFill>
                    <a:srgbClr val="FF0000"/>
                  </a:solidFill>
                </a:rPr>
              </a:br>
              <a:r>
                <a:rPr lang="en-US" sz="1050" b="1" dirty="0" smtClean="0">
                  <a:solidFill>
                    <a:srgbClr val="FF0000"/>
                  </a:solidFill>
                </a:rPr>
                <a:t>(</a:t>
              </a:r>
              <a:r>
                <a:rPr lang="en-US" sz="1050" b="1" dirty="0" err="1" smtClean="0">
                  <a:solidFill>
                    <a:srgbClr val="FF0000"/>
                  </a:solidFill>
                </a:rPr>
                <a:t>theLocatedThing</a:t>
              </a:r>
              <a:r>
                <a:rPr lang="en-US" sz="1050" b="1" dirty="0" smtClean="0">
                  <a:solidFill>
                    <a:srgbClr val="FF0000"/>
                  </a:solidFill>
                </a:rPr>
                <a:t>)</a:t>
              </a:r>
              <a:endParaRPr lang="en-US" sz="105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27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425906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486400" y="1796162"/>
            <a:ext cx="10775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theEmployed</a:t>
            </a:r>
            <a:r>
              <a:rPr lang="en-US" sz="1050" dirty="0" smtClean="0">
                <a:solidFill>
                  <a:srgbClr val="FF0000"/>
                </a:solidFill>
              </a:rPr>
              <a:t/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employedOn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8787" y="1803856"/>
            <a:ext cx="10326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employerOn</a:t>
            </a:r>
            <a:r>
              <a:rPr lang="en-US" sz="1050" dirty="0" smtClean="0">
                <a:solidFill>
                  <a:srgbClr val="FF0000"/>
                </a:solidFill>
              </a:rPr>
              <a:t/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theEmployer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505200"/>
            <a:ext cx="10102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theEducated</a:t>
            </a:r>
            <a:r>
              <a:rPr lang="en-US" sz="1050" dirty="0" smtClean="0">
                <a:solidFill>
                  <a:srgbClr val="FF0000"/>
                </a:solidFill>
              </a:rPr>
              <a:t/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educatedOn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8787" y="3512894"/>
            <a:ext cx="100219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educaterOn</a:t>
            </a:r>
            <a:r>
              <a:rPr lang="en-US" sz="1050" dirty="0" smtClean="0">
                <a:solidFill>
                  <a:srgbClr val="FF0000"/>
                </a:solidFill>
              </a:rPr>
              <a:t/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theEducater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5257800"/>
            <a:ext cx="11079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theSupervised</a:t>
            </a:r>
            <a:r>
              <a:rPr lang="en-US" sz="1050" dirty="0" smtClean="0">
                <a:solidFill>
                  <a:srgbClr val="FF0000"/>
                </a:solidFill>
              </a:rPr>
              <a:t/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supervisedOn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8787" y="5265494"/>
            <a:ext cx="11079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supervisorOn</a:t>
            </a:r>
            <a:r>
              <a:rPr lang="en-US" sz="1050" dirty="0" smtClean="0">
                <a:solidFill>
                  <a:srgbClr val="FF0000"/>
                </a:solidFill>
              </a:rPr>
              <a:t> </a:t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theSupervisor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28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0" y="3181892"/>
            <a:ext cx="7594600" cy="116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664200" y="3535362"/>
            <a:ext cx="85311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theOwned</a:t>
            </a:r>
            <a:r>
              <a:rPr lang="en-US" sz="1050" dirty="0" smtClean="0">
                <a:solidFill>
                  <a:srgbClr val="FF0000"/>
                </a:solidFill>
              </a:rPr>
              <a:t/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ownedOn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7600" y="3543056"/>
            <a:ext cx="8595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ownerOn</a:t>
            </a:r>
            <a:r>
              <a:rPr lang="en-US" sz="1050" dirty="0" smtClean="0">
                <a:solidFill>
                  <a:srgbClr val="FF0000"/>
                </a:solidFill>
              </a:rPr>
              <a:t> </a:t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theOwner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981200"/>
          </a:xfrm>
        </p:spPr>
        <p:txBody>
          <a:bodyPr numCol="2">
            <a:normAutofit/>
          </a:bodyPr>
          <a:lstStyle/>
          <a:p>
            <a:pPr marL="514350" indent="-514350">
              <a:buNone/>
            </a:pPr>
            <a:r>
              <a:rPr lang="en-US" sz="1400" dirty="0" smtClean="0"/>
              <a:t>The Pattern:</a:t>
            </a:r>
          </a:p>
          <a:p>
            <a:pPr marL="514350" indent="-514350"/>
            <a:r>
              <a:rPr lang="en-US" sz="1400" dirty="0" smtClean="0"/>
              <a:t>Each argument corresponds to a role (Role1, Role2)</a:t>
            </a:r>
          </a:p>
          <a:p>
            <a:pPr marL="514350" indent="-514350"/>
            <a:r>
              <a:rPr lang="en-US" sz="1400" dirty="0" smtClean="0"/>
              <a:t>Properties are named as follows:</a:t>
            </a:r>
            <a:br>
              <a:rPr lang="en-US" sz="1400" dirty="0" smtClean="0"/>
            </a:br>
            <a:r>
              <a:rPr lang="en-US" sz="1400" dirty="0" smtClean="0"/>
              <a:t>From TR to Argument:    </a:t>
            </a:r>
            <a:r>
              <a:rPr lang="en-US" sz="1400" dirty="0" err="1" smtClean="0"/>
              <a:t>theRole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From Argument to TR:    </a:t>
            </a:r>
            <a:r>
              <a:rPr lang="en-US" sz="1400" dirty="0" err="1" smtClean="0"/>
              <a:t>RoleOn</a:t>
            </a:r>
            <a:endParaRPr lang="en-US" sz="1400" dirty="0" smtClean="0"/>
          </a:p>
          <a:p>
            <a:pPr marL="514350" indent="-514350"/>
            <a:endParaRPr lang="en-US" sz="1400" dirty="0" smtClean="0"/>
          </a:p>
          <a:p>
            <a:pPr marL="514350" indent="-514350"/>
            <a:endParaRPr lang="en-US" sz="1400" dirty="0" smtClean="0"/>
          </a:p>
          <a:p>
            <a:pPr marL="514350" indent="-514350"/>
            <a:endParaRPr lang="en-US" sz="1400" dirty="0" smtClean="0"/>
          </a:p>
          <a:p>
            <a:pPr marL="514350" indent="-514350"/>
            <a:r>
              <a:rPr lang="en-US" sz="1400" dirty="0" smtClean="0"/>
              <a:t>Usually results in passable English</a:t>
            </a:r>
          </a:p>
          <a:p>
            <a:pPr marL="514350" indent="-514350"/>
            <a:r>
              <a:rPr lang="en-US" sz="1400" dirty="0" smtClean="0"/>
              <a:t>Jill is the  “</a:t>
            </a:r>
            <a:r>
              <a:rPr lang="en-US" sz="1400" dirty="0" err="1" smtClean="0"/>
              <a:t>memberOn</a:t>
            </a:r>
            <a:r>
              <a:rPr lang="en-US" sz="1400" dirty="0" smtClean="0"/>
              <a:t>” the Membership TR</a:t>
            </a:r>
            <a:br>
              <a:rPr lang="en-US" sz="1400" dirty="0" smtClean="0"/>
            </a:br>
            <a:r>
              <a:rPr lang="en-US" sz="1400" dirty="0" err="1" smtClean="0"/>
              <a:t>GeekBookClub</a:t>
            </a:r>
            <a:r>
              <a:rPr lang="en-US" sz="1400" dirty="0" smtClean="0"/>
              <a:t> is the “</a:t>
            </a:r>
            <a:r>
              <a:rPr lang="en-US" sz="1400" dirty="0" err="1" smtClean="0"/>
              <a:t>groupOn</a:t>
            </a:r>
            <a:r>
              <a:rPr lang="en-US" sz="1400" dirty="0" smtClean="0"/>
              <a:t>” the Membership TR</a:t>
            </a:r>
          </a:p>
          <a:p>
            <a:pPr marL="514350" indent="-514350"/>
            <a:r>
              <a:rPr lang="en-US" sz="1400" dirty="0" smtClean="0"/>
              <a:t>“</a:t>
            </a:r>
            <a:r>
              <a:rPr lang="en-US" sz="1400" dirty="0" err="1" smtClean="0"/>
              <a:t>theMember</a:t>
            </a:r>
            <a:r>
              <a:rPr lang="en-US" sz="1400" dirty="0" smtClean="0"/>
              <a:t>” for the Membership is Jill</a:t>
            </a:r>
            <a:br>
              <a:rPr lang="en-US" sz="1400" dirty="0" smtClean="0"/>
            </a:br>
            <a:r>
              <a:rPr lang="en-US" sz="1400" dirty="0" smtClean="0"/>
              <a:t>“</a:t>
            </a:r>
            <a:r>
              <a:rPr lang="en-US" sz="1400" dirty="0" err="1" smtClean="0"/>
              <a:t>theGroup</a:t>
            </a:r>
            <a:r>
              <a:rPr lang="en-US" sz="1400" dirty="0" smtClean="0"/>
              <a:t> for the Membership is </a:t>
            </a:r>
            <a:r>
              <a:rPr lang="en-US" sz="1400" dirty="0" err="1" smtClean="0"/>
              <a:t>GeekBookClub</a:t>
            </a:r>
            <a:endParaRPr lang="en-US" sz="1400" dirty="0" smtClean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600" y="1427175"/>
            <a:ext cx="7612245" cy="12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626200" y="1800481"/>
            <a:ext cx="80021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theGroup</a:t>
            </a:r>
            <a:r>
              <a:rPr lang="en-US" sz="1050" dirty="0" smtClean="0">
                <a:solidFill>
                  <a:srgbClr val="FF0000"/>
                </a:solidFill>
              </a:rPr>
              <a:t/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groupOn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49600" y="1808175"/>
            <a:ext cx="9573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memberOn</a:t>
            </a:r>
            <a:r>
              <a:rPr lang="en-US" sz="1050" dirty="0" smtClean="0">
                <a:solidFill>
                  <a:srgbClr val="FF0000"/>
                </a:solidFill>
              </a:rPr>
              <a:t> </a:t>
            </a:r>
            <a:br>
              <a:rPr lang="en-US" sz="1050" dirty="0" smtClean="0">
                <a:solidFill>
                  <a:srgbClr val="FF0000"/>
                </a:solidFill>
              </a:rPr>
            </a:b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err="1" smtClean="0">
                <a:solidFill>
                  <a:srgbClr val="FF0000"/>
                </a:solidFill>
              </a:rPr>
              <a:t>theMember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29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 the following relationships:</a:t>
            </a:r>
          </a:p>
          <a:p>
            <a:pPr marL="514350" indent="-514350">
              <a:buAutoNum type="arabicPeriod"/>
            </a:pPr>
            <a:r>
              <a:rPr lang="en-US" dirty="0" smtClean="0"/>
              <a:t>Person is </a:t>
            </a:r>
            <a:r>
              <a:rPr lang="en-US" dirty="0" err="1" smtClean="0">
                <a:solidFill>
                  <a:srgbClr val="0000FF"/>
                </a:solidFill>
              </a:rPr>
              <a:t>employedBy</a:t>
            </a:r>
            <a:r>
              <a:rPr lang="en-US" dirty="0" smtClean="0"/>
              <a:t> Employer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Business </a:t>
            </a:r>
            <a:r>
              <a:rPr lang="en-US" dirty="0" err="1" smtClean="0">
                <a:solidFill>
                  <a:srgbClr val="0000FF"/>
                </a:solidFill>
              </a:rPr>
              <a:t>hasBusinessAddress</a:t>
            </a:r>
            <a:r>
              <a:rPr lang="en-US" dirty="0" smtClean="0"/>
              <a:t>  (some) </a:t>
            </a:r>
            <a:r>
              <a:rPr lang="en-US" dirty="0" err="1" smtClean="0"/>
              <a:t>PostalAddress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Manager </a:t>
            </a:r>
            <a:r>
              <a:rPr lang="en-US" dirty="0" smtClean="0">
                <a:solidFill>
                  <a:srgbClr val="0000FF"/>
                </a:solidFill>
              </a:rPr>
              <a:t>supervises</a:t>
            </a:r>
            <a:r>
              <a:rPr lang="en-US" dirty="0" smtClean="0"/>
              <a:t> </a:t>
            </a:r>
            <a:r>
              <a:rPr lang="en-US" dirty="0" err="1" smtClean="0"/>
              <a:t>MemberOfStaff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6019800" y="5486400"/>
            <a:ext cx="2971800" cy="990600"/>
          </a:xfrm>
          <a:prstGeom prst="wedgeRoundRectCallout">
            <a:avLst>
              <a:gd name="adj1" fmla="val -16809"/>
              <a:gd name="adj2" fmla="val -4106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What happens if you change your job, your boss or your business address?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1524000"/>
            <a:ext cx="2971800" cy="990600"/>
          </a:xfrm>
          <a:prstGeom prst="wedgeRoundRectCallout">
            <a:avLst>
              <a:gd name="adj1" fmla="val -17272"/>
              <a:gd name="adj2" fmla="val -153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Simple approach: model as ordinary OWL properties.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3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Temporal Relation: </a:t>
            </a:r>
            <a:r>
              <a:rPr lang="en-US" b="0" dirty="0" smtClean="0"/>
              <a:t>a relationship that holds for a period of time.</a:t>
            </a:r>
          </a:p>
          <a:p>
            <a:r>
              <a:rPr lang="en-US" dirty="0" smtClean="0"/>
              <a:t>Some are very like Events, some not so much</a:t>
            </a:r>
          </a:p>
          <a:p>
            <a:r>
              <a:rPr lang="en-US" dirty="0" smtClean="0"/>
              <a:t>Reified Relation:</a:t>
            </a:r>
          </a:p>
          <a:p>
            <a:pPr lvl="1"/>
            <a:r>
              <a:rPr lang="en-US" b="0" dirty="0" smtClean="0"/>
              <a:t>Temporal Relation is a special case: has start and end time</a:t>
            </a:r>
          </a:p>
          <a:p>
            <a:pPr lvl="1"/>
            <a:r>
              <a:rPr lang="en-US" b="0" dirty="0" smtClean="0"/>
              <a:t>No need to model </a:t>
            </a:r>
            <a:r>
              <a:rPr lang="en-US" b="0" dirty="0" err="1" smtClean="0"/>
              <a:t>ReifiedRelation</a:t>
            </a:r>
            <a:r>
              <a:rPr lang="en-US" b="0" dirty="0" smtClean="0"/>
              <a:t>, explicitly</a:t>
            </a:r>
          </a:p>
          <a:p>
            <a:r>
              <a:rPr lang="en-US" dirty="0" smtClean="0"/>
              <a:t>Formal Definition</a:t>
            </a:r>
            <a:r>
              <a:rPr lang="en-US" b="0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TemporalRelation</a:t>
            </a:r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30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property chains to link two different ways to binary relations when time might matter.</a:t>
            </a:r>
          </a:p>
          <a:p>
            <a:r>
              <a:rPr lang="en-US" dirty="0" smtClean="0"/>
              <a:t>Caveats: </a:t>
            </a:r>
          </a:p>
          <a:p>
            <a:pPr lvl="1"/>
            <a:r>
              <a:rPr lang="en-US" b="0" dirty="0" smtClean="0"/>
              <a:t>not all inference works</a:t>
            </a:r>
          </a:p>
          <a:p>
            <a:pPr lvl="1"/>
            <a:r>
              <a:rPr lang="en-US" b="0" dirty="0" smtClean="0"/>
              <a:t>naming is tricky, but we suggest a simple default convention to use.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31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These relationships hold for a period of time.: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Person is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employedBy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Employer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Employment</a:t>
            </a:r>
            <a:r>
              <a:rPr lang="en-US" dirty="0" smtClean="0"/>
              <a:t> lasts from Feb 08 thru Sep 09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Business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hasBusinessAddress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(some)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PostalAddress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C00000"/>
                </a:solidFill>
              </a:rPr>
              <a:t>EstablishedLocation</a:t>
            </a:r>
            <a:r>
              <a:rPr lang="en-US" dirty="0" smtClean="0"/>
              <a:t> from Sep1999 through Nov 2012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Manager supervises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MemberOfStaff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Supervision</a:t>
            </a:r>
            <a:r>
              <a:rPr lang="en-US" dirty="0" smtClean="0"/>
              <a:t> from 1984 through 1990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6" name="Rounded Rectangular Callout 5"/>
          <p:cNvSpPr/>
          <p:nvPr/>
        </p:nvSpPr>
        <p:spPr>
          <a:xfrm>
            <a:off x="6019800" y="5486400"/>
            <a:ext cx="2971800" cy="990600"/>
          </a:xfrm>
          <a:prstGeom prst="wedgeRoundRectCallout">
            <a:avLst>
              <a:gd name="adj1" fmla="val -16809"/>
              <a:gd name="adj2" fmla="val -4106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OWL does not support time stamps for triples.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What to do?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4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We create something that represents</a:t>
            </a:r>
          </a:p>
          <a:p>
            <a:pPr marL="514350" indent="-514350">
              <a:buNone/>
            </a:pPr>
            <a:r>
              <a:rPr lang="en-US" dirty="0" smtClean="0"/>
              <a:t>	“a relationship holding for a period of time”.</a:t>
            </a:r>
          </a:p>
          <a:p>
            <a:pPr marL="514350" indent="-514350">
              <a:buNone/>
            </a:pPr>
            <a:r>
              <a:rPr lang="en-US" dirty="0" smtClean="0"/>
              <a:t>We call it a   </a:t>
            </a:r>
            <a:r>
              <a:rPr lang="en-US" dirty="0" err="1" smtClean="0">
                <a:solidFill>
                  <a:srgbClr val="C00000"/>
                </a:solidFill>
              </a:rPr>
              <a:t>TemporalRelation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Examples:</a:t>
            </a:r>
          </a:p>
          <a:p>
            <a:pPr marL="514350" indent="-514350">
              <a:buNone/>
            </a:pPr>
            <a:r>
              <a:rPr lang="en-US" dirty="0" smtClean="0"/>
              <a:t>	Employment, </a:t>
            </a:r>
            <a:br>
              <a:rPr lang="en-US" dirty="0" smtClean="0"/>
            </a:br>
            <a:r>
              <a:rPr lang="en-US" dirty="0" err="1" smtClean="0"/>
              <a:t>EstablishedLocation</a:t>
            </a:r>
            <a:r>
              <a:rPr lang="en-US" dirty="0" smtClean="0"/>
              <a:t>,  &amp;</a:t>
            </a:r>
            <a:br>
              <a:rPr lang="en-US" dirty="0" smtClean="0"/>
            </a:br>
            <a:r>
              <a:rPr lang="en-US" dirty="0" smtClean="0"/>
              <a:t>Supervision.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5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Not the most natural or intuitive concept?</a:t>
            </a:r>
          </a:p>
          <a:p>
            <a:pPr marL="914400" lvl="1" indent="-514350"/>
            <a:r>
              <a:rPr lang="en-US" b="0" dirty="0" smtClean="0"/>
              <a:t>so how do we think about a </a:t>
            </a:r>
            <a:r>
              <a:rPr lang="en-US" b="0" dirty="0" err="1" smtClean="0"/>
              <a:t>TemporalRelation</a:t>
            </a:r>
            <a:r>
              <a:rPr lang="en-US" b="0" dirty="0" smtClean="0"/>
              <a:t>?</a:t>
            </a:r>
          </a:p>
          <a:p>
            <a:pPr marL="914400" lvl="1" indent="-514350"/>
            <a:r>
              <a:rPr lang="en-US" b="0" dirty="0" smtClean="0"/>
              <a:t>what common sense thing does it correspond to?</a:t>
            </a:r>
          </a:p>
          <a:p>
            <a:pPr marL="514350" indent="-514350">
              <a:buNone/>
            </a:pPr>
            <a:r>
              <a:rPr lang="en-US" dirty="0" smtClean="0"/>
              <a:t>Consider that</a:t>
            </a:r>
          </a:p>
          <a:p>
            <a:pPr marL="914400" lvl="1" indent="-514350"/>
            <a:r>
              <a:rPr lang="en-US" b="0" dirty="0" smtClean="0"/>
              <a:t>it has a start time</a:t>
            </a:r>
          </a:p>
          <a:p>
            <a:pPr marL="914400" lvl="1" indent="-514350"/>
            <a:r>
              <a:rPr lang="en-US" b="0" dirty="0" smtClean="0"/>
              <a:t>it has an end time</a:t>
            </a:r>
          </a:p>
          <a:p>
            <a:pPr marL="914400" lvl="1" indent="-514350"/>
            <a:r>
              <a:rPr lang="en-US" b="0" dirty="0" smtClean="0"/>
              <a:t>(often) something is happening during that whole time</a:t>
            </a:r>
          </a:p>
          <a:p>
            <a:pPr marL="514350" indent="-514350">
              <a:buNone/>
            </a:pPr>
            <a:r>
              <a:rPr lang="en-US" dirty="0" smtClean="0"/>
              <a:t>Pop Quiz: </a:t>
            </a:r>
            <a:r>
              <a:rPr lang="en-US" b="0" dirty="0" smtClean="0"/>
              <a:t>What do we call </a:t>
            </a:r>
            <a:r>
              <a:rPr lang="en-US" b="0" i="1" dirty="0" smtClean="0"/>
              <a:t>something happening?</a:t>
            </a:r>
            <a:endParaRPr lang="en-US" b="0" dirty="0" smtClean="0"/>
          </a:p>
          <a:p>
            <a:pPr marL="514350" indent="-514350">
              <a:buNone/>
            </a:pPr>
            <a:r>
              <a:rPr lang="en-US" dirty="0" smtClean="0"/>
              <a:t>Answer: </a:t>
            </a:r>
            <a:r>
              <a:rPr lang="en-US" b="0" dirty="0" smtClean="0"/>
              <a:t>An Event!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6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So: </a:t>
            </a:r>
            <a:r>
              <a:rPr lang="en-US" i="1" dirty="0" smtClean="0"/>
              <a:t>Some</a:t>
            </a:r>
            <a:r>
              <a:rPr lang="en-US" dirty="0" smtClean="0"/>
              <a:t> Temporal Relations are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E.g. </a:t>
            </a:r>
            <a:r>
              <a:rPr lang="en-US" b="0" dirty="0" smtClean="0"/>
              <a:t>Employment, Supervision</a:t>
            </a:r>
          </a:p>
          <a:p>
            <a:pPr marL="514350" indent="-514350">
              <a:buNone/>
            </a:pPr>
            <a:r>
              <a:rPr lang="en-US" dirty="0" smtClean="0"/>
              <a:t>But not all are very naturally thought of as events....</a:t>
            </a:r>
          </a:p>
          <a:p>
            <a:pPr marL="914400" lvl="1" indent="-514350"/>
            <a:r>
              <a:rPr lang="en-US" b="0" dirty="0" smtClean="0"/>
              <a:t>a person being a citizen of a country for a period of time</a:t>
            </a:r>
          </a:p>
          <a:p>
            <a:pPr marL="914400" lvl="1" indent="-514350"/>
            <a:r>
              <a:rPr lang="en-US" b="0" dirty="0" smtClean="0"/>
              <a:t>a person living in a home at a street address for a period of time</a:t>
            </a:r>
          </a:p>
          <a:p>
            <a:pPr marL="914400" lvl="1" indent="-514350"/>
            <a:r>
              <a:rPr lang="en-US" b="0" dirty="0" smtClean="0"/>
              <a:t>a chemical having a trade name for a period of time</a:t>
            </a:r>
          </a:p>
          <a:p>
            <a:pPr marL="914400" lvl="1" indent="-514350">
              <a:buNone/>
            </a:pPr>
            <a:r>
              <a:rPr lang="en-US" sz="1500" b="0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Nothing is </a:t>
            </a:r>
            <a:r>
              <a:rPr lang="en-US" i="1" dirty="0" smtClean="0"/>
              <a:t>happening</a:t>
            </a:r>
            <a:r>
              <a:rPr lang="en-US" dirty="0" smtClean="0"/>
              <a:t> the whole time. Something is </a:t>
            </a:r>
            <a:r>
              <a:rPr lang="en-US" i="1" dirty="0" smtClean="0"/>
              <a:t>true</a:t>
            </a:r>
            <a:r>
              <a:rPr lang="en-US" dirty="0" smtClean="0"/>
              <a:t> the whole time.</a:t>
            </a:r>
            <a:endParaRPr lang="en-US" b="0" dirty="0" smtClean="0"/>
          </a:p>
          <a:p>
            <a:pPr marL="514350" indent="-514350">
              <a:buNone/>
            </a:pPr>
            <a:r>
              <a:rPr lang="en-US" dirty="0" smtClean="0"/>
              <a:t>In these cases, events initiate and terminate the temporal relations:</a:t>
            </a:r>
          </a:p>
          <a:p>
            <a:pPr marL="914400" lvl="1" indent="-514350"/>
            <a:r>
              <a:rPr lang="en-US" b="0" dirty="0" smtClean="0"/>
              <a:t>become citizen, become a non-citizen</a:t>
            </a:r>
          </a:p>
          <a:p>
            <a:pPr marL="914400" lvl="1" indent="-514350"/>
            <a:r>
              <a:rPr lang="en-US" b="0" dirty="0" smtClean="0"/>
              <a:t>move into the home, move out of the home</a:t>
            </a:r>
          </a:p>
          <a:p>
            <a:pPr marL="914400" lvl="1" indent="-514350"/>
            <a:r>
              <a:rPr lang="en-US" b="0" dirty="0" smtClean="0"/>
              <a:t>assign </a:t>
            </a:r>
            <a:r>
              <a:rPr lang="en-US" b="0" dirty="0" err="1" smtClean="0"/>
              <a:t>tradename</a:t>
            </a:r>
            <a:r>
              <a:rPr lang="en-US" b="0" dirty="0" smtClean="0"/>
              <a:t>, remove </a:t>
            </a:r>
            <a:r>
              <a:rPr lang="en-US" b="0" dirty="0" err="1" smtClean="0"/>
              <a:t>tradename</a:t>
            </a:r>
            <a:endParaRPr lang="en-US" b="0" dirty="0" smtClean="0"/>
          </a:p>
          <a:p>
            <a:pPr marL="914400" lvl="1" indent="-514350">
              <a:buNone/>
            </a:pPr>
            <a:r>
              <a:rPr lang="en-US" sz="1500" b="0" dirty="0" smtClean="0"/>
              <a:t> </a:t>
            </a:r>
            <a:endParaRPr lang="en-US" b="0" dirty="0" smtClean="0"/>
          </a:p>
          <a:p>
            <a:pPr marL="514350" indent="-514350">
              <a:buNone/>
            </a:pPr>
            <a:r>
              <a:rPr lang="en-US" sz="4600" dirty="0" smtClean="0"/>
              <a:t>So: Some </a:t>
            </a:r>
            <a:r>
              <a:rPr lang="en-US" sz="4600" dirty="0" err="1" smtClean="0"/>
              <a:t>TemporalRelations</a:t>
            </a:r>
            <a:r>
              <a:rPr lang="en-US" sz="4600" dirty="0" smtClean="0"/>
              <a:t> are </a:t>
            </a:r>
            <a:r>
              <a:rPr lang="en-US" sz="4600" i="1" dirty="0" smtClean="0"/>
              <a:t>not</a:t>
            </a:r>
            <a:r>
              <a:rPr lang="en-US" sz="4600" dirty="0" smtClean="0"/>
              <a:t> Events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7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</a:t>
            </a:r>
            <a:r>
              <a:rPr lang="en-US" dirty="0" err="1" smtClean="0"/>
              <a:t>TemporalRelations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524000" y="1905000"/>
            <a:ext cx="3962400" cy="33528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76600" y="1905000"/>
            <a:ext cx="4648200" cy="3276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5334000"/>
            <a:ext cx="948208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ekton Pro Cond" pitchFamily="34" charset="0"/>
              </a:rPr>
              <a:t>Event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5334000"/>
            <a:ext cx="281940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ekton Pro Cond" pitchFamily="34" charset="0"/>
              </a:rPr>
              <a:t>Temporal Relation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505200" y="2895600"/>
            <a:ext cx="1209459" cy="1269087"/>
            <a:chOff x="3505200" y="2895600"/>
            <a:chExt cx="1209459" cy="1269087"/>
          </a:xfrm>
        </p:grpSpPr>
        <p:sp>
          <p:nvSpPr>
            <p:cNvPr id="10" name="TextBox 9"/>
            <p:cNvSpPr txBox="1"/>
            <p:nvPr/>
          </p:nvSpPr>
          <p:spPr>
            <a:xfrm>
              <a:off x="3505200" y="2895600"/>
              <a:ext cx="1199367" cy="43088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Tekton Pro Cond" pitchFamily="34" charset="0"/>
                </a:rPr>
                <a:t>Employment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3733800"/>
              <a:ext cx="1133259" cy="43088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Tekton Pro Cond" pitchFamily="34" charset="0"/>
                </a:rPr>
                <a:t>Supervision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200" y="2362200"/>
            <a:ext cx="3469595" cy="3429000"/>
            <a:chOff x="76200" y="2362200"/>
            <a:chExt cx="3469595" cy="3429000"/>
          </a:xfrm>
        </p:grpSpPr>
        <p:sp>
          <p:nvSpPr>
            <p:cNvPr id="13" name="Rounded Rectangular Callout 12"/>
            <p:cNvSpPr/>
            <p:nvPr/>
          </p:nvSpPr>
          <p:spPr>
            <a:xfrm>
              <a:off x="76200" y="5029200"/>
              <a:ext cx="2209800" cy="762000"/>
            </a:xfrm>
            <a:prstGeom prst="wedgeRoundRectCallout">
              <a:avLst>
                <a:gd name="adj1" fmla="val 53968"/>
                <a:gd name="adj2" fmla="val -165232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ekton Pro" pitchFamily="34" charset="0"/>
                </a:rPr>
                <a:t>These Events don’t seem to be </a:t>
              </a:r>
              <a:r>
                <a:rPr lang="en-US" sz="1600" dirty="0" err="1" smtClean="0">
                  <a:solidFill>
                    <a:schemeClr val="tx1"/>
                  </a:solidFill>
                  <a:latin typeface="Tekton Pro" pitchFamily="34" charset="0"/>
                </a:rPr>
                <a:t>TemporalRelations</a:t>
              </a:r>
              <a:endParaRPr lang="en-US" sz="1600" dirty="0" smtClean="0">
                <a:solidFill>
                  <a:schemeClr val="tx1"/>
                </a:solidFill>
                <a:latin typeface="Tekton Pro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2362200"/>
              <a:ext cx="1564595" cy="43088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ekton Pro Cond" pitchFamily="34" charset="0"/>
                </a:rPr>
                <a:t>SnapYourFingers</a:t>
              </a:r>
              <a:endParaRPr lang="en-US" sz="2200" dirty="0" smtClean="0">
                <a:latin typeface="Tekton Pro Cond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24000" y="3352800"/>
              <a:ext cx="1680909" cy="430887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ekton Pro Cond" pitchFamily="34" charset="0"/>
                </a:rPr>
                <a:t>OpenBankAccount</a:t>
              </a:r>
              <a:endParaRPr lang="en-US" sz="2200" dirty="0" smtClean="0">
                <a:latin typeface="Tekton Pro Cond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334000" y="1524000"/>
            <a:ext cx="3657600" cy="3097887"/>
            <a:chOff x="5334000" y="1524000"/>
            <a:chExt cx="3657600" cy="3097887"/>
          </a:xfrm>
        </p:grpSpPr>
        <p:grpSp>
          <p:nvGrpSpPr>
            <p:cNvPr id="20" name="Group 19"/>
            <p:cNvGrpSpPr/>
            <p:nvPr/>
          </p:nvGrpSpPr>
          <p:grpSpPr>
            <a:xfrm>
              <a:off x="5334000" y="2362200"/>
              <a:ext cx="1988377" cy="2259687"/>
              <a:chOff x="5334000" y="2362200"/>
              <a:chExt cx="1988377" cy="225968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334000" y="2362200"/>
                <a:ext cx="1321003" cy="430887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err="1" smtClean="0">
                    <a:latin typeface="Tekton Pro Cond" pitchFamily="34" charset="0"/>
                  </a:rPr>
                  <a:t>BeingACitizen</a:t>
                </a:r>
                <a:endParaRPr lang="en-US" sz="2200" dirty="0" smtClean="0">
                  <a:latin typeface="Tekton Pro Cond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486400" y="4191000"/>
                <a:ext cx="1773049" cy="430887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err="1" smtClean="0">
                    <a:latin typeface="Tekton Pro Cond" pitchFamily="34" charset="0"/>
                  </a:rPr>
                  <a:t>LivingAtAnAddress</a:t>
                </a:r>
                <a:endParaRPr lang="en-US" sz="2200" dirty="0" smtClean="0">
                  <a:latin typeface="Tekton Pro Cond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562600" y="3276600"/>
                <a:ext cx="1759777" cy="430887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err="1" smtClean="0">
                    <a:latin typeface="Tekton Pro Cond" pitchFamily="34" charset="0"/>
                  </a:rPr>
                  <a:t>HavingATradeName</a:t>
                </a:r>
                <a:endParaRPr lang="en-US" sz="2200" dirty="0" smtClean="0">
                  <a:latin typeface="Tekton Pro Cond" pitchFamily="34" charset="0"/>
                </a:endParaRPr>
              </a:p>
            </p:txBody>
          </p:sp>
        </p:grpSp>
        <p:sp>
          <p:nvSpPr>
            <p:cNvPr id="22" name="Rounded Rectangular Callout 21"/>
            <p:cNvSpPr/>
            <p:nvPr/>
          </p:nvSpPr>
          <p:spPr>
            <a:xfrm>
              <a:off x="7162800" y="1524000"/>
              <a:ext cx="1828800" cy="533400"/>
            </a:xfrm>
            <a:prstGeom prst="wedgeRoundRectCallout">
              <a:avLst>
                <a:gd name="adj1" fmla="val -62505"/>
                <a:gd name="adj2" fmla="val 157002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ekton Pro" pitchFamily="34" charset="0"/>
                </a:rPr>
                <a:t>These TRs don’t seem to be events.</a:t>
              </a:r>
            </a:p>
          </p:txBody>
        </p:sp>
      </p:grpSp>
      <p:sp>
        <p:nvSpPr>
          <p:cNvPr id="26" name="Slide Number Placeholder 4"/>
          <p:cNvSpPr txBox="1">
            <a:spLocks/>
          </p:cNvSpPr>
          <p:nvPr/>
        </p:nvSpPr>
        <p:spPr>
          <a:xfrm>
            <a:off x="7543800" y="6416675"/>
            <a:ext cx="11430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362F86-C56D-4F79-9FFE-D20EA43997C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Reified Relations?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Reifying a relation:</a:t>
            </a:r>
          </a:p>
          <a:p>
            <a:pPr marL="514350" indent="-514350"/>
            <a:r>
              <a:rPr lang="en-US" dirty="0" smtClean="0"/>
              <a:t>a standard way to turn a N-</a:t>
            </a:r>
            <a:r>
              <a:rPr lang="en-US" dirty="0" err="1" smtClean="0"/>
              <a:t>ary</a:t>
            </a:r>
            <a:r>
              <a:rPr lang="en-US" dirty="0" smtClean="0"/>
              <a:t> relation into a binary one</a:t>
            </a:r>
          </a:p>
          <a:p>
            <a:pPr marL="914400" lvl="1" indent="-514350"/>
            <a:r>
              <a:rPr lang="en-US" b="0" dirty="0" smtClean="0"/>
              <a:t>X is liable for Y in jurisdiction Z</a:t>
            </a:r>
          </a:p>
          <a:p>
            <a:pPr marL="514350" indent="-514350"/>
            <a:r>
              <a:rPr lang="en-US" dirty="0" smtClean="0"/>
              <a:t>a way to add new information to what seems initially to be just a binary </a:t>
            </a:r>
            <a:r>
              <a:rPr lang="en-US" dirty="0" err="1" smtClean="0"/>
              <a:t>relationshiop</a:t>
            </a:r>
            <a:r>
              <a:rPr lang="en-US" dirty="0" smtClean="0"/>
              <a:t>. E.g.</a:t>
            </a:r>
          </a:p>
          <a:p>
            <a:pPr marL="914400" lvl="1" indent="-514350"/>
            <a:r>
              <a:rPr lang="en-US" b="0" dirty="0" smtClean="0"/>
              <a:t>“Janet </a:t>
            </a:r>
            <a:r>
              <a:rPr lang="en-US" b="0" dirty="0" err="1" smtClean="0"/>
              <a:t>marriedTo</a:t>
            </a:r>
            <a:r>
              <a:rPr lang="en-US" b="0" dirty="0" smtClean="0"/>
              <a:t> Joseph” is a relationship between Janet &amp; Joseph</a:t>
            </a:r>
          </a:p>
          <a:p>
            <a:pPr marL="914400" lvl="1" indent="-514350"/>
            <a:r>
              <a:rPr lang="en-US" b="0" dirty="0" smtClean="0"/>
              <a:t>Reify it if you want to record additional things like </a:t>
            </a:r>
            <a:br>
              <a:rPr lang="en-US" b="0" dirty="0" smtClean="0"/>
            </a:br>
            <a:r>
              <a:rPr lang="en-US" b="0" dirty="0" smtClean="0"/>
              <a:t>wedding date, number of children, etc.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543800" y="6416675"/>
            <a:ext cx="1143000" cy="365125"/>
          </a:xfrm>
        </p:spPr>
        <p:txBody>
          <a:bodyPr/>
          <a:lstStyle/>
          <a:p>
            <a:fld id="{AB362F86-C56D-4F79-9FFE-D20EA43997CB}" type="slidenum">
              <a:rPr lang="en-US" sz="1000" smtClean="0"/>
              <a:pPr/>
              <a:t>9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KAW-Galway-InvitedTalk-AsGiv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chitext"/>
        <a:ea typeface=""/>
        <a:cs typeface=""/>
      </a:majorFont>
      <a:minorFont>
        <a:latin typeface="Archi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EKAW-Galway-InvitedTalk-AsGiven</Template>
  <TotalTime>8277</TotalTime>
  <Words>1191</Words>
  <Application>Microsoft Office PowerPoint</Application>
  <PresentationFormat>On-screen Show (4:3)</PresentationFormat>
  <Paragraphs>272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EKAW-Galway-InvitedTalk-AsGiven</vt:lpstr>
      <vt:lpstr>Gist: Advanced Topics</vt:lpstr>
      <vt:lpstr>Overview </vt:lpstr>
      <vt:lpstr>Temporal Relations</vt:lpstr>
      <vt:lpstr>Temporal Relations</vt:lpstr>
      <vt:lpstr>Temporal Relations</vt:lpstr>
      <vt:lpstr>Temporal Relations</vt:lpstr>
      <vt:lpstr>So: Some Temporal Relations are Events</vt:lpstr>
      <vt:lpstr>Events and TemporalRelations</vt:lpstr>
      <vt:lpstr>What About Reified Relations?</vt:lpstr>
      <vt:lpstr>Reified Relations: Examples</vt:lpstr>
      <vt:lpstr>What if the Extra Info. is Start/End Time?</vt:lpstr>
      <vt:lpstr>Temporal Relations vs. Reified Relations</vt:lpstr>
      <vt:lpstr>Reified Relations</vt:lpstr>
      <vt:lpstr>Temporal Relation as a Reified Relation</vt:lpstr>
      <vt:lpstr>Temporal Relation as a Reified Relation</vt:lpstr>
      <vt:lpstr>Temporal Relation: A Formal Definition</vt:lpstr>
      <vt:lpstr>Supervising: Two Options</vt:lpstr>
      <vt:lpstr>Option 1: Binary Relation</vt:lpstr>
      <vt:lpstr>Option 2: Temporal Relation</vt:lpstr>
      <vt:lpstr>Do We Have to Choose?</vt:lpstr>
      <vt:lpstr>Yes We Can!</vt:lpstr>
      <vt:lpstr>Yes We Can!</vt:lpstr>
      <vt:lpstr>Yes We Can – Use a Property Chain!</vt:lpstr>
      <vt:lpstr>Caveats</vt:lpstr>
      <vt:lpstr>Examples: Employ, Educate, Supervise</vt:lpstr>
      <vt:lpstr>Examples: (be a) Member, Own</vt:lpstr>
      <vt:lpstr>Examples: Locate</vt:lpstr>
      <vt:lpstr>More Examples</vt:lpstr>
      <vt:lpstr>More Examples</vt:lpstr>
      <vt:lpstr>Summary and Conclusions</vt:lpstr>
      <vt:lpstr>Summary and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Gist: Advanced Topics</dc:title>
  <dc:creator>Michael Uschold</dc:creator>
  <cp:lastModifiedBy>Michael Uschold</cp:lastModifiedBy>
  <cp:revision>11</cp:revision>
  <cp:lastPrinted>2012-04-30T17:33:03Z</cp:lastPrinted>
  <dcterms:created xsi:type="dcterms:W3CDTF">2012-11-06T01:46:22Z</dcterms:created>
  <dcterms:modified xsi:type="dcterms:W3CDTF">2012-12-06T07:23:19Z</dcterms:modified>
</cp:coreProperties>
</file>