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1.xml" ContentType="application/vnd.openxmlformats-officedocument.drawingml.char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82" r:id="rId5"/>
  </p:sldMasterIdLst>
  <p:notesMasterIdLst>
    <p:notesMasterId r:id="rId35"/>
  </p:notesMasterIdLst>
  <p:handoutMasterIdLst>
    <p:handoutMasterId r:id="rId36"/>
  </p:handoutMasterIdLst>
  <p:sldIdLst>
    <p:sldId id="256" r:id="rId6"/>
    <p:sldId id="2134096192" r:id="rId7"/>
    <p:sldId id="2134096200" r:id="rId8"/>
    <p:sldId id="2134096193" r:id="rId9"/>
    <p:sldId id="455" r:id="rId10"/>
    <p:sldId id="396" r:id="rId11"/>
    <p:sldId id="532" r:id="rId12"/>
    <p:sldId id="2134096196" r:id="rId13"/>
    <p:sldId id="2134096197" r:id="rId14"/>
    <p:sldId id="2134096198" r:id="rId15"/>
    <p:sldId id="2134096205" r:id="rId16"/>
    <p:sldId id="302" r:id="rId17"/>
    <p:sldId id="305" r:id="rId18"/>
    <p:sldId id="2134096206" r:id="rId19"/>
    <p:sldId id="2134096211" r:id="rId20"/>
    <p:sldId id="2134096212" r:id="rId21"/>
    <p:sldId id="2134096213" r:id="rId22"/>
    <p:sldId id="2134096207" r:id="rId23"/>
    <p:sldId id="2134096208" r:id="rId24"/>
    <p:sldId id="2134096203" r:id="rId25"/>
    <p:sldId id="2134096202" r:id="rId26"/>
    <p:sldId id="592" r:id="rId27"/>
    <p:sldId id="587" r:id="rId28"/>
    <p:sldId id="2134096190" r:id="rId29"/>
    <p:sldId id="2134096195" r:id="rId30"/>
    <p:sldId id="584" r:id="rId31"/>
    <p:sldId id="495" r:id="rId32"/>
    <p:sldId id="485" r:id="rId33"/>
    <p:sldId id="2134096188" r:id="rId34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113E56C4-C569-4F5C-8910-3D874AEE8413}">
          <p14:sldIdLst>
            <p14:sldId id="256"/>
            <p14:sldId id="2134096192"/>
            <p14:sldId id="2134096200"/>
            <p14:sldId id="2134096193"/>
            <p14:sldId id="455"/>
            <p14:sldId id="396"/>
            <p14:sldId id="532"/>
            <p14:sldId id="2134096196"/>
            <p14:sldId id="2134096197"/>
            <p14:sldId id="2134096198"/>
            <p14:sldId id="2134096205"/>
            <p14:sldId id="302"/>
            <p14:sldId id="305"/>
            <p14:sldId id="2134096206"/>
            <p14:sldId id="2134096211"/>
            <p14:sldId id="2134096212"/>
            <p14:sldId id="2134096213"/>
            <p14:sldId id="2134096207"/>
            <p14:sldId id="2134096208"/>
            <p14:sldId id="2134096203"/>
          </p14:sldIdLst>
        </p14:section>
        <p14:section name="refs" id="{D7D999A7-8BA3-486B-AD0A-BE42FDD86C7A}">
          <p14:sldIdLst>
            <p14:sldId id="2134096202"/>
            <p14:sldId id="592"/>
            <p14:sldId id="587"/>
            <p14:sldId id="2134096190"/>
            <p14:sldId id="2134096195"/>
            <p14:sldId id="584"/>
            <p14:sldId id="495"/>
            <p14:sldId id="485"/>
            <p14:sldId id="21340961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7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weck, Jack" initials="JD" lastIdx="4" clrIdx="0">
    <p:extLst>
      <p:ext uri="{19B8F6BF-5375-455C-9EA6-DF929625EA0E}">
        <p15:presenceInfo xmlns:p15="http://schemas.microsoft.com/office/powerpoint/2012/main" userId="Doweck, Jack" providerId="None"/>
      </p:ext>
    </p:extLst>
  </p:cmAuthor>
  <p:cmAuthor id="2" name="Yasin, Ahmad" initials="YA" lastIdx="5" clrIdx="1">
    <p:extLst>
      <p:ext uri="{19B8F6BF-5375-455C-9EA6-DF929625EA0E}">
        <p15:presenceInfo xmlns:p15="http://schemas.microsoft.com/office/powerpoint/2012/main" userId="S::ahmad.yasin@intel.com::09a8af13-cb84-47f4-bfe4-27cb9769d0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99"/>
    <a:srgbClr val="000000"/>
    <a:srgbClr val="FF0000"/>
    <a:srgbClr val="2872C5"/>
    <a:srgbClr val="525252"/>
    <a:srgbClr val="FFFFFF"/>
    <a:srgbClr val="00C7FD"/>
    <a:srgbClr val="006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357" autoAdjust="0"/>
  </p:normalViewPr>
  <p:slideViewPr>
    <p:cSldViewPr snapToGrid="0">
      <p:cViewPr>
        <p:scale>
          <a:sx n="100" d="100"/>
          <a:sy n="100" d="100"/>
        </p:scale>
        <p:origin x="954" y="318"/>
      </p:cViewPr>
      <p:guideLst>
        <p:guide orient="horz" pos="4032"/>
        <p:guide pos="73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8FA9F-FBD1-44B8-B9B1-32EA512B6B1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ACCE4EF-A8EB-4620-9100-CDE095F67748}">
      <dgm:prSet custT="1"/>
      <dgm:spPr/>
      <dgm:t>
        <a:bodyPr/>
        <a:lstStyle/>
        <a:p>
          <a:pPr>
            <a:defRPr cap="all"/>
          </a:pPr>
          <a:r>
            <a:rPr lang="en-US" sz="1400" b="0" i="0" cap="none" baseline="0"/>
            <a:t>Motivation</a:t>
          </a:r>
          <a:endParaRPr lang="en-US" sz="1400" cap="none"/>
        </a:p>
      </dgm:t>
    </dgm:pt>
    <dgm:pt modelId="{243DC4E7-516E-43F3-BDBD-7CEED7E3843F}" type="parTrans" cxnId="{D5BABD65-66B1-48F1-9F61-BA8CC5455867}">
      <dgm:prSet/>
      <dgm:spPr/>
      <dgm:t>
        <a:bodyPr/>
        <a:lstStyle/>
        <a:p>
          <a:endParaRPr lang="en-US"/>
        </a:p>
      </dgm:t>
    </dgm:pt>
    <dgm:pt modelId="{A6D5CA71-AEE0-45C7-8000-48777AF2D776}" type="sibTrans" cxnId="{D5BABD65-66B1-48F1-9F61-BA8CC5455867}">
      <dgm:prSet/>
      <dgm:spPr/>
      <dgm:t>
        <a:bodyPr/>
        <a:lstStyle/>
        <a:p>
          <a:endParaRPr lang="en-US"/>
        </a:p>
      </dgm:t>
    </dgm:pt>
    <dgm:pt modelId="{A000BBF8-355A-457F-BFE5-B1E0DD44E0D7}">
      <dgm:prSet custT="1"/>
      <dgm:spPr/>
      <dgm:t>
        <a:bodyPr/>
        <a:lstStyle/>
        <a:p>
          <a:pPr>
            <a:defRPr cap="all"/>
          </a:pPr>
          <a:r>
            <a:rPr lang="en-US" sz="1400" b="0" i="0" cap="none" baseline="0" dirty="0"/>
            <a:t>Re-cap on Microarchitecture &amp; Top-down Analysis</a:t>
          </a:r>
          <a:endParaRPr lang="en-US" sz="1400" cap="none" dirty="0"/>
        </a:p>
      </dgm:t>
    </dgm:pt>
    <dgm:pt modelId="{FD29CAC4-ADCE-4FCC-8C75-FB869A83A47C}" type="parTrans" cxnId="{B6A409A0-8B4C-489F-98C4-72AC2A296ECE}">
      <dgm:prSet/>
      <dgm:spPr/>
      <dgm:t>
        <a:bodyPr/>
        <a:lstStyle/>
        <a:p>
          <a:endParaRPr lang="en-US"/>
        </a:p>
      </dgm:t>
    </dgm:pt>
    <dgm:pt modelId="{68EA48B5-B5BB-425B-822D-CAA8740C50AA}" type="sibTrans" cxnId="{B6A409A0-8B4C-489F-98C4-72AC2A296ECE}">
      <dgm:prSet/>
      <dgm:spPr/>
      <dgm:t>
        <a:bodyPr/>
        <a:lstStyle/>
        <a:p>
          <a:endParaRPr lang="en-US"/>
        </a:p>
      </dgm:t>
    </dgm:pt>
    <dgm:pt modelId="{AC411B23-500F-4D4A-894E-DF48355FC456}">
      <dgm:prSet custT="1"/>
      <dgm:spPr/>
      <dgm:t>
        <a:bodyPr/>
        <a:lstStyle/>
        <a:p>
          <a:pPr>
            <a:defRPr cap="all"/>
          </a:pPr>
          <a:r>
            <a:rPr lang="en-US" sz="1400" b="0" i="0" cap="none" baseline="0">
              <a:solidFill>
                <a:srgbClr val="0000FF"/>
              </a:solidFill>
              <a:latin typeface="Consolas" panose="020B0609020204030204" pitchFamily="49" charset="0"/>
            </a:rPr>
            <a:t>perf-tools</a:t>
          </a:r>
          <a:r>
            <a:rPr lang="en-US" sz="1400" b="0" i="0" cap="none" baseline="0"/>
            <a:t> </a:t>
          </a:r>
        </a:p>
        <a:p>
          <a:pPr>
            <a:defRPr cap="all"/>
          </a:pPr>
          <a:r>
            <a:rPr lang="en-US" sz="1400" b="0" i="0" cap="none" baseline="0"/>
            <a:t>package</a:t>
          </a:r>
          <a:endParaRPr lang="en-US" sz="1400" cap="none"/>
        </a:p>
      </dgm:t>
    </dgm:pt>
    <dgm:pt modelId="{37BD5E71-6B61-47B3-8484-3B2315FB87D9}" type="parTrans" cxnId="{2AB18DBB-68DB-490B-9D0E-03E6437171A9}">
      <dgm:prSet/>
      <dgm:spPr/>
      <dgm:t>
        <a:bodyPr/>
        <a:lstStyle/>
        <a:p>
          <a:endParaRPr lang="en-US"/>
        </a:p>
      </dgm:t>
    </dgm:pt>
    <dgm:pt modelId="{C69606DE-6E69-498C-9907-1A5D15BEDF5F}" type="sibTrans" cxnId="{2AB18DBB-68DB-490B-9D0E-03E6437171A9}">
      <dgm:prSet/>
      <dgm:spPr/>
      <dgm:t>
        <a:bodyPr/>
        <a:lstStyle/>
        <a:p>
          <a:endParaRPr lang="en-US"/>
        </a:p>
      </dgm:t>
    </dgm:pt>
    <dgm:pt modelId="{E53815B2-27B9-4AF1-B9BC-8F4DA6B92AF7}">
      <dgm:prSet custT="1"/>
      <dgm:spPr/>
      <dgm:t>
        <a:bodyPr/>
        <a:lstStyle/>
        <a:p>
          <a:pPr>
            <a:defRPr cap="all"/>
          </a:pPr>
          <a:r>
            <a:rPr lang="en-US" sz="1400" b="0" i="0" cap="none" baseline="0" dirty="0"/>
            <a:t>Use Case 1:</a:t>
          </a:r>
        </a:p>
        <a:p>
          <a:pPr>
            <a:defRPr cap="all"/>
          </a:pPr>
          <a:r>
            <a:rPr lang="en-US" sz="1400" b="0" i="0" cap="none" baseline="0" dirty="0"/>
            <a:t>Loop Unrolling</a:t>
          </a:r>
          <a:endParaRPr lang="en-US" sz="1400" cap="none" dirty="0"/>
        </a:p>
      </dgm:t>
    </dgm:pt>
    <dgm:pt modelId="{23DDE222-5716-41A1-8596-5171DC638F6B}" type="parTrans" cxnId="{C5FF7C53-37FD-4523-92F9-A459F126BC16}">
      <dgm:prSet/>
      <dgm:spPr/>
      <dgm:t>
        <a:bodyPr/>
        <a:lstStyle/>
        <a:p>
          <a:endParaRPr lang="en-US"/>
        </a:p>
      </dgm:t>
    </dgm:pt>
    <dgm:pt modelId="{662D6D2D-7B27-4BCA-90F1-ADB2D605B2A5}" type="sibTrans" cxnId="{C5FF7C53-37FD-4523-92F9-A459F126BC16}">
      <dgm:prSet/>
      <dgm:spPr/>
      <dgm:t>
        <a:bodyPr/>
        <a:lstStyle/>
        <a:p>
          <a:endParaRPr lang="en-US"/>
        </a:p>
      </dgm:t>
    </dgm:pt>
    <dgm:pt modelId="{6B48419E-4241-4227-A79F-50615C67DD93}">
      <dgm:prSet custT="1"/>
      <dgm:spPr/>
      <dgm:t>
        <a:bodyPr/>
        <a:lstStyle/>
        <a:p>
          <a:pPr>
            <a:defRPr cap="all"/>
          </a:pPr>
          <a:r>
            <a:rPr lang="en-US" sz="1400" b="0" i="0" cap="none" baseline="0" dirty="0"/>
            <a:t>Use Case 2: </a:t>
          </a:r>
        </a:p>
        <a:p>
          <a:pPr>
            <a:defRPr cap="all"/>
          </a:pPr>
          <a:r>
            <a:rPr lang="en-US" sz="1400" b="0" i="0" cap="none" baseline="0" dirty="0"/>
            <a:t>Exploit Wider Vectors</a:t>
          </a:r>
          <a:endParaRPr lang="en-US" sz="1400" cap="none" dirty="0"/>
        </a:p>
      </dgm:t>
    </dgm:pt>
    <dgm:pt modelId="{C6832533-B313-4780-B330-6B3FC9583B54}" type="parTrans" cxnId="{CA99077D-86DC-437D-9375-813BC886103A}">
      <dgm:prSet/>
      <dgm:spPr/>
      <dgm:t>
        <a:bodyPr/>
        <a:lstStyle/>
        <a:p>
          <a:endParaRPr lang="en-US"/>
        </a:p>
      </dgm:t>
    </dgm:pt>
    <dgm:pt modelId="{E33E2A9E-A7AE-4D86-A71F-5569B4FE4F5F}" type="sibTrans" cxnId="{CA99077D-86DC-437D-9375-813BC886103A}">
      <dgm:prSet/>
      <dgm:spPr/>
      <dgm:t>
        <a:bodyPr/>
        <a:lstStyle/>
        <a:p>
          <a:endParaRPr lang="en-US"/>
        </a:p>
      </dgm:t>
    </dgm:pt>
    <dgm:pt modelId="{3560CA22-CD58-4342-B636-DCEB5AA03B2A}" type="pres">
      <dgm:prSet presAssocID="{BFD8FA9F-FBD1-44B8-B9B1-32EA512B6B13}" presName="root" presStyleCnt="0">
        <dgm:presLayoutVars>
          <dgm:dir/>
          <dgm:resizeHandles val="exact"/>
        </dgm:presLayoutVars>
      </dgm:prSet>
      <dgm:spPr/>
    </dgm:pt>
    <dgm:pt modelId="{C5321C0A-41DA-4490-ACAC-B2812B6726C6}" type="pres">
      <dgm:prSet presAssocID="{AACCE4EF-A8EB-4620-9100-CDE095F67748}" presName="compNode" presStyleCnt="0"/>
      <dgm:spPr/>
    </dgm:pt>
    <dgm:pt modelId="{F7D88BE7-EF1D-4ED7-B89C-F3FBA304B507}" type="pres">
      <dgm:prSet presAssocID="{AACCE4EF-A8EB-4620-9100-CDE095F67748}" presName="iconBgRect" presStyleLbl="bgShp" presStyleIdx="0" presStyleCnt="5"/>
      <dgm:spPr/>
    </dgm:pt>
    <dgm:pt modelId="{0C1A44F0-713A-4CA8-B806-C254566938C4}" type="pres">
      <dgm:prSet presAssocID="{AACCE4EF-A8EB-4620-9100-CDE095F6774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808F3F-82BA-43CC-90B6-C89F7D862633}" type="pres">
      <dgm:prSet presAssocID="{AACCE4EF-A8EB-4620-9100-CDE095F67748}" presName="spaceRect" presStyleCnt="0"/>
      <dgm:spPr/>
    </dgm:pt>
    <dgm:pt modelId="{98E3F7FD-62F2-479F-9536-60EE64CA97EB}" type="pres">
      <dgm:prSet presAssocID="{AACCE4EF-A8EB-4620-9100-CDE095F67748}" presName="textRect" presStyleLbl="revTx" presStyleIdx="0" presStyleCnt="5">
        <dgm:presLayoutVars>
          <dgm:chMax val="1"/>
          <dgm:chPref val="1"/>
        </dgm:presLayoutVars>
      </dgm:prSet>
      <dgm:spPr/>
    </dgm:pt>
    <dgm:pt modelId="{D24ED6DD-6101-43DE-AB9D-BF1A99B0C35B}" type="pres">
      <dgm:prSet presAssocID="{A6D5CA71-AEE0-45C7-8000-48777AF2D776}" presName="sibTrans" presStyleCnt="0"/>
      <dgm:spPr/>
    </dgm:pt>
    <dgm:pt modelId="{A9740AE1-9DA2-49A3-B204-AD9C22A9189C}" type="pres">
      <dgm:prSet presAssocID="{A000BBF8-355A-457F-BFE5-B1E0DD44E0D7}" presName="compNode" presStyleCnt="0"/>
      <dgm:spPr/>
    </dgm:pt>
    <dgm:pt modelId="{CD641BA2-49EA-4757-A72B-22DE8E4412D2}" type="pres">
      <dgm:prSet presAssocID="{A000BBF8-355A-457F-BFE5-B1E0DD44E0D7}" presName="iconBgRect" presStyleLbl="bgShp" presStyleIdx="1" presStyleCnt="5"/>
      <dgm:spPr/>
    </dgm:pt>
    <dgm:pt modelId="{E34F3487-466F-451D-B417-774561F3B573}" type="pres">
      <dgm:prSet presAssocID="{A000BBF8-355A-457F-BFE5-B1E0DD44E0D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FB67CBA7-EDA1-4DFE-9B7B-266729889BC5}" type="pres">
      <dgm:prSet presAssocID="{A000BBF8-355A-457F-BFE5-B1E0DD44E0D7}" presName="spaceRect" presStyleCnt="0"/>
      <dgm:spPr/>
    </dgm:pt>
    <dgm:pt modelId="{E586D3C0-722C-4626-8F01-4A58FB1FD3FD}" type="pres">
      <dgm:prSet presAssocID="{A000BBF8-355A-457F-BFE5-B1E0DD44E0D7}" presName="textRect" presStyleLbl="revTx" presStyleIdx="1" presStyleCnt="5">
        <dgm:presLayoutVars>
          <dgm:chMax val="1"/>
          <dgm:chPref val="1"/>
        </dgm:presLayoutVars>
      </dgm:prSet>
      <dgm:spPr/>
    </dgm:pt>
    <dgm:pt modelId="{34AC8C24-A7CA-4472-8294-0231B6B46D7B}" type="pres">
      <dgm:prSet presAssocID="{68EA48B5-B5BB-425B-822D-CAA8740C50AA}" presName="sibTrans" presStyleCnt="0"/>
      <dgm:spPr/>
    </dgm:pt>
    <dgm:pt modelId="{539D944D-6064-4833-814B-1EA708583A44}" type="pres">
      <dgm:prSet presAssocID="{AC411B23-500F-4D4A-894E-DF48355FC456}" presName="compNode" presStyleCnt="0"/>
      <dgm:spPr/>
    </dgm:pt>
    <dgm:pt modelId="{70421C2D-424B-42B9-9B63-2834FC29E086}" type="pres">
      <dgm:prSet presAssocID="{AC411B23-500F-4D4A-894E-DF48355FC456}" presName="iconBgRect" presStyleLbl="bgShp" presStyleIdx="2" presStyleCnt="5"/>
      <dgm:spPr/>
    </dgm:pt>
    <dgm:pt modelId="{90722253-913B-494D-8CE4-ED204A5913BA}" type="pres">
      <dgm:prSet presAssocID="{AC411B23-500F-4D4A-894E-DF48355FC45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95DBCD8-62C5-48B7-888B-1DC5FF8A42F9}" type="pres">
      <dgm:prSet presAssocID="{AC411B23-500F-4D4A-894E-DF48355FC456}" presName="spaceRect" presStyleCnt="0"/>
      <dgm:spPr/>
    </dgm:pt>
    <dgm:pt modelId="{2ADCF902-A1E2-4DF7-91C8-16F76950EE33}" type="pres">
      <dgm:prSet presAssocID="{AC411B23-500F-4D4A-894E-DF48355FC456}" presName="textRect" presStyleLbl="revTx" presStyleIdx="2" presStyleCnt="5">
        <dgm:presLayoutVars>
          <dgm:chMax val="1"/>
          <dgm:chPref val="1"/>
        </dgm:presLayoutVars>
      </dgm:prSet>
      <dgm:spPr/>
    </dgm:pt>
    <dgm:pt modelId="{3E8C3C31-FD9A-4F7F-A326-4FCC539C9A41}" type="pres">
      <dgm:prSet presAssocID="{C69606DE-6E69-498C-9907-1A5D15BEDF5F}" presName="sibTrans" presStyleCnt="0"/>
      <dgm:spPr/>
    </dgm:pt>
    <dgm:pt modelId="{25F64F80-0375-463E-B07B-B219CE27113B}" type="pres">
      <dgm:prSet presAssocID="{E53815B2-27B9-4AF1-B9BC-8F4DA6B92AF7}" presName="compNode" presStyleCnt="0"/>
      <dgm:spPr/>
    </dgm:pt>
    <dgm:pt modelId="{16E230C1-F647-4BE7-B6E3-B4E3B8951E86}" type="pres">
      <dgm:prSet presAssocID="{E53815B2-27B9-4AF1-B9BC-8F4DA6B92AF7}" presName="iconBgRect" presStyleLbl="bgShp" presStyleIdx="3" presStyleCnt="5"/>
      <dgm:spPr/>
    </dgm:pt>
    <dgm:pt modelId="{4B93B863-F964-4CB0-BDE7-DFABA2AE71D1}" type="pres">
      <dgm:prSet presAssocID="{E53815B2-27B9-4AF1-B9BC-8F4DA6B92AF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AD6AC7F4-67A5-4328-BD50-71E2AD744295}" type="pres">
      <dgm:prSet presAssocID="{E53815B2-27B9-4AF1-B9BC-8F4DA6B92AF7}" presName="spaceRect" presStyleCnt="0"/>
      <dgm:spPr/>
    </dgm:pt>
    <dgm:pt modelId="{0BA69100-C60D-4872-AFC4-7FDAF84AD778}" type="pres">
      <dgm:prSet presAssocID="{E53815B2-27B9-4AF1-B9BC-8F4DA6B92AF7}" presName="textRect" presStyleLbl="revTx" presStyleIdx="3" presStyleCnt="5">
        <dgm:presLayoutVars>
          <dgm:chMax val="1"/>
          <dgm:chPref val="1"/>
        </dgm:presLayoutVars>
      </dgm:prSet>
      <dgm:spPr/>
    </dgm:pt>
    <dgm:pt modelId="{DA280473-CC30-4815-99B6-7A35E87A888C}" type="pres">
      <dgm:prSet presAssocID="{662D6D2D-7B27-4BCA-90F1-ADB2D605B2A5}" presName="sibTrans" presStyleCnt="0"/>
      <dgm:spPr/>
    </dgm:pt>
    <dgm:pt modelId="{4A39DB90-91F2-48DA-8EFA-568A5BD4F11D}" type="pres">
      <dgm:prSet presAssocID="{6B48419E-4241-4227-A79F-50615C67DD93}" presName="compNode" presStyleCnt="0"/>
      <dgm:spPr/>
    </dgm:pt>
    <dgm:pt modelId="{59A26167-1627-4529-9AF5-3AE191ACE0B0}" type="pres">
      <dgm:prSet presAssocID="{6B48419E-4241-4227-A79F-50615C67DD93}" presName="iconBgRect" presStyleLbl="bgShp" presStyleIdx="4" presStyleCnt="5"/>
      <dgm:spPr/>
    </dgm:pt>
    <dgm:pt modelId="{348DA97A-23E0-4921-AD2F-EED28CAF2D45}" type="pres">
      <dgm:prSet presAssocID="{6B48419E-4241-4227-A79F-50615C67DD9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EA0E798B-5948-4086-A266-5F849ADBC5EC}" type="pres">
      <dgm:prSet presAssocID="{6B48419E-4241-4227-A79F-50615C67DD93}" presName="spaceRect" presStyleCnt="0"/>
      <dgm:spPr/>
    </dgm:pt>
    <dgm:pt modelId="{A7179D01-F5C5-4A9A-BB96-396152B789CF}" type="pres">
      <dgm:prSet presAssocID="{6B48419E-4241-4227-A79F-50615C67DD93}" presName="textRect" presStyleLbl="revTx" presStyleIdx="4" presStyleCnt="5" custScaleX="183139">
        <dgm:presLayoutVars>
          <dgm:chMax val="1"/>
          <dgm:chPref val="1"/>
        </dgm:presLayoutVars>
      </dgm:prSet>
      <dgm:spPr/>
    </dgm:pt>
  </dgm:ptLst>
  <dgm:cxnLst>
    <dgm:cxn modelId="{B7AC8707-DEC3-4862-942A-AB6F21613AA7}" type="presOf" srcId="{AACCE4EF-A8EB-4620-9100-CDE095F67748}" destId="{98E3F7FD-62F2-479F-9536-60EE64CA97EB}" srcOrd="0" destOrd="0" presId="urn:microsoft.com/office/officeart/2018/5/layout/IconCircleLabelList"/>
    <dgm:cxn modelId="{8B950332-3B3B-497B-ACCD-63EEED9D2642}" type="presOf" srcId="{A000BBF8-355A-457F-BFE5-B1E0DD44E0D7}" destId="{E586D3C0-722C-4626-8F01-4A58FB1FD3FD}" srcOrd="0" destOrd="0" presId="urn:microsoft.com/office/officeart/2018/5/layout/IconCircleLabelList"/>
    <dgm:cxn modelId="{774DEF62-578E-4859-8DC5-9F195434CC42}" type="presOf" srcId="{6B48419E-4241-4227-A79F-50615C67DD93}" destId="{A7179D01-F5C5-4A9A-BB96-396152B789CF}" srcOrd="0" destOrd="0" presId="urn:microsoft.com/office/officeart/2018/5/layout/IconCircleLabelList"/>
    <dgm:cxn modelId="{D5BABD65-66B1-48F1-9F61-BA8CC5455867}" srcId="{BFD8FA9F-FBD1-44B8-B9B1-32EA512B6B13}" destId="{AACCE4EF-A8EB-4620-9100-CDE095F67748}" srcOrd="0" destOrd="0" parTransId="{243DC4E7-516E-43F3-BDBD-7CEED7E3843F}" sibTransId="{A6D5CA71-AEE0-45C7-8000-48777AF2D776}"/>
    <dgm:cxn modelId="{B7B34072-D46B-4F37-A50C-8FFD75028B17}" type="presOf" srcId="{E53815B2-27B9-4AF1-B9BC-8F4DA6B92AF7}" destId="{0BA69100-C60D-4872-AFC4-7FDAF84AD778}" srcOrd="0" destOrd="0" presId="urn:microsoft.com/office/officeart/2018/5/layout/IconCircleLabelList"/>
    <dgm:cxn modelId="{C5FF7C53-37FD-4523-92F9-A459F126BC16}" srcId="{BFD8FA9F-FBD1-44B8-B9B1-32EA512B6B13}" destId="{E53815B2-27B9-4AF1-B9BC-8F4DA6B92AF7}" srcOrd="3" destOrd="0" parTransId="{23DDE222-5716-41A1-8596-5171DC638F6B}" sibTransId="{662D6D2D-7B27-4BCA-90F1-ADB2D605B2A5}"/>
    <dgm:cxn modelId="{CA99077D-86DC-437D-9375-813BC886103A}" srcId="{BFD8FA9F-FBD1-44B8-B9B1-32EA512B6B13}" destId="{6B48419E-4241-4227-A79F-50615C67DD93}" srcOrd="4" destOrd="0" parTransId="{C6832533-B313-4780-B330-6B3FC9583B54}" sibTransId="{E33E2A9E-A7AE-4D86-A71F-5569B4FE4F5F}"/>
    <dgm:cxn modelId="{B6A409A0-8B4C-489F-98C4-72AC2A296ECE}" srcId="{BFD8FA9F-FBD1-44B8-B9B1-32EA512B6B13}" destId="{A000BBF8-355A-457F-BFE5-B1E0DD44E0D7}" srcOrd="1" destOrd="0" parTransId="{FD29CAC4-ADCE-4FCC-8C75-FB869A83A47C}" sibTransId="{68EA48B5-B5BB-425B-822D-CAA8740C50AA}"/>
    <dgm:cxn modelId="{2AB18DBB-68DB-490B-9D0E-03E6437171A9}" srcId="{BFD8FA9F-FBD1-44B8-B9B1-32EA512B6B13}" destId="{AC411B23-500F-4D4A-894E-DF48355FC456}" srcOrd="2" destOrd="0" parTransId="{37BD5E71-6B61-47B3-8484-3B2315FB87D9}" sibTransId="{C69606DE-6E69-498C-9907-1A5D15BEDF5F}"/>
    <dgm:cxn modelId="{85774AD4-C60C-4EAD-BC5C-88CD33CAFCB8}" type="presOf" srcId="{BFD8FA9F-FBD1-44B8-B9B1-32EA512B6B13}" destId="{3560CA22-CD58-4342-B636-DCEB5AA03B2A}" srcOrd="0" destOrd="0" presId="urn:microsoft.com/office/officeart/2018/5/layout/IconCircleLabelList"/>
    <dgm:cxn modelId="{E16B50D4-A24E-41AA-A727-87B8A942A529}" type="presOf" srcId="{AC411B23-500F-4D4A-894E-DF48355FC456}" destId="{2ADCF902-A1E2-4DF7-91C8-16F76950EE33}" srcOrd="0" destOrd="0" presId="urn:microsoft.com/office/officeart/2018/5/layout/IconCircleLabelList"/>
    <dgm:cxn modelId="{99E770BC-709C-40FB-BB0D-0731658BCA7F}" type="presParOf" srcId="{3560CA22-CD58-4342-B636-DCEB5AA03B2A}" destId="{C5321C0A-41DA-4490-ACAC-B2812B6726C6}" srcOrd="0" destOrd="0" presId="urn:microsoft.com/office/officeart/2018/5/layout/IconCircleLabelList"/>
    <dgm:cxn modelId="{05872AB1-C932-47D4-B7A5-D435190D7D8F}" type="presParOf" srcId="{C5321C0A-41DA-4490-ACAC-B2812B6726C6}" destId="{F7D88BE7-EF1D-4ED7-B89C-F3FBA304B507}" srcOrd="0" destOrd="0" presId="urn:microsoft.com/office/officeart/2018/5/layout/IconCircleLabelList"/>
    <dgm:cxn modelId="{E550A6F1-99B6-4BCC-BEA1-604D23EFE1A7}" type="presParOf" srcId="{C5321C0A-41DA-4490-ACAC-B2812B6726C6}" destId="{0C1A44F0-713A-4CA8-B806-C254566938C4}" srcOrd="1" destOrd="0" presId="urn:microsoft.com/office/officeart/2018/5/layout/IconCircleLabelList"/>
    <dgm:cxn modelId="{CCEF8EB2-A3B9-4E8A-A105-6D8EB6F7BFE3}" type="presParOf" srcId="{C5321C0A-41DA-4490-ACAC-B2812B6726C6}" destId="{80808F3F-82BA-43CC-90B6-C89F7D862633}" srcOrd="2" destOrd="0" presId="urn:microsoft.com/office/officeart/2018/5/layout/IconCircleLabelList"/>
    <dgm:cxn modelId="{4DE42439-D4BD-4043-974D-C8E4B065A13C}" type="presParOf" srcId="{C5321C0A-41DA-4490-ACAC-B2812B6726C6}" destId="{98E3F7FD-62F2-479F-9536-60EE64CA97EB}" srcOrd="3" destOrd="0" presId="urn:microsoft.com/office/officeart/2018/5/layout/IconCircleLabelList"/>
    <dgm:cxn modelId="{6CD64E50-4B0D-40FB-8537-0B0E35DD5AA2}" type="presParOf" srcId="{3560CA22-CD58-4342-B636-DCEB5AA03B2A}" destId="{D24ED6DD-6101-43DE-AB9D-BF1A99B0C35B}" srcOrd="1" destOrd="0" presId="urn:microsoft.com/office/officeart/2018/5/layout/IconCircleLabelList"/>
    <dgm:cxn modelId="{977B93AD-D520-464D-86D1-5791000B5FB6}" type="presParOf" srcId="{3560CA22-CD58-4342-B636-DCEB5AA03B2A}" destId="{A9740AE1-9DA2-49A3-B204-AD9C22A9189C}" srcOrd="2" destOrd="0" presId="urn:microsoft.com/office/officeart/2018/5/layout/IconCircleLabelList"/>
    <dgm:cxn modelId="{65A4C177-8CFA-4A2E-BF0F-100F982724B6}" type="presParOf" srcId="{A9740AE1-9DA2-49A3-B204-AD9C22A9189C}" destId="{CD641BA2-49EA-4757-A72B-22DE8E4412D2}" srcOrd="0" destOrd="0" presId="urn:microsoft.com/office/officeart/2018/5/layout/IconCircleLabelList"/>
    <dgm:cxn modelId="{2ACA3DF0-0174-4674-9C53-44970C17BA76}" type="presParOf" srcId="{A9740AE1-9DA2-49A3-B204-AD9C22A9189C}" destId="{E34F3487-466F-451D-B417-774561F3B573}" srcOrd="1" destOrd="0" presId="urn:microsoft.com/office/officeart/2018/5/layout/IconCircleLabelList"/>
    <dgm:cxn modelId="{A3819F60-34BF-474B-91F2-8CBDA19D6004}" type="presParOf" srcId="{A9740AE1-9DA2-49A3-B204-AD9C22A9189C}" destId="{FB67CBA7-EDA1-4DFE-9B7B-266729889BC5}" srcOrd="2" destOrd="0" presId="urn:microsoft.com/office/officeart/2018/5/layout/IconCircleLabelList"/>
    <dgm:cxn modelId="{0FCDFC50-CF9A-47E9-8F7C-7926C96BAFF8}" type="presParOf" srcId="{A9740AE1-9DA2-49A3-B204-AD9C22A9189C}" destId="{E586D3C0-722C-4626-8F01-4A58FB1FD3FD}" srcOrd="3" destOrd="0" presId="urn:microsoft.com/office/officeart/2018/5/layout/IconCircleLabelList"/>
    <dgm:cxn modelId="{76484003-1760-40AF-89C5-9AB1CF0224C3}" type="presParOf" srcId="{3560CA22-CD58-4342-B636-DCEB5AA03B2A}" destId="{34AC8C24-A7CA-4472-8294-0231B6B46D7B}" srcOrd="3" destOrd="0" presId="urn:microsoft.com/office/officeart/2018/5/layout/IconCircleLabelList"/>
    <dgm:cxn modelId="{5B6217B8-FC06-47AE-82F8-C174F876C211}" type="presParOf" srcId="{3560CA22-CD58-4342-B636-DCEB5AA03B2A}" destId="{539D944D-6064-4833-814B-1EA708583A44}" srcOrd="4" destOrd="0" presId="urn:microsoft.com/office/officeart/2018/5/layout/IconCircleLabelList"/>
    <dgm:cxn modelId="{7E094F26-86B6-463B-B955-D6DA53B52B14}" type="presParOf" srcId="{539D944D-6064-4833-814B-1EA708583A44}" destId="{70421C2D-424B-42B9-9B63-2834FC29E086}" srcOrd="0" destOrd="0" presId="urn:microsoft.com/office/officeart/2018/5/layout/IconCircleLabelList"/>
    <dgm:cxn modelId="{E98080BD-00A6-4631-8358-E88ED17D85CE}" type="presParOf" srcId="{539D944D-6064-4833-814B-1EA708583A44}" destId="{90722253-913B-494D-8CE4-ED204A5913BA}" srcOrd="1" destOrd="0" presId="urn:microsoft.com/office/officeart/2018/5/layout/IconCircleLabelList"/>
    <dgm:cxn modelId="{A46265F6-5D81-4252-9550-2FAF5E7F4069}" type="presParOf" srcId="{539D944D-6064-4833-814B-1EA708583A44}" destId="{495DBCD8-62C5-48B7-888B-1DC5FF8A42F9}" srcOrd="2" destOrd="0" presId="urn:microsoft.com/office/officeart/2018/5/layout/IconCircleLabelList"/>
    <dgm:cxn modelId="{F34CF7EF-ADC5-4E1D-A208-3A17B6858E66}" type="presParOf" srcId="{539D944D-6064-4833-814B-1EA708583A44}" destId="{2ADCF902-A1E2-4DF7-91C8-16F76950EE33}" srcOrd="3" destOrd="0" presId="urn:microsoft.com/office/officeart/2018/5/layout/IconCircleLabelList"/>
    <dgm:cxn modelId="{F7662F25-EEA4-42B8-B4F5-DCC5C7DD8BC9}" type="presParOf" srcId="{3560CA22-CD58-4342-B636-DCEB5AA03B2A}" destId="{3E8C3C31-FD9A-4F7F-A326-4FCC539C9A41}" srcOrd="5" destOrd="0" presId="urn:microsoft.com/office/officeart/2018/5/layout/IconCircleLabelList"/>
    <dgm:cxn modelId="{A95CB382-8DAE-4A93-8404-DCCCA98983E1}" type="presParOf" srcId="{3560CA22-CD58-4342-B636-DCEB5AA03B2A}" destId="{25F64F80-0375-463E-B07B-B219CE27113B}" srcOrd="6" destOrd="0" presId="urn:microsoft.com/office/officeart/2018/5/layout/IconCircleLabelList"/>
    <dgm:cxn modelId="{B781908C-CAC0-48ED-A087-CB8B3300FEFD}" type="presParOf" srcId="{25F64F80-0375-463E-B07B-B219CE27113B}" destId="{16E230C1-F647-4BE7-B6E3-B4E3B8951E86}" srcOrd="0" destOrd="0" presId="urn:microsoft.com/office/officeart/2018/5/layout/IconCircleLabelList"/>
    <dgm:cxn modelId="{81ECF529-8C2B-465D-8819-23F8BA30E25A}" type="presParOf" srcId="{25F64F80-0375-463E-B07B-B219CE27113B}" destId="{4B93B863-F964-4CB0-BDE7-DFABA2AE71D1}" srcOrd="1" destOrd="0" presId="urn:microsoft.com/office/officeart/2018/5/layout/IconCircleLabelList"/>
    <dgm:cxn modelId="{084C516A-9FDB-4B2C-A4EA-93186001D770}" type="presParOf" srcId="{25F64F80-0375-463E-B07B-B219CE27113B}" destId="{AD6AC7F4-67A5-4328-BD50-71E2AD744295}" srcOrd="2" destOrd="0" presId="urn:microsoft.com/office/officeart/2018/5/layout/IconCircleLabelList"/>
    <dgm:cxn modelId="{D5AF3A9D-F1F4-4BE4-9633-827D578B99A2}" type="presParOf" srcId="{25F64F80-0375-463E-B07B-B219CE27113B}" destId="{0BA69100-C60D-4872-AFC4-7FDAF84AD778}" srcOrd="3" destOrd="0" presId="urn:microsoft.com/office/officeart/2018/5/layout/IconCircleLabelList"/>
    <dgm:cxn modelId="{3273254D-E369-4969-B120-D382A2D808D0}" type="presParOf" srcId="{3560CA22-CD58-4342-B636-DCEB5AA03B2A}" destId="{DA280473-CC30-4815-99B6-7A35E87A888C}" srcOrd="7" destOrd="0" presId="urn:microsoft.com/office/officeart/2018/5/layout/IconCircleLabelList"/>
    <dgm:cxn modelId="{9A17B5EC-878B-483E-915A-3CB06B3C32F6}" type="presParOf" srcId="{3560CA22-CD58-4342-B636-DCEB5AA03B2A}" destId="{4A39DB90-91F2-48DA-8EFA-568A5BD4F11D}" srcOrd="8" destOrd="0" presId="urn:microsoft.com/office/officeart/2018/5/layout/IconCircleLabelList"/>
    <dgm:cxn modelId="{5B64A005-2146-44C9-AB28-609D8CD0470E}" type="presParOf" srcId="{4A39DB90-91F2-48DA-8EFA-568A5BD4F11D}" destId="{59A26167-1627-4529-9AF5-3AE191ACE0B0}" srcOrd="0" destOrd="0" presId="urn:microsoft.com/office/officeart/2018/5/layout/IconCircleLabelList"/>
    <dgm:cxn modelId="{496344A8-B315-41B3-8064-066EA6CBB109}" type="presParOf" srcId="{4A39DB90-91F2-48DA-8EFA-568A5BD4F11D}" destId="{348DA97A-23E0-4921-AD2F-EED28CAF2D45}" srcOrd="1" destOrd="0" presId="urn:microsoft.com/office/officeart/2018/5/layout/IconCircleLabelList"/>
    <dgm:cxn modelId="{038E433D-360C-4A06-B2E7-12613420B918}" type="presParOf" srcId="{4A39DB90-91F2-48DA-8EFA-568A5BD4F11D}" destId="{EA0E798B-5948-4086-A266-5F849ADBC5EC}" srcOrd="2" destOrd="0" presId="urn:microsoft.com/office/officeart/2018/5/layout/IconCircleLabelList"/>
    <dgm:cxn modelId="{22EFD44F-7331-4DAE-95E6-1C027392AC71}" type="presParOf" srcId="{4A39DB90-91F2-48DA-8EFA-568A5BD4F11D}" destId="{A7179D01-F5C5-4A9A-BB96-396152B789C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54EDE-C161-4CDD-A278-1C1E6DEC8DAD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L"/>
        </a:p>
      </dgm:t>
    </dgm:pt>
    <dgm:pt modelId="{231FB7BE-25C1-436E-98DD-515A145ED0F6}">
      <dgm:prSet phldrT="[Text]" custT="1"/>
      <dgm:spPr/>
      <dgm:t>
        <a:bodyPr/>
        <a:lstStyle/>
        <a:p>
          <a:r>
            <a:rPr lang="en-US" sz="1400" dirty="0"/>
            <a:t>Profiling data:</a:t>
          </a:r>
        </a:p>
        <a:p>
          <a:r>
            <a:rPr lang="en-US" sz="1400" dirty="0"/>
            <a:t>TMA*, metrics, timing</a:t>
          </a:r>
          <a:endParaRPr lang="en-IL" sz="1400" dirty="0"/>
        </a:p>
      </dgm:t>
    </dgm:pt>
    <dgm:pt modelId="{558E0F7A-7880-498B-A6E9-0EE62ABF15EF}" type="parTrans" cxnId="{F213798C-085D-4239-A973-B6DA3FE06F05}">
      <dgm:prSet/>
      <dgm:spPr/>
      <dgm:t>
        <a:bodyPr/>
        <a:lstStyle/>
        <a:p>
          <a:endParaRPr lang="en-IL" sz="1300"/>
        </a:p>
      </dgm:t>
    </dgm:pt>
    <dgm:pt modelId="{E81A97D4-6D7E-4711-B62C-74ADC24551A4}" type="sibTrans" cxnId="{F213798C-085D-4239-A973-B6DA3FE06F05}">
      <dgm:prSet custT="1"/>
      <dgm:spPr/>
      <dgm:t>
        <a:bodyPr/>
        <a:lstStyle/>
        <a:p>
          <a:endParaRPr lang="en-IL" sz="1400"/>
        </a:p>
      </dgm:t>
    </dgm:pt>
    <dgm:pt modelId="{2B3A5B8E-B34B-4D2F-8866-88511DE78E72}">
      <dgm:prSet phldrT="[Text]" custT="1"/>
      <dgm:spPr/>
      <dgm:t>
        <a:bodyPr/>
        <a:lstStyle/>
        <a:p>
          <a:r>
            <a:rPr lang="en-US" sz="1400" dirty="0"/>
            <a:t>Map it to source at a Loop’s level</a:t>
          </a:r>
          <a:endParaRPr lang="en-IL" sz="1400" dirty="0"/>
        </a:p>
      </dgm:t>
    </dgm:pt>
    <dgm:pt modelId="{67D25F7C-3A85-4F10-A1BF-CCCBAAA85149}" type="parTrans" cxnId="{684E1E36-0C6D-4470-8E49-B65050B96DAF}">
      <dgm:prSet/>
      <dgm:spPr/>
      <dgm:t>
        <a:bodyPr/>
        <a:lstStyle/>
        <a:p>
          <a:endParaRPr lang="en-IL" sz="1300"/>
        </a:p>
      </dgm:t>
    </dgm:pt>
    <dgm:pt modelId="{57B2EA40-3A09-4AF2-B0F3-D821ED5F5C8F}" type="sibTrans" cxnId="{684E1E36-0C6D-4470-8E49-B65050B96DAF}">
      <dgm:prSet custT="1"/>
      <dgm:spPr/>
      <dgm:t>
        <a:bodyPr/>
        <a:lstStyle/>
        <a:p>
          <a:endParaRPr lang="en-IL" sz="1400"/>
        </a:p>
      </dgm:t>
    </dgm:pt>
    <dgm:pt modelId="{C2183C14-81C1-4C8E-B45A-215958E81569}">
      <dgm:prSet phldrT="[Text]" custT="1"/>
      <dgm:spPr/>
      <dgm:t>
        <a:bodyPr/>
        <a:lstStyle/>
        <a:p>
          <a:r>
            <a:rPr lang="en-US" sz="1400" dirty="0"/>
            <a:t>Identify right software tuning</a:t>
          </a:r>
          <a:endParaRPr lang="en-IL" sz="1400" dirty="0"/>
        </a:p>
      </dgm:t>
    </dgm:pt>
    <dgm:pt modelId="{2BEF4DD4-2200-4E23-B938-C39B6E449E6B}" type="parTrans" cxnId="{D28D8EC6-5DD2-403B-AF7F-0A4BA906A4AC}">
      <dgm:prSet/>
      <dgm:spPr/>
      <dgm:t>
        <a:bodyPr/>
        <a:lstStyle/>
        <a:p>
          <a:endParaRPr lang="en-IL" sz="1300"/>
        </a:p>
      </dgm:t>
    </dgm:pt>
    <dgm:pt modelId="{0C14777A-C468-4495-A7C8-CADAE34FD559}" type="sibTrans" cxnId="{D28D8EC6-5DD2-403B-AF7F-0A4BA906A4AC}">
      <dgm:prSet custT="1"/>
      <dgm:spPr/>
      <dgm:t>
        <a:bodyPr/>
        <a:lstStyle/>
        <a:p>
          <a:endParaRPr lang="en-IL" sz="1400"/>
        </a:p>
      </dgm:t>
    </dgm:pt>
    <dgm:pt modelId="{E8696019-6968-4ED2-B7CC-3DA7A9EB7187}">
      <dgm:prSet phldrT="[Text]" custT="1"/>
      <dgm:spPr/>
      <dgm:t>
        <a:bodyPr/>
        <a:lstStyle/>
        <a:p>
          <a:r>
            <a:rPr lang="en-US" sz="1400"/>
            <a:t>Correct interpretation</a:t>
          </a:r>
          <a:endParaRPr lang="en-IL" sz="1400"/>
        </a:p>
      </dgm:t>
    </dgm:pt>
    <dgm:pt modelId="{94E88FF6-971B-4770-94B8-5698546C9E63}" type="parTrans" cxnId="{1A289642-EEEE-44D2-A370-74181A29F02D}">
      <dgm:prSet/>
      <dgm:spPr/>
      <dgm:t>
        <a:bodyPr/>
        <a:lstStyle/>
        <a:p>
          <a:endParaRPr lang="en-IL" sz="1300"/>
        </a:p>
      </dgm:t>
    </dgm:pt>
    <dgm:pt modelId="{C918F49E-5725-4324-9931-CCC5443A987B}" type="sibTrans" cxnId="{1A289642-EEEE-44D2-A370-74181A29F02D}">
      <dgm:prSet custT="1"/>
      <dgm:spPr/>
      <dgm:t>
        <a:bodyPr/>
        <a:lstStyle/>
        <a:p>
          <a:endParaRPr lang="en-IL" sz="1400"/>
        </a:p>
      </dgm:t>
    </dgm:pt>
    <dgm:pt modelId="{47D46686-199D-4775-9EE8-5CCB180FCCA7}">
      <dgm:prSet phldrT="[Text]" custT="1"/>
      <dgm:spPr/>
      <dgm:t>
        <a:bodyPr/>
        <a:lstStyle/>
        <a:p>
          <a:r>
            <a:rPr lang="en-US" sz="1400"/>
            <a:t>#1 Bottleneck at the Workload-level</a:t>
          </a:r>
          <a:endParaRPr lang="en-IL" sz="1400"/>
        </a:p>
      </dgm:t>
    </dgm:pt>
    <dgm:pt modelId="{C527AA16-FBE7-4B37-A48B-C19935CE6DC5}" type="parTrans" cxnId="{091C4B02-9486-4B23-B5B6-A1A0E9078117}">
      <dgm:prSet/>
      <dgm:spPr/>
      <dgm:t>
        <a:bodyPr/>
        <a:lstStyle/>
        <a:p>
          <a:endParaRPr lang="en-IL" sz="1300"/>
        </a:p>
      </dgm:t>
    </dgm:pt>
    <dgm:pt modelId="{CEC07BE9-A4DE-432E-A3A3-ACB523A3185F}" type="sibTrans" cxnId="{091C4B02-9486-4B23-B5B6-A1A0E9078117}">
      <dgm:prSet custT="1"/>
      <dgm:spPr/>
      <dgm:t>
        <a:bodyPr/>
        <a:lstStyle/>
        <a:p>
          <a:endParaRPr lang="en-IL" sz="1400"/>
        </a:p>
      </dgm:t>
    </dgm:pt>
    <dgm:pt modelId="{BE6DC9B3-8629-4109-B6F8-EF3EB2F736E0}">
      <dgm:prSet phldrT="[Text]" custT="1"/>
      <dgm:spPr/>
      <dgm:t>
        <a:bodyPr/>
        <a:lstStyle/>
        <a:p>
          <a:r>
            <a:rPr lang="en-US" sz="1400" dirty="0"/>
            <a:t>Debug, fix, tune until success</a:t>
          </a:r>
          <a:endParaRPr lang="en-IL" sz="1400" dirty="0"/>
        </a:p>
      </dgm:t>
    </dgm:pt>
    <dgm:pt modelId="{5C10079E-7B26-4548-B17A-2AE25D567846}" type="parTrans" cxnId="{0EEA778F-D175-4BC9-8555-49FD225EA008}">
      <dgm:prSet/>
      <dgm:spPr/>
      <dgm:t>
        <a:bodyPr/>
        <a:lstStyle/>
        <a:p>
          <a:endParaRPr lang="en-IL" sz="1300"/>
        </a:p>
      </dgm:t>
    </dgm:pt>
    <dgm:pt modelId="{D4194F30-28B7-46B1-9FA8-707969A753D5}" type="sibTrans" cxnId="{0EEA778F-D175-4BC9-8555-49FD225EA008}">
      <dgm:prSet custT="1"/>
      <dgm:spPr/>
      <dgm:t>
        <a:bodyPr/>
        <a:lstStyle/>
        <a:p>
          <a:endParaRPr lang="en-IL" sz="1400"/>
        </a:p>
      </dgm:t>
    </dgm:pt>
    <dgm:pt modelId="{551AC919-1D8D-41AF-B849-2C1B5865C4F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Integrate and Generalize</a:t>
          </a:r>
        </a:p>
      </dgm:t>
    </dgm:pt>
    <dgm:pt modelId="{12530A5E-1BC1-4298-B55B-EC5E020329F1}" type="parTrans" cxnId="{B4E7E234-5573-46B6-9C1F-8E11F99D7B28}">
      <dgm:prSet/>
      <dgm:spPr/>
      <dgm:t>
        <a:bodyPr/>
        <a:lstStyle/>
        <a:p>
          <a:endParaRPr lang="en-IL" sz="1300"/>
        </a:p>
      </dgm:t>
    </dgm:pt>
    <dgm:pt modelId="{37280662-C108-46A2-A3B3-E8142AC55B87}" type="sibTrans" cxnId="{B4E7E234-5573-46B6-9C1F-8E11F99D7B28}">
      <dgm:prSet custT="1"/>
      <dgm:spPr/>
      <dgm:t>
        <a:bodyPr/>
        <a:lstStyle/>
        <a:p>
          <a:endParaRPr lang="en-IL" sz="1400"/>
        </a:p>
      </dgm:t>
    </dgm:pt>
    <dgm:pt modelId="{76E02166-A2F6-47B1-BD87-1A14674773D8}" type="pres">
      <dgm:prSet presAssocID="{72F54EDE-C161-4CDD-A278-1C1E6DEC8DAD}" presName="Name0" presStyleCnt="0">
        <dgm:presLayoutVars>
          <dgm:dir/>
          <dgm:resizeHandles val="exact"/>
        </dgm:presLayoutVars>
      </dgm:prSet>
      <dgm:spPr/>
    </dgm:pt>
    <dgm:pt modelId="{3F77AC08-90D9-4614-A445-3446E10DCA98}" type="pres">
      <dgm:prSet presAssocID="{231FB7BE-25C1-436E-98DD-515A145ED0F6}" presName="node" presStyleLbl="node1" presStyleIdx="0" presStyleCnt="7" custScaleX="200777">
        <dgm:presLayoutVars>
          <dgm:bulletEnabled val="1"/>
        </dgm:presLayoutVars>
      </dgm:prSet>
      <dgm:spPr/>
    </dgm:pt>
    <dgm:pt modelId="{2269945B-FB6B-4E6C-8D8D-80F7A8DE8680}" type="pres">
      <dgm:prSet presAssocID="{E81A97D4-6D7E-4711-B62C-74ADC24551A4}" presName="sibTrans" presStyleLbl="sibTrans2D1" presStyleIdx="0" presStyleCnt="7"/>
      <dgm:spPr/>
    </dgm:pt>
    <dgm:pt modelId="{4223FBAC-A8C3-4A84-BEFC-440A8AAB5B9C}" type="pres">
      <dgm:prSet presAssocID="{E81A97D4-6D7E-4711-B62C-74ADC24551A4}" presName="connectorText" presStyleLbl="sibTrans2D1" presStyleIdx="0" presStyleCnt="7"/>
      <dgm:spPr/>
    </dgm:pt>
    <dgm:pt modelId="{1CDFF9A2-FB61-4003-9790-D6B37CDFFC49}" type="pres">
      <dgm:prSet presAssocID="{E8696019-6968-4ED2-B7CC-3DA7A9EB7187}" presName="node" presStyleLbl="node1" presStyleIdx="1" presStyleCnt="7" custScaleX="121683" custRadScaleRad="94907" custRadScaleInc="15692">
        <dgm:presLayoutVars>
          <dgm:bulletEnabled val="1"/>
        </dgm:presLayoutVars>
      </dgm:prSet>
      <dgm:spPr/>
    </dgm:pt>
    <dgm:pt modelId="{26DB7728-A50F-494C-99B9-A6EB8A20E7E0}" type="pres">
      <dgm:prSet presAssocID="{C918F49E-5725-4324-9931-CCC5443A987B}" presName="sibTrans" presStyleLbl="sibTrans2D1" presStyleIdx="1" presStyleCnt="7"/>
      <dgm:spPr/>
    </dgm:pt>
    <dgm:pt modelId="{EB4400AF-36D8-4943-829C-CB14A823B727}" type="pres">
      <dgm:prSet presAssocID="{C918F49E-5725-4324-9931-CCC5443A987B}" presName="connectorText" presStyleLbl="sibTrans2D1" presStyleIdx="1" presStyleCnt="7"/>
      <dgm:spPr/>
    </dgm:pt>
    <dgm:pt modelId="{03E58340-4C91-47C4-B92F-750530CCE93D}" type="pres">
      <dgm:prSet presAssocID="{47D46686-199D-4775-9EE8-5CCB180FCCA7}" presName="node" presStyleLbl="node1" presStyleIdx="2" presStyleCnt="7" custScaleX="152104" custRadScaleRad="97491" custRadScaleInc="-50026">
        <dgm:presLayoutVars>
          <dgm:bulletEnabled val="1"/>
        </dgm:presLayoutVars>
      </dgm:prSet>
      <dgm:spPr/>
    </dgm:pt>
    <dgm:pt modelId="{FBC06088-EACB-46C6-985E-10FF868719CF}" type="pres">
      <dgm:prSet presAssocID="{CEC07BE9-A4DE-432E-A3A3-ACB523A3185F}" presName="sibTrans" presStyleLbl="sibTrans2D1" presStyleIdx="2" presStyleCnt="7"/>
      <dgm:spPr/>
    </dgm:pt>
    <dgm:pt modelId="{058E516D-2025-416C-88B4-B854DCFB42D6}" type="pres">
      <dgm:prSet presAssocID="{CEC07BE9-A4DE-432E-A3A3-ACB523A3185F}" presName="connectorText" presStyleLbl="sibTrans2D1" presStyleIdx="2" presStyleCnt="7"/>
      <dgm:spPr/>
    </dgm:pt>
    <dgm:pt modelId="{337C089F-0031-4576-814E-32F0A906F3B9}" type="pres">
      <dgm:prSet presAssocID="{2B3A5B8E-B34B-4D2F-8866-88511DE78E72}" presName="node" presStyleLbl="node1" presStyleIdx="3" presStyleCnt="7" custScaleX="149062" custRadScaleRad="93368" custRadScaleInc="-96685">
        <dgm:presLayoutVars>
          <dgm:bulletEnabled val="1"/>
        </dgm:presLayoutVars>
      </dgm:prSet>
      <dgm:spPr/>
    </dgm:pt>
    <dgm:pt modelId="{7524A761-DFCE-47A8-859F-541C423FF49C}" type="pres">
      <dgm:prSet presAssocID="{57B2EA40-3A09-4AF2-B0F3-D821ED5F5C8F}" presName="sibTrans" presStyleLbl="sibTrans2D1" presStyleIdx="3" presStyleCnt="7"/>
      <dgm:spPr/>
    </dgm:pt>
    <dgm:pt modelId="{C729DCA1-090E-4D0F-BC99-FD63694B813A}" type="pres">
      <dgm:prSet presAssocID="{57B2EA40-3A09-4AF2-B0F3-D821ED5F5C8F}" presName="connectorText" presStyleLbl="sibTrans2D1" presStyleIdx="3" presStyleCnt="7"/>
      <dgm:spPr/>
    </dgm:pt>
    <dgm:pt modelId="{42137E18-3C73-439F-A712-487D4DDC9BFC}" type="pres">
      <dgm:prSet presAssocID="{C2183C14-81C1-4C8E-B45A-215958E81569}" presName="node" presStyleLbl="node1" presStyleIdx="4" presStyleCnt="7" custScaleX="149062" custRadScaleRad="73472" custRadScaleInc="40762">
        <dgm:presLayoutVars>
          <dgm:bulletEnabled val="1"/>
        </dgm:presLayoutVars>
      </dgm:prSet>
      <dgm:spPr/>
    </dgm:pt>
    <dgm:pt modelId="{052F201B-07AF-4F8C-8AFA-A98D7097C827}" type="pres">
      <dgm:prSet presAssocID="{0C14777A-C468-4495-A7C8-CADAE34FD559}" presName="sibTrans" presStyleLbl="sibTrans2D1" presStyleIdx="4" presStyleCnt="7"/>
      <dgm:spPr/>
    </dgm:pt>
    <dgm:pt modelId="{4B8EEECE-7167-4C69-A0B1-0DE9F58458E4}" type="pres">
      <dgm:prSet presAssocID="{0C14777A-C468-4495-A7C8-CADAE34FD559}" presName="connectorText" presStyleLbl="sibTrans2D1" presStyleIdx="4" presStyleCnt="7"/>
      <dgm:spPr/>
    </dgm:pt>
    <dgm:pt modelId="{BA4CFB6D-5A0A-465C-BF47-FBBBAF7D2759}" type="pres">
      <dgm:prSet presAssocID="{BE6DC9B3-8629-4109-B6F8-EF3EB2F736E0}" presName="node" presStyleLbl="node1" presStyleIdx="5" presStyleCnt="7" custScaleX="140434" custRadScaleRad="97491" custRadScaleInc="50026">
        <dgm:presLayoutVars>
          <dgm:bulletEnabled val="1"/>
        </dgm:presLayoutVars>
      </dgm:prSet>
      <dgm:spPr/>
    </dgm:pt>
    <dgm:pt modelId="{AF355D1A-E8A4-4091-88D7-0B5A5EFDCA58}" type="pres">
      <dgm:prSet presAssocID="{D4194F30-28B7-46B1-9FA8-707969A753D5}" presName="sibTrans" presStyleLbl="sibTrans2D1" presStyleIdx="5" presStyleCnt="7"/>
      <dgm:spPr/>
    </dgm:pt>
    <dgm:pt modelId="{B8419BB4-540D-4978-83A2-6DC1AA46630C}" type="pres">
      <dgm:prSet presAssocID="{D4194F30-28B7-46B1-9FA8-707969A753D5}" presName="connectorText" presStyleLbl="sibTrans2D1" presStyleIdx="5" presStyleCnt="7"/>
      <dgm:spPr/>
    </dgm:pt>
    <dgm:pt modelId="{8ECC0934-46E2-49CA-8A27-C747EAA4002D}" type="pres">
      <dgm:prSet presAssocID="{551AC919-1D8D-41AF-B849-2C1B5865C4F1}" presName="node" presStyleLbl="node1" presStyleIdx="6" presStyleCnt="7" custScaleX="170449" custRadScaleRad="94907" custRadScaleInc="-15692">
        <dgm:presLayoutVars>
          <dgm:bulletEnabled val="1"/>
        </dgm:presLayoutVars>
      </dgm:prSet>
      <dgm:spPr/>
    </dgm:pt>
    <dgm:pt modelId="{3E58A906-1D0C-4A74-AD54-78FB30EAD627}" type="pres">
      <dgm:prSet presAssocID="{37280662-C108-46A2-A3B3-E8142AC55B87}" presName="sibTrans" presStyleLbl="sibTrans2D1" presStyleIdx="6" presStyleCnt="7"/>
      <dgm:spPr/>
    </dgm:pt>
    <dgm:pt modelId="{5DF38241-D259-4C7E-9690-935705AE4828}" type="pres">
      <dgm:prSet presAssocID="{37280662-C108-46A2-A3B3-E8142AC55B87}" presName="connectorText" presStyleLbl="sibTrans2D1" presStyleIdx="6" presStyleCnt="7"/>
      <dgm:spPr/>
    </dgm:pt>
  </dgm:ptLst>
  <dgm:cxnLst>
    <dgm:cxn modelId="{252F6C00-BA4D-476B-B213-638364E752D9}" type="presOf" srcId="{BE6DC9B3-8629-4109-B6F8-EF3EB2F736E0}" destId="{BA4CFB6D-5A0A-465C-BF47-FBBBAF7D2759}" srcOrd="0" destOrd="0" presId="urn:microsoft.com/office/officeart/2005/8/layout/cycle7"/>
    <dgm:cxn modelId="{091C4B02-9486-4B23-B5B6-A1A0E9078117}" srcId="{72F54EDE-C161-4CDD-A278-1C1E6DEC8DAD}" destId="{47D46686-199D-4775-9EE8-5CCB180FCCA7}" srcOrd="2" destOrd="0" parTransId="{C527AA16-FBE7-4B37-A48B-C19935CE6DC5}" sibTransId="{CEC07BE9-A4DE-432E-A3A3-ACB523A3185F}"/>
    <dgm:cxn modelId="{80E5CF34-A545-416B-83C9-D3654A57D15A}" type="presOf" srcId="{C918F49E-5725-4324-9931-CCC5443A987B}" destId="{EB4400AF-36D8-4943-829C-CB14A823B727}" srcOrd="1" destOrd="0" presId="urn:microsoft.com/office/officeart/2005/8/layout/cycle7"/>
    <dgm:cxn modelId="{B4E7E234-5573-46B6-9C1F-8E11F99D7B28}" srcId="{72F54EDE-C161-4CDD-A278-1C1E6DEC8DAD}" destId="{551AC919-1D8D-41AF-B849-2C1B5865C4F1}" srcOrd="6" destOrd="0" parTransId="{12530A5E-1BC1-4298-B55B-EC5E020329F1}" sibTransId="{37280662-C108-46A2-A3B3-E8142AC55B87}"/>
    <dgm:cxn modelId="{684E1E36-0C6D-4470-8E49-B65050B96DAF}" srcId="{72F54EDE-C161-4CDD-A278-1C1E6DEC8DAD}" destId="{2B3A5B8E-B34B-4D2F-8866-88511DE78E72}" srcOrd="3" destOrd="0" parTransId="{67D25F7C-3A85-4F10-A1BF-CCCBAAA85149}" sibTransId="{57B2EA40-3A09-4AF2-B0F3-D821ED5F5C8F}"/>
    <dgm:cxn modelId="{A9F3DD39-E173-447C-9D06-3894086164D1}" type="presOf" srcId="{C2183C14-81C1-4C8E-B45A-215958E81569}" destId="{42137E18-3C73-439F-A712-487D4DDC9BFC}" srcOrd="0" destOrd="0" presId="urn:microsoft.com/office/officeart/2005/8/layout/cycle7"/>
    <dgm:cxn modelId="{885F4B3F-9DCE-4062-99EE-E47F4593A47B}" type="presOf" srcId="{57B2EA40-3A09-4AF2-B0F3-D821ED5F5C8F}" destId="{7524A761-DFCE-47A8-859F-541C423FF49C}" srcOrd="0" destOrd="0" presId="urn:microsoft.com/office/officeart/2005/8/layout/cycle7"/>
    <dgm:cxn modelId="{A0A71B40-AF62-4D91-8A6B-AA31695064AC}" type="presOf" srcId="{CEC07BE9-A4DE-432E-A3A3-ACB523A3185F}" destId="{058E516D-2025-416C-88B4-B854DCFB42D6}" srcOrd="1" destOrd="0" presId="urn:microsoft.com/office/officeart/2005/8/layout/cycle7"/>
    <dgm:cxn modelId="{35C9985E-B6E0-4B51-864A-707D01F68DB8}" type="presOf" srcId="{37280662-C108-46A2-A3B3-E8142AC55B87}" destId="{3E58A906-1D0C-4A74-AD54-78FB30EAD627}" srcOrd="0" destOrd="0" presId="urn:microsoft.com/office/officeart/2005/8/layout/cycle7"/>
    <dgm:cxn modelId="{D793C260-A13D-423D-9956-442950E4C271}" type="presOf" srcId="{551AC919-1D8D-41AF-B849-2C1B5865C4F1}" destId="{8ECC0934-46E2-49CA-8A27-C747EAA4002D}" srcOrd="0" destOrd="0" presId="urn:microsoft.com/office/officeart/2005/8/layout/cycle7"/>
    <dgm:cxn modelId="{17398662-8ADE-4A6D-B7AA-9806EF71B986}" type="presOf" srcId="{E8696019-6968-4ED2-B7CC-3DA7A9EB7187}" destId="{1CDFF9A2-FB61-4003-9790-D6B37CDFFC49}" srcOrd="0" destOrd="0" presId="urn:microsoft.com/office/officeart/2005/8/layout/cycle7"/>
    <dgm:cxn modelId="{1A289642-EEEE-44D2-A370-74181A29F02D}" srcId="{72F54EDE-C161-4CDD-A278-1C1E6DEC8DAD}" destId="{E8696019-6968-4ED2-B7CC-3DA7A9EB7187}" srcOrd="1" destOrd="0" parTransId="{94E88FF6-971B-4770-94B8-5698546C9E63}" sibTransId="{C918F49E-5725-4324-9931-CCC5443A987B}"/>
    <dgm:cxn modelId="{00766846-E615-4157-ACB8-57E5763626FF}" type="presOf" srcId="{57B2EA40-3A09-4AF2-B0F3-D821ED5F5C8F}" destId="{C729DCA1-090E-4D0F-BC99-FD63694B813A}" srcOrd="1" destOrd="0" presId="urn:microsoft.com/office/officeart/2005/8/layout/cycle7"/>
    <dgm:cxn modelId="{CAD3224A-4F2D-424B-B385-6360BDF72EFF}" type="presOf" srcId="{2B3A5B8E-B34B-4D2F-8866-88511DE78E72}" destId="{337C089F-0031-4576-814E-32F0A906F3B9}" srcOrd="0" destOrd="0" presId="urn:microsoft.com/office/officeart/2005/8/layout/cycle7"/>
    <dgm:cxn modelId="{C8B7866B-9302-446F-9E82-FBB9172F612A}" type="presOf" srcId="{231FB7BE-25C1-436E-98DD-515A145ED0F6}" destId="{3F77AC08-90D9-4614-A445-3446E10DCA98}" srcOrd="0" destOrd="0" presId="urn:microsoft.com/office/officeart/2005/8/layout/cycle7"/>
    <dgm:cxn modelId="{F40A374C-14CC-4E41-9C5D-FCF747F7EBA1}" type="presOf" srcId="{CEC07BE9-A4DE-432E-A3A3-ACB523A3185F}" destId="{FBC06088-EACB-46C6-985E-10FF868719CF}" srcOrd="0" destOrd="0" presId="urn:microsoft.com/office/officeart/2005/8/layout/cycle7"/>
    <dgm:cxn modelId="{54FA4371-A4B0-4874-AD4D-55A4DCF119AD}" type="presOf" srcId="{0C14777A-C468-4495-A7C8-CADAE34FD559}" destId="{4B8EEECE-7167-4C69-A0B1-0DE9F58458E4}" srcOrd="1" destOrd="0" presId="urn:microsoft.com/office/officeart/2005/8/layout/cycle7"/>
    <dgm:cxn modelId="{422E527C-ED6B-42D2-BA70-FE77634378A5}" type="presOf" srcId="{C918F49E-5725-4324-9931-CCC5443A987B}" destId="{26DB7728-A50F-494C-99B9-A6EB8A20E7E0}" srcOrd="0" destOrd="0" presId="urn:microsoft.com/office/officeart/2005/8/layout/cycle7"/>
    <dgm:cxn modelId="{2E50717F-1A9A-43C0-BE80-B38DB7E7A94D}" type="presOf" srcId="{0C14777A-C468-4495-A7C8-CADAE34FD559}" destId="{052F201B-07AF-4F8C-8AFA-A98D7097C827}" srcOrd="0" destOrd="0" presId="urn:microsoft.com/office/officeart/2005/8/layout/cycle7"/>
    <dgm:cxn modelId="{05251B8B-50D3-4F4A-BCE3-A77B7C833ED9}" type="presOf" srcId="{72F54EDE-C161-4CDD-A278-1C1E6DEC8DAD}" destId="{76E02166-A2F6-47B1-BD87-1A14674773D8}" srcOrd="0" destOrd="0" presId="urn:microsoft.com/office/officeart/2005/8/layout/cycle7"/>
    <dgm:cxn modelId="{F213798C-085D-4239-A973-B6DA3FE06F05}" srcId="{72F54EDE-C161-4CDD-A278-1C1E6DEC8DAD}" destId="{231FB7BE-25C1-436E-98DD-515A145ED0F6}" srcOrd="0" destOrd="0" parTransId="{558E0F7A-7880-498B-A6E9-0EE62ABF15EF}" sibTransId="{E81A97D4-6D7E-4711-B62C-74ADC24551A4}"/>
    <dgm:cxn modelId="{0EEA778F-D175-4BC9-8555-49FD225EA008}" srcId="{72F54EDE-C161-4CDD-A278-1C1E6DEC8DAD}" destId="{BE6DC9B3-8629-4109-B6F8-EF3EB2F736E0}" srcOrd="5" destOrd="0" parTransId="{5C10079E-7B26-4548-B17A-2AE25D567846}" sibTransId="{D4194F30-28B7-46B1-9FA8-707969A753D5}"/>
    <dgm:cxn modelId="{0871CA99-2E2D-40E5-84E2-5187E8C195B1}" type="presOf" srcId="{D4194F30-28B7-46B1-9FA8-707969A753D5}" destId="{B8419BB4-540D-4978-83A2-6DC1AA46630C}" srcOrd="1" destOrd="0" presId="urn:microsoft.com/office/officeart/2005/8/layout/cycle7"/>
    <dgm:cxn modelId="{95578E9B-9DBA-4500-9134-15E078D626B2}" type="presOf" srcId="{E81A97D4-6D7E-4711-B62C-74ADC24551A4}" destId="{2269945B-FB6B-4E6C-8D8D-80F7A8DE8680}" srcOrd="0" destOrd="0" presId="urn:microsoft.com/office/officeart/2005/8/layout/cycle7"/>
    <dgm:cxn modelId="{EF123BA5-2CE3-4250-8E08-5410AA7D1FA9}" type="presOf" srcId="{37280662-C108-46A2-A3B3-E8142AC55B87}" destId="{5DF38241-D259-4C7E-9690-935705AE4828}" srcOrd="1" destOrd="0" presId="urn:microsoft.com/office/officeart/2005/8/layout/cycle7"/>
    <dgm:cxn modelId="{BCED18B6-1198-4179-B155-21A490C725F5}" type="presOf" srcId="{D4194F30-28B7-46B1-9FA8-707969A753D5}" destId="{AF355D1A-E8A4-4091-88D7-0B5A5EFDCA58}" srcOrd="0" destOrd="0" presId="urn:microsoft.com/office/officeart/2005/8/layout/cycle7"/>
    <dgm:cxn modelId="{D28D8EC6-5DD2-403B-AF7F-0A4BA906A4AC}" srcId="{72F54EDE-C161-4CDD-A278-1C1E6DEC8DAD}" destId="{C2183C14-81C1-4C8E-B45A-215958E81569}" srcOrd="4" destOrd="0" parTransId="{2BEF4DD4-2200-4E23-B938-C39B6E449E6B}" sibTransId="{0C14777A-C468-4495-A7C8-CADAE34FD559}"/>
    <dgm:cxn modelId="{C474DADC-D36E-4675-BD60-8D91409DE2B6}" type="presOf" srcId="{E81A97D4-6D7E-4711-B62C-74ADC24551A4}" destId="{4223FBAC-A8C3-4A84-BEFC-440A8AAB5B9C}" srcOrd="1" destOrd="0" presId="urn:microsoft.com/office/officeart/2005/8/layout/cycle7"/>
    <dgm:cxn modelId="{D666CAF4-F893-499D-8606-14289A2B2350}" type="presOf" srcId="{47D46686-199D-4775-9EE8-5CCB180FCCA7}" destId="{03E58340-4C91-47C4-B92F-750530CCE93D}" srcOrd="0" destOrd="0" presId="urn:microsoft.com/office/officeart/2005/8/layout/cycle7"/>
    <dgm:cxn modelId="{1FF9250D-D7F5-42F2-92F9-C04872A4221C}" type="presParOf" srcId="{76E02166-A2F6-47B1-BD87-1A14674773D8}" destId="{3F77AC08-90D9-4614-A445-3446E10DCA98}" srcOrd="0" destOrd="0" presId="urn:microsoft.com/office/officeart/2005/8/layout/cycle7"/>
    <dgm:cxn modelId="{77DBC71B-351B-444B-8EF2-F8B116E0D3B9}" type="presParOf" srcId="{76E02166-A2F6-47B1-BD87-1A14674773D8}" destId="{2269945B-FB6B-4E6C-8D8D-80F7A8DE8680}" srcOrd="1" destOrd="0" presId="urn:microsoft.com/office/officeart/2005/8/layout/cycle7"/>
    <dgm:cxn modelId="{12DA8506-8EE2-42D9-9214-53729C6F0DEB}" type="presParOf" srcId="{2269945B-FB6B-4E6C-8D8D-80F7A8DE8680}" destId="{4223FBAC-A8C3-4A84-BEFC-440A8AAB5B9C}" srcOrd="0" destOrd="0" presId="urn:microsoft.com/office/officeart/2005/8/layout/cycle7"/>
    <dgm:cxn modelId="{1E4B1A30-959C-48B0-9DE8-15C82A2594AB}" type="presParOf" srcId="{76E02166-A2F6-47B1-BD87-1A14674773D8}" destId="{1CDFF9A2-FB61-4003-9790-D6B37CDFFC49}" srcOrd="2" destOrd="0" presId="urn:microsoft.com/office/officeart/2005/8/layout/cycle7"/>
    <dgm:cxn modelId="{53472076-5332-4A50-8B19-B1AF59199D0B}" type="presParOf" srcId="{76E02166-A2F6-47B1-BD87-1A14674773D8}" destId="{26DB7728-A50F-494C-99B9-A6EB8A20E7E0}" srcOrd="3" destOrd="0" presId="urn:microsoft.com/office/officeart/2005/8/layout/cycle7"/>
    <dgm:cxn modelId="{BC3E79FE-F949-4988-AA7D-3A2E8296EED5}" type="presParOf" srcId="{26DB7728-A50F-494C-99B9-A6EB8A20E7E0}" destId="{EB4400AF-36D8-4943-829C-CB14A823B727}" srcOrd="0" destOrd="0" presId="urn:microsoft.com/office/officeart/2005/8/layout/cycle7"/>
    <dgm:cxn modelId="{A3E15A23-1E51-4D7A-8D41-A4DDA186E197}" type="presParOf" srcId="{76E02166-A2F6-47B1-BD87-1A14674773D8}" destId="{03E58340-4C91-47C4-B92F-750530CCE93D}" srcOrd="4" destOrd="0" presId="urn:microsoft.com/office/officeart/2005/8/layout/cycle7"/>
    <dgm:cxn modelId="{4076252B-D2DC-4348-B270-B20875997CBF}" type="presParOf" srcId="{76E02166-A2F6-47B1-BD87-1A14674773D8}" destId="{FBC06088-EACB-46C6-985E-10FF868719CF}" srcOrd="5" destOrd="0" presId="urn:microsoft.com/office/officeart/2005/8/layout/cycle7"/>
    <dgm:cxn modelId="{9634CAB3-C5BF-4CA1-8DF5-61DA08D087CB}" type="presParOf" srcId="{FBC06088-EACB-46C6-985E-10FF868719CF}" destId="{058E516D-2025-416C-88B4-B854DCFB42D6}" srcOrd="0" destOrd="0" presId="urn:microsoft.com/office/officeart/2005/8/layout/cycle7"/>
    <dgm:cxn modelId="{888C62C6-CEAB-423E-9ED4-569AF206F0D0}" type="presParOf" srcId="{76E02166-A2F6-47B1-BD87-1A14674773D8}" destId="{337C089F-0031-4576-814E-32F0A906F3B9}" srcOrd="6" destOrd="0" presId="urn:microsoft.com/office/officeart/2005/8/layout/cycle7"/>
    <dgm:cxn modelId="{F1767C34-342B-4F5C-A203-6F4867277A38}" type="presParOf" srcId="{76E02166-A2F6-47B1-BD87-1A14674773D8}" destId="{7524A761-DFCE-47A8-859F-541C423FF49C}" srcOrd="7" destOrd="0" presId="urn:microsoft.com/office/officeart/2005/8/layout/cycle7"/>
    <dgm:cxn modelId="{A0FDD7F5-379C-4CFE-B877-9ED15B5574D0}" type="presParOf" srcId="{7524A761-DFCE-47A8-859F-541C423FF49C}" destId="{C729DCA1-090E-4D0F-BC99-FD63694B813A}" srcOrd="0" destOrd="0" presId="urn:microsoft.com/office/officeart/2005/8/layout/cycle7"/>
    <dgm:cxn modelId="{09E52647-D49D-4B43-AFBA-3CBB6E5DA7C9}" type="presParOf" srcId="{76E02166-A2F6-47B1-BD87-1A14674773D8}" destId="{42137E18-3C73-439F-A712-487D4DDC9BFC}" srcOrd="8" destOrd="0" presId="urn:microsoft.com/office/officeart/2005/8/layout/cycle7"/>
    <dgm:cxn modelId="{00FCDEB6-3DD1-4B69-A401-12FF0F2F54FC}" type="presParOf" srcId="{76E02166-A2F6-47B1-BD87-1A14674773D8}" destId="{052F201B-07AF-4F8C-8AFA-A98D7097C827}" srcOrd="9" destOrd="0" presId="urn:microsoft.com/office/officeart/2005/8/layout/cycle7"/>
    <dgm:cxn modelId="{3032C356-B94A-4DCB-8570-0E67C9EE2FC1}" type="presParOf" srcId="{052F201B-07AF-4F8C-8AFA-A98D7097C827}" destId="{4B8EEECE-7167-4C69-A0B1-0DE9F58458E4}" srcOrd="0" destOrd="0" presId="urn:microsoft.com/office/officeart/2005/8/layout/cycle7"/>
    <dgm:cxn modelId="{3177EFB2-3333-409B-890C-DA7E81B9EEF5}" type="presParOf" srcId="{76E02166-A2F6-47B1-BD87-1A14674773D8}" destId="{BA4CFB6D-5A0A-465C-BF47-FBBBAF7D2759}" srcOrd="10" destOrd="0" presId="urn:microsoft.com/office/officeart/2005/8/layout/cycle7"/>
    <dgm:cxn modelId="{9C03C761-4C5D-46CD-B822-2DB67245F3EF}" type="presParOf" srcId="{76E02166-A2F6-47B1-BD87-1A14674773D8}" destId="{AF355D1A-E8A4-4091-88D7-0B5A5EFDCA58}" srcOrd="11" destOrd="0" presId="urn:microsoft.com/office/officeart/2005/8/layout/cycle7"/>
    <dgm:cxn modelId="{8EDBF59F-CAC2-4088-9CF2-45A27149D9CC}" type="presParOf" srcId="{AF355D1A-E8A4-4091-88D7-0B5A5EFDCA58}" destId="{B8419BB4-540D-4978-83A2-6DC1AA46630C}" srcOrd="0" destOrd="0" presId="urn:microsoft.com/office/officeart/2005/8/layout/cycle7"/>
    <dgm:cxn modelId="{F2887492-2A5F-4082-8C8A-EB95627B0612}" type="presParOf" srcId="{76E02166-A2F6-47B1-BD87-1A14674773D8}" destId="{8ECC0934-46E2-49CA-8A27-C747EAA4002D}" srcOrd="12" destOrd="0" presId="urn:microsoft.com/office/officeart/2005/8/layout/cycle7"/>
    <dgm:cxn modelId="{FCC79073-5CF0-444F-9F20-6328F26B6429}" type="presParOf" srcId="{76E02166-A2F6-47B1-BD87-1A14674773D8}" destId="{3E58A906-1D0C-4A74-AD54-78FB30EAD627}" srcOrd="13" destOrd="0" presId="urn:microsoft.com/office/officeart/2005/8/layout/cycle7"/>
    <dgm:cxn modelId="{9DDF8D96-32F1-4A9D-B484-E8DA57858CD3}" type="presParOf" srcId="{3E58A906-1D0C-4A74-AD54-78FB30EAD627}" destId="{5DF38241-D259-4C7E-9690-935705AE482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090A5-B96E-4534-9951-26F4DB0C616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32BE04-5023-4243-9CA4-4E8CED31D870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i="1">
              <a:solidFill>
                <a:schemeClr val="tx1"/>
              </a:solidFill>
            </a:rPr>
            <a:t>Uop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i="1">
              <a:solidFill>
                <a:schemeClr val="tx1"/>
              </a:solidFill>
            </a:rPr>
            <a:t>Issue?</a:t>
          </a:r>
        </a:p>
      </dgm:t>
    </dgm:pt>
    <dgm:pt modelId="{9D98BC60-6821-4BAC-96DB-DAEF0CC32F93}" type="parTrans" cxnId="{976526BC-DAC9-499F-ADA6-5103D25CCA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6B675C-3FD7-4DD7-BC93-7C41F1C90C0F}" type="sibTrans" cxnId="{976526BC-DAC9-499F-ADA6-5103D25CCA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AB050F-F1F8-4BC3-9131-958538711727}">
      <dgm:prSet phldrT="[Text]"/>
      <dgm:spPr>
        <a:solidFill>
          <a:srgbClr val="99CC00">
            <a:alpha val="89804"/>
          </a:srgbClr>
        </a:solidFill>
      </dgm:spPr>
      <dgm:t>
        <a:bodyPr/>
        <a:lstStyle/>
        <a:p>
          <a:r>
            <a:rPr lang="en-US" i="1">
              <a:solidFill>
                <a:schemeClr val="tx1"/>
              </a:solidFill>
            </a:rPr>
            <a:t>Uop ever Retire?</a:t>
          </a:r>
        </a:p>
      </dgm:t>
    </dgm:pt>
    <dgm:pt modelId="{A79D8EAB-EADC-45FA-A4E2-037D6861CCF3}" type="parTrans" cxnId="{527841B1-9A45-49D3-BC1A-52A6C252C7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36E3C8-6224-4BAE-9B6E-7DE68EB297B2}" type="sibTrans" cxnId="{527841B1-9A45-49D3-BC1A-52A6C252C7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CC0414-F9E2-468C-945A-F6D1806927DF}">
      <dgm:prSet phldrT="[Text]"/>
      <dgm:spPr>
        <a:solidFill>
          <a:srgbClr val="FF0000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>
              <a:solidFill>
                <a:schemeClr val="tx1"/>
              </a:solidFill>
            </a:rPr>
            <a:t>Bad Speculation</a:t>
          </a:r>
        </a:p>
      </dgm:t>
    </dgm:pt>
    <dgm:pt modelId="{7655048B-0A93-433D-959A-022D526DB80F}" type="parTrans" cxnId="{CF0737CD-EFCA-4107-A273-C0254BDCB03D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89ABBD86-EF9C-443C-AF7F-E8E062A6D357}" type="sibTrans" cxnId="{CF0737CD-EFCA-4107-A273-C0254BDCB03D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0D09DAFB-CFD9-4F08-AE92-97D30B77730A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>
              <a:solidFill>
                <a:schemeClr val="tx1"/>
              </a:solidFill>
            </a:rPr>
            <a:t>Backend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1">
              <a:solidFill>
                <a:schemeClr val="tx1"/>
              </a:solidFill>
            </a:rPr>
            <a:t>Bound</a:t>
          </a:r>
        </a:p>
      </dgm:t>
    </dgm:pt>
    <dgm:pt modelId="{25CB4272-6A44-4AD3-A54B-E1774BC4ECB5}" type="parTrans" cxnId="{099F7CDC-8101-4FB0-86F6-6C86FA002D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E6E7D9-4E2F-4A34-9272-9C216370D4CE}" type="sibTrans" cxnId="{099F7CDC-8101-4FB0-86F6-6C86FA002D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678AA1-3B53-4282-A8C7-210B0D160D94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Retiring</a:t>
          </a:r>
        </a:p>
      </dgm:t>
    </dgm:pt>
    <dgm:pt modelId="{D49B5F56-D94C-4567-926A-AAFB74CC98AF}" type="sibTrans" cxnId="{285D2A22-562D-430A-B854-05AAC9BDB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B31CDB-C0EB-4C70-8C02-36F4E6144106}" type="parTrans" cxnId="{285D2A22-562D-430A-B854-05AAC9BDB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44BA75-433F-46D9-9A4D-FA0E796C74AF}">
      <dgm:prSet phldrT="[Text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en-US" i="1" dirty="0">
              <a:solidFill>
                <a:schemeClr val="tx1"/>
              </a:solidFill>
            </a:rPr>
            <a:t>Back-end stall?</a:t>
          </a:r>
          <a:endParaRPr lang="en-US" b="1" i="1" dirty="0">
            <a:solidFill>
              <a:schemeClr val="tx1"/>
            </a:solidFill>
          </a:endParaRPr>
        </a:p>
      </dgm:t>
    </dgm:pt>
    <dgm:pt modelId="{69BD860B-84A1-4F05-B640-F67EB427FDC3}" type="parTrans" cxnId="{C6B4160F-6D51-4025-A8C2-678C340A2C52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D995D2B1-5318-428C-8CC8-6B0F9941C544}" type="sibTrans" cxnId="{C6B4160F-6D51-4025-A8C2-678C340A2C52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8E9AB4BC-0452-4B11-B986-0AFDE51027F1}">
      <dgm:prSet phldrT="[Text]"/>
      <dgm:spPr>
        <a:solidFill>
          <a:srgbClr val="9966FF">
            <a:alpha val="89804"/>
          </a:srgb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Frontend Bound</a:t>
          </a:r>
        </a:p>
      </dgm:t>
    </dgm:pt>
    <dgm:pt modelId="{60C3416A-1B54-454A-A65B-CC66153141CD}" type="parTrans" cxnId="{F2019C93-8323-4918-A745-0A76A9C540BC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FD2BE715-538D-476C-BAAE-D3B2E1600298}" type="sibTrans" cxnId="{F2019C93-8323-4918-A745-0A76A9C540BC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6308E049-3480-4609-BFA6-20AE7273F336}" type="pres">
      <dgm:prSet presAssocID="{C70090A5-B96E-4534-9951-26F4DB0C61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D64C7F-4F1A-49D3-A0A7-25B4C50719B1}" type="pres">
      <dgm:prSet presAssocID="{A532BE04-5023-4243-9CA4-4E8CED31D870}" presName="hierRoot1" presStyleCnt="0"/>
      <dgm:spPr/>
    </dgm:pt>
    <dgm:pt modelId="{7E979CE1-02CB-4E21-8BFA-E2FADE8D9BCE}" type="pres">
      <dgm:prSet presAssocID="{A532BE04-5023-4243-9CA4-4E8CED31D870}" presName="composite" presStyleCnt="0"/>
      <dgm:spPr/>
    </dgm:pt>
    <dgm:pt modelId="{635BB469-DD0B-4D35-9F63-CB9E95E56A1A}" type="pres">
      <dgm:prSet presAssocID="{A532BE04-5023-4243-9CA4-4E8CED31D870}" presName="background" presStyleLbl="node0" presStyleIdx="0" presStyleCnt="1"/>
      <dgm:spPr/>
    </dgm:pt>
    <dgm:pt modelId="{EF1FE526-BBD2-4057-8104-90C60E67FA41}" type="pres">
      <dgm:prSet presAssocID="{A532BE04-5023-4243-9CA4-4E8CED31D870}" presName="text" presStyleLbl="fgAcc0" presStyleIdx="0" presStyleCnt="1">
        <dgm:presLayoutVars>
          <dgm:chPref val="3"/>
        </dgm:presLayoutVars>
      </dgm:prSet>
      <dgm:spPr/>
    </dgm:pt>
    <dgm:pt modelId="{C8038630-9B41-458F-8119-2C67B5540842}" type="pres">
      <dgm:prSet presAssocID="{A532BE04-5023-4243-9CA4-4E8CED31D870}" presName="hierChild2" presStyleCnt="0"/>
      <dgm:spPr/>
    </dgm:pt>
    <dgm:pt modelId="{0FD95A35-057D-4BB7-B4F7-5644718A47AB}" type="pres">
      <dgm:prSet presAssocID="{A79D8EAB-EADC-45FA-A4E2-037D6861CCF3}" presName="Name10" presStyleLbl="parChTrans1D2" presStyleIdx="0" presStyleCnt="2"/>
      <dgm:spPr/>
    </dgm:pt>
    <dgm:pt modelId="{02018A91-764E-43B4-AF7B-EE7A4C9C7F4D}" type="pres">
      <dgm:prSet presAssocID="{8DAB050F-F1F8-4BC3-9131-958538711727}" presName="hierRoot2" presStyleCnt="0"/>
      <dgm:spPr/>
    </dgm:pt>
    <dgm:pt modelId="{5AF95308-6B69-4611-803E-42B5EE84F51C}" type="pres">
      <dgm:prSet presAssocID="{8DAB050F-F1F8-4BC3-9131-958538711727}" presName="composite2" presStyleCnt="0"/>
      <dgm:spPr/>
    </dgm:pt>
    <dgm:pt modelId="{54A8FA02-9EC9-4389-BFD7-61952800936A}" type="pres">
      <dgm:prSet presAssocID="{8DAB050F-F1F8-4BC3-9131-958538711727}" presName="background2" presStyleLbl="node2" presStyleIdx="0" presStyleCnt="2"/>
      <dgm:spPr/>
    </dgm:pt>
    <dgm:pt modelId="{68431AC9-8FAB-4A8D-8675-4BF37906785C}" type="pres">
      <dgm:prSet presAssocID="{8DAB050F-F1F8-4BC3-9131-958538711727}" presName="text2" presStyleLbl="fgAcc2" presStyleIdx="0" presStyleCnt="2">
        <dgm:presLayoutVars>
          <dgm:chPref val="3"/>
        </dgm:presLayoutVars>
      </dgm:prSet>
      <dgm:spPr/>
    </dgm:pt>
    <dgm:pt modelId="{79737EAF-6915-4F40-9A99-AB4B6625CD0D}" type="pres">
      <dgm:prSet presAssocID="{8DAB050F-F1F8-4BC3-9131-958538711727}" presName="hierChild3" presStyleCnt="0"/>
      <dgm:spPr/>
    </dgm:pt>
    <dgm:pt modelId="{DE78368B-2516-4282-A67B-EF581FFDE7DD}" type="pres">
      <dgm:prSet presAssocID="{4BB31CDB-C0EB-4C70-8C02-36F4E6144106}" presName="Name17" presStyleLbl="parChTrans1D3" presStyleIdx="0" presStyleCnt="4"/>
      <dgm:spPr/>
    </dgm:pt>
    <dgm:pt modelId="{1CD8D7EE-53E9-4A9C-8AF9-A470D42249EE}" type="pres">
      <dgm:prSet presAssocID="{97678AA1-3B53-4282-A8C7-210B0D160D94}" presName="hierRoot3" presStyleCnt="0"/>
      <dgm:spPr/>
    </dgm:pt>
    <dgm:pt modelId="{5E723F3B-9EDF-42E9-B3D2-4632C6F7FD6B}" type="pres">
      <dgm:prSet presAssocID="{97678AA1-3B53-4282-A8C7-210B0D160D94}" presName="composite3" presStyleCnt="0"/>
      <dgm:spPr/>
    </dgm:pt>
    <dgm:pt modelId="{7662DE95-2F66-431D-B25F-4E182FB8A446}" type="pres">
      <dgm:prSet presAssocID="{97678AA1-3B53-4282-A8C7-210B0D160D94}" presName="background3" presStyleLbl="node3" presStyleIdx="0" presStyleCnt="4"/>
      <dgm:spPr/>
    </dgm:pt>
    <dgm:pt modelId="{89C76062-BF5E-416D-B2F4-6E55113C37FD}" type="pres">
      <dgm:prSet presAssocID="{97678AA1-3B53-4282-A8C7-210B0D160D94}" presName="text3" presStyleLbl="fgAcc3" presStyleIdx="0" presStyleCnt="4">
        <dgm:presLayoutVars>
          <dgm:chPref val="3"/>
        </dgm:presLayoutVars>
      </dgm:prSet>
      <dgm:spPr/>
    </dgm:pt>
    <dgm:pt modelId="{23A8A624-DAFB-44A6-AAE1-3BB83953080B}" type="pres">
      <dgm:prSet presAssocID="{97678AA1-3B53-4282-A8C7-210B0D160D94}" presName="hierChild4" presStyleCnt="0"/>
      <dgm:spPr/>
    </dgm:pt>
    <dgm:pt modelId="{D8DE4759-E678-479A-A5E3-7E348DADBE48}" type="pres">
      <dgm:prSet presAssocID="{7655048B-0A93-433D-959A-022D526DB80F}" presName="Name17" presStyleLbl="parChTrans1D3" presStyleIdx="1" presStyleCnt="4"/>
      <dgm:spPr/>
    </dgm:pt>
    <dgm:pt modelId="{0F01D225-2885-4BF9-A232-E44DF89746C6}" type="pres">
      <dgm:prSet presAssocID="{E1CC0414-F9E2-468C-945A-F6D1806927DF}" presName="hierRoot3" presStyleCnt="0"/>
      <dgm:spPr/>
    </dgm:pt>
    <dgm:pt modelId="{BB038EF9-6652-4E64-95D8-B7BA447AFC5B}" type="pres">
      <dgm:prSet presAssocID="{E1CC0414-F9E2-468C-945A-F6D1806927DF}" presName="composite3" presStyleCnt="0"/>
      <dgm:spPr/>
    </dgm:pt>
    <dgm:pt modelId="{7E97B2BF-9BF2-4817-84D7-F27A0B5BE355}" type="pres">
      <dgm:prSet presAssocID="{E1CC0414-F9E2-468C-945A-F6D1806927DF}" presName="background3" presStyleLbl="node3" presStyleIdx="1" presStyleCnt="4"/>
      <dgm:spPr/>
    </dgm:pt>
    <dgm:pt modelId="{C17B9DF3-1ED7-43D5-A6F8-091D59F684F9}" type="pres">
      <dgm:prSet presAssocID="{E1CC0414-F9E2-468C-945A-F6D1806927DF}" presName="text3" presStyleLbl="fgAcc3" presStyleIdx="1" presStyleCnt="4">
        <dgm:presLayoutVars>
          <dgm:chPref val="3"/>
        </dgm:presLayoutVars>
      </dgm:prSet>
      <dgm:spPr/>
    </dgm:pt>
    <dgm:pt modelId="{B1D17373-A9B7-42EE-8B81-BF64CC74874C}" type="pres">
      <dgm:prSet presAssocID="{E1CC0414-F9E2-468C-945A-F6D1806927DF}" presName="hierChild4" presStyleCnt="0"/>
      <dgm:spPr/>
    </dgm:pt>
    <dgm:pt modelId="{D14C4A70-C05B-4450-A200-9AEA19C342F8}" type="pres">
      <dgm:prSet presAssocID="{69BD860B-84A1-4F05-B640-F67EB427FDC3}" presName="Name10" presStyleLbl="parChTrans1D2" presStyleIdx="1" presStyleCnt="2"/>
      <dgm:spPr/>
    </dgm:pt>
    <dgm:pt modelId="{07DE1D25-E3FE-4CED-9EC1-C1056CA2101A}" type="pres">
      <dgm:prSet presAssocID="{0C44BA75-433F-46D9-9A4D-FA0E796C74AF}" presName="hierRoot2" presStyleCnt="0"/>
      <dgm:spPr/>
    </dgm:pt>
    <dgm:pt modelId="{27F30FFE-A450-4AF3-900D-4DA33F8B5038}" type="pres">
      <dgm:prSet presAssocID="{0C44BA75-433F-46D9-9A4D-FA0E796C74AF}" presName="composite2" presStyleCnt="0"/>
      <dgm:spPr/>
    </dgm:pt>
    <dgm:pt modelId="{63A19B1C-AD8F-4B7B-835D-39717C694C1B}" type="pres">
      <dgm:prSet presAssocID="{0C44BA75-433F-46D9-9A4D-FA0E796C74AF}" presName="background2" presStyleLbl="node2" presStyleIdx="1" presStyleCnt="2"/>
      <dgm:spPr/>
    </dgm:pt>
    <dgm:pt modelId="{07F8A031-70B9-4C8B-A545-132C251D3DD8}" type="pres">
      <dgm:prSet presAssocID="{0C44BA75-433F-46D9-9A4D-FA0E796C74AF}" presName="text2" presStyleLbl="fgAcc2" presStyleIdx="1" presStyleCnt="2">
        <dgm:presLayoutVars>
          <dgm:chPref val="3"/>
        </dgm:presLayoutVars>
      </dgm:prSet>
      <dgm:spPr/>
    </dgm:pt>
    <dgm:pt modelId="{AF08679A-B0DA-45A6-900E-F9F9CFE2A3B9}" type="pres">
      <dgm:prSet presAssocID="{0C44BA75-433F-46D9-9A4D-FA0E796C74AF}" presName="hierChild3" presStyleCnt="0"/>
      <dgm:spPr/>
    </dgm:pt>
    <dgm:pt modelId="{80DBF450-8860-4890-A274-101EE31ADE70}" type="pres">
      <dgm:prSet presAssocID="{25CB4272-6A44-4AD3-A54B-E1774BC4ECB5}" presName="Name17" presStyleLbl="parChTrans1D3" presStyleIdx="2" presStyleCnt="4"/>
      <dgm:spPr/>
    </dgm:pt>
    <dgm:pt modelId="{0586A95E-82AF-43F8-9B8C-8E6288E8E59D}" type="pres">
      <dgm:prSet presAssocID="{0D09DAFB-CFD9-4F08-AE92-97D30B77730A}" presName="hierRoot3" presStyleCnt="0"/>
      <dgm:spPr/>
    </dgm:pt>
    <dgm:pt modelId="{5B052E2A-2C9D-4417-BBCD-E669E76D027C}" type="pres">
      <dgm:prSet presAssocID="{0D09DAFB-CFD9-4F08-AE92-97D30B77730A}" presName="composite3" presStyleCnt="0"/>
      <dgm:spPr/>
    </dgm:pt>
    <dgm:pt modelId="{FD412041-77F1-42CA-B62E-68978CAA7298}" type="pres">
      <dgm:prSet presAssocID="{0D09DAFB-CFD9-4F08-AE92-97D30B77730A}" presName="background3" presStyleLbl="node3" presStyleIdx="2" presStyleCnt="4"/>
      <dgm:spPr/>
    </dgm:pt>
    <dgm:pt modelId="{C716B390-6056-4117-B895-34574EF8B175}" type="pres">
      <dgm:prSet presAssocID="{0D09DAFB-CFD9-4F08-AE92-97D30B77730A}" presName="text3" presStyleLbl="fgAcc3" presStyleIdx="2" presStyleCnt="4">
        <dgm:presLayoutVars>
          <dgm:chPref val="3"/>
        </dgm:presLayoutVars>
      </dgm:prSet>
      <dgm:spPr/>
    </dgm:pt>
    <dgm:pt modelId="{44524683-AF7A-433A-885D-6EDF8C8E684F}" type="pres">
      <dgm:prSet presAssocID="{0D09DAFB-CFD9-4F08-AE92-97D30B77730A}" presName="hierChild4" presStyleCnt="0"/>
      <dgm:spPr/>
    </dgm:pt>
    <dgm:pt modelId="{56BAEE02-A69C-4079-9F9E-4192EE5FA79D}" type="pres">
      <dgm:prSet presAssocID="{60C3416A-1B54-454A-A65B-CC66153141CD}" presName="Name17" presStyleLbl="parChTrans1D3" presStyleIdx="3" presStyleCnt="4"/>
      <dgm:spPr/>
    </dgm:pt>
    <dgm:pt modelId="{3D3BCD06-D863-4091-B98D-55CA78CB55A0}" type="pres">
      <dgm:prSet presAssocID="{8E9AB4BC-0452-4B11-B986-0AFDE51027F1}" presName="hierRoot3" presStyleCnt="0"/>
      <dgm:spPr/>
    </dgm:pt>
    <dgm:pt modelId="{AE0D16B5-E2F9-4526-8557-B73B3B7DB4EB}" type="pres">
      <dgm:prSet presAssocID="{8E9AB4BC-0452-4B11-B986-0AFDE51027F1}" presName="composite3" presStyleCnt="0"/>
      <dgm:spPr/>
    </dgm:pt>
    <dgm:pt modelId="{B50412B0-09E5-4EC6-92B4-A917C4B13676}" type="pres">
      <dgm:prSet presAssocID="{8E9AB4BC-0452-4B11-B986-0AFDE51027F1}" presName="background3" presStyleLbl="node3" presStyleIdx="3" presStyleCnt="4"/>
      <dgm:spPr/>
    </dgm:pt>
    <dgm:pt modelId="{12C1E626-0965-42C8-A247-E51361A5547E}" type="pres">
      <dgm:prSet presAssocID="{8E9AB4BC-0452-4B11-B986-0AFDE51027F1}" presName="text3" presStyleLbl="fgAcc3" presStyleIdx="3" presStyleCnt="4">
        <dgm:presLayoutVars>
          <dgm:chPref val="3"/>
        </dgm:presLayoutVars>
      </dgm:prSet>
      <dgm:spPr/>
    </dgm:pt>
    <dgm:pt modelId="{D85955F6-DC51-46C9-A5F2-F437BD972992}" type="pres">
      <dgm:prSet presAssocID="{8E9AB4BC-0452-4B11-B986-0AFDE51027F1}" presName="hierChild4" presStyleCnt="0"/>
      <dgm:spPr/>
    </dgm:pt>
  </dgm:ptLst>
  <dgm:cxnLst>
    <dgm:cxn modelId="{C6B4160F-6D51-4025-A8C2-678C340A2C52}" srcId="{A532BE04-5023-4243-9CA4-4E8CED31D870}" destId="{0C44BA75-433F-46D9-9A4D-FA0E796C74AF}" srcOrd="1" destOrd="0" parTransId="{69BD860B-84A1-4F05-B640-F67EB427FDC3}" sibTransId="{D995D2B1-5318-428C-8CC8-6B0F9941C544}"/>
    <dgm:cxn modelId="{0462261D-02FF-4522-8F21-80C3C57C8E7A}" type="presOf" srcId="{A532BE04-5023-4243-9CA4-4E8CED31D870}" destId="{EF1FE526-BBD2-4057-8104-90C60E67FA41}" srcOrd="0" destOrd="0" presId="urn:microsoft.com/office/officeart/2005/8/layout/hierarchy1"/>
    <dgm:cxn modelId="{285D2A22-562D-430A-B854-05AAC9BDB26D}" srcId="{8DAB050F-F1F8-4BC3-9131-958538711727}" destId="{97678AA1-3B53-4282-A8C7-210B0D160D94}" srcOrd="0" destOrd="0" parTransId="{4BB31CDB-C0EB-4C70-8C02-36F4E6144106}" sibTransId="{D49B5F56-D94C-4567-926A-AAFB74CC98AF}"/>
    <dgm:cxn modelId="{C870D432-6A8A-4C0F-A706-7E036D1BE569}" type="presOf" srcId="{97678AA1-3B53-4282-A8C7-210B0D160D94}" destId="{89C76062-BF5E-416D-B2F4-6E55113C37FD}" srcOrd="0" destOrd="0" presId="urn:microsoft.com/office/officeart/2005/8/layout/hierarchy1"/>
    <dgm:cxn modelId="{D6F13D33-6577-4FC9-957E-354577302FEA}" type="presOf" srcId="{C70090A5-B96E-4534-9951-26F4DB0C6169}" destId="{6308E049-3480-4609-BFA6-20AE7273F336}" srcOrd="0" destOrd="0" presId="urn:microsoft.com/office/officeart/2005/8/layout/hierarchy1"/>
    <dgm:cxn modelId="{B32A8533-7B9A-4ECC-9EC4-BF637F861ACB}" type="presOf" srcId="{8E9AB4BC-0452-4B11-B986-0AFDE51027F1}" destId="{12C1E626-0965-42C8-A247-E51361A5547E}" srcOrd="0" destOrd="0" presId="urn:microsoft.com/office/officeart/2005/8/layout/hierarchy1"/>
    <dgm:cxn modelId="{3B82EC33-8420-42A9-9ED8-558917998D03}" type="presOf" srcId="{4BB31CDB-C0EB-4C70-8C02-36F4E6144106}" destId="{DE78368B-2516-4282-A67B-EF581FFDE7DD}" srcOrd="0" destOrd="0" presId="urn:microsoft.com/office/officeart/2005/8/layout/hierarchy1"/>
    <dgm:cxn modelId="{360BAA38-D0E2-4AD7-ACA5-F5660C0AA4FC}" type="presOf" srcId="{0D09DAFB-CFD9-4F08-AE92-97D30B77730A}" destId="{C716B390-6056-4117-B895-34574EF8B175}" srcOrd="0" destOrd="0" presId="urn:microsoft.com/office/officeart/2005/8/layout/hierarchy1"/>
    <dgm:cxn modelId="{9F757364-EFEF-4C8F-8732-ECB141B345FA}" type="presOf" srcId="{A79D8EAB-EADC-45FA-A4E2-037D6861CCF3}" destId="{0FD95A35-057D-4BB7-B4F7-5644718A47AB}" srcOrd="0" destOrd="0" presId="urn:microsoft.com/office/officeart/2005/8/layout/hierarchy1"/>
    <dgm:cxn modelId="{0C58C04A-35CA-4C02-B0CC-254C87E0AA29}" type="presOf" srcId="{69BD860B-84A1-4F05-B640-F67EB427FDC3}" destId="{D14C4A70-C05B-4450-A200-9AEA19C342F8}" srcOrd="0" destOrd="0" presId="urn:microsoft.com/office/officeart/2005/8/layout/hierarchy1"/>
    <dgm:cxn modelId="{808CCC54-9D06-413E-8733-E81F007F6BFC}" type="presOf" srcId="{E1CC0414-F9E2-468C-945A-F6D1806927DF}" destId="{C17B9DF3-1ED7-43D5-A6F8-091D59F684F9}" srcOrd="0" destOrd="0" presId="urn:microsoft.com/office/officeart/2005/8/layout/hierarchy1"/>
    <dgm:cxn modelId="{B2B33479-C456-40A1-BB26-7E1107D5D74F}" type="presOf" srcId="{8DAB050F-F1F8-4BC3-9131-958538711727}" destId="{68431AC9-8FAB-4A8D-8675-4BF37906785C}" srcOrd="0" destOrd="0" presId="urn:microsoft.com/office/officeart/2005/8/layout/hierarchy1"/>
    <dgm:cxn modelId="{05A6B782-B076-4040-A906-5A50AEB0076C}" type="presOf" srcId="{25CB4272-6A44-4AD3-A54B-E1774BC4ECB5}" destId="{80DBF450-8860-4890-A274-101EE31ADE70}" srcOrd="0" destOrd="0" presId="urn:microsoft.com/office/officeart/2005/8/layout/hierarchy1"/>
    <dgm:cxn modelId="{F9602D87-C6AD-48BA-A493-85175BCB7341}" type="presOf" srcId="{0C44BA75-433F-46D9-9A4D-FA0E796C74AF}" destId="{07F8A031-70B9-4C8B-A545-132C251D3DD8}" srcOrd="0" destOrd="0" presId="urn:microsoft.com/office/officeart/2005/8/layout/hierarchy1"/>
    <dgm:cxn modelId="{F2019C93-8323-4918-A745-0A76A9C540BC}" srcId="{0C44BA75-433F-46D9-9A4D-FA0E796C74AF}" destId="{8E9AB4BC-0452-4B11-B986-0AFDE51027F1}" srcOrd="1" destOrd="0" parTransId="{60C3416A-1B54-454A-A65B-CC66153141CD}" sibTransId="{FD2BE715-538D-476C-BAAE-D3B2E1600298}"/>
    <dgm:cxn modelId="{527841B1-9A45-49D3-BC1A-52A6C252C7A7}" srcId="{A532BE04-5023-4243-9CA4-4E8CED31D870}" destId="{8DAB050F-F1F8-4BC3-9131-958538711727}" srcOrd="0" destOrd="0" parTransId="{A79D8EAB-EADC-45FA-A4E2-037D6861CCF3}" sibTransId="{3536E3C8-6224-4BAE-9B6E-7DE68EB297B2}"/>
    <dgm:cxn modelId="{976526BC-DAC9-499F-ADA6-5103D25CCAA9}" srcId="{C70090A5-B96E-4534-9951-26F4DB0C6169}" destId="{A532BE04-5023-4243-9CA4-4E8CED31D870}" srcOrd="0" destOrd="0" parTransId="{9D98BC60-6821-4BAC-96DB-DAEF0CC32F93}" sibTransId="{096B675C-3FD7-4DD7-BC93-7C41F1C90C0F}"/>
    <dgm:cxn modelId="{CF0737CD-EFCA-4107-A273-C0254BDCB03D}" srcId="{8DAB050F-F1F8-4BC3-9131-958538711727}" destId="{E1CC0414-F9E2-468C-945A-F6D1806927DF}" srcOrd="1" destOrd="0" parTransId="{7655048B-0A93-433D-959A-022D526DB80F}" sibTransId="{89ABBD86-EF9C-443C-AF7F-E8E062A6D357}"/>
    <dgm:cxn modelId="{099F7CDC-8101-4FB0-86F6-6C86FA002D11}" srcId="{0C44BA75-433F-46D9-9A4D-FA0E796C74AF}" destId="{0D09DAFB-CFD9-4F08-AE92-97D30B77730A}" srcOrd="0" destOrd="0" parTransId="{25CB4272-6A44-4AD3-A54B-E1774BC4ECB5}" sibTransId="{89E6E7D9-4E2F-4A34-9272-9C216370D4CE}"/>
    <dgm:cxn modelId="{5C5A1CE6-A47A-45EA-9CF6-C3D6AA4981EB}" type="presOf" srcId="{60C3416A-1B54-454A-A65B-CC66153141CD}" destId="{56BAEE02-A69C-4079-9F9E-4192EE5FA79D}" srcOrd="0" destOrd="0" presId="urn:microsoft.com/office/officeart/2005/8/layout/hierarchy1"/>
    <dgm:cxn modelId="{6FBB00FF-7953-41A0-B774-57E00980BD8F}" type="presOf" srcId="{7655048B-0A93-433D-959A-022D526DB80F}" destId="{D8DE4759-E678-479A-A5E3-7E348DADBE48}" srcOrd="0" destOrd="0" presId="urn:microsoft.com/office/officeart/2005/8/layout/hierarchy1"/>
    <dgm:cxn modelId="{2D13EAE3-B21E-43F0-83C4-C61E952B5A68}" type="presParOf" srcId="{6308E049-3480-4609-BFA6-20AE7273F336}" destId="{6AD64C7F-4F1A-49D3-A0A7-25B4C50719B1}" srcOrd="0" destOrd="0" presId="urn:microsoft.com/office/officeart/2005/8/layout/hierarchy1"/>
    <dgm:cxn modelId="{EC25E751-5F35-479C-ADE3-DF5D27F63580}" type="presParOf" srcId="{6AD64C7F-4F1A-49D3-A0A7-25B4C50719B1}" destId="{7E979CE1-02CB-4E21-8BFA-E2FADE8D9BCE}" srcOrd="0" destOrd="0" presId="urn:microsoft.com/office/officeart/2005/8/layout/hierarchy1"/>
    <dgm:cxn modelId="{7DD31037-46E2-4B16-924E-9CF911A59AD0}" type="presParOf" srcId="{7E979CE1-02CB-4E21-8BFA-E2FADE8D9BCE}" destId="{635BB469-DD0B-4D35-9F63-CB9E95E56A1A}" srcOrd="0" destOrd="0" presId="urn:microsoft.com/office/officeart/2005/8/layout/hierarchy1"/>
    <dgm:cxn modelId="{C582A05F-8EC4-4A6E-9301-73A88EC6175A}" type="presParOf" srcId="{7E979CE1-02CB-4E21-8BFA-E2FADE8D9BCE}" destId="{EF1FE526-BBD2-4057-8104-90C60E67FA41}" srcOrd="1" destOrd="0" presId="urn:microsoft.com/office/officeart/2005/8/layout/hierarchy1"/>
    <dgm:cxn modelId="{E8EE1772-98B5-479A-9220-64149A1903A1}" type="presParOf" srcId="{6AD64C7F-4F1A-49D3-A0A7-25B4C50719B1}" destId="{C8038630-9B41-458F-8119-2C67B5540842}" srcOrd="1" destOrd="0" presId="urn:microsoft.com/office/officeart/2005/8/layout/hierarchy1"/>
    <dgm:cxn modelId="{5C9F40B6-03EF-496E-AD6C-CC95D2AC043D}" type="presParOf" srcId="{C8038630-9B41-458F-8119-2C67B5540842}" destId="{0FD95A35-057D-4BB7-B4F7-5644718A47AB}" srcOrd="0" destOrd="0" presId="urn:microsoft.com/office/officeart/2005/8/layout/hierarchy1"/>
    <dgm:cxn modelId="{4A44E2B7-0DA2-44AD-B5BB-0A40C9A3230C}" type="presParOf" srcId="{C8038630-9B41-458F-8119-2C67B5540842}" destId="{02018A91-764E-43B4-AF7B-EE7A4C9C7F4D}" srcOrd="1" destOrd="0" presId="urn:microsoft.com/office/officeart/2005/8/layout/hierarchy1"/>
    <dgm:cxn modelId="{D4E0FA95-BC23-4B33-9187-8F9E5ACCAC8C}" type="presParOf" srcId="{02018A91-764E-43B4-AF7B-EE7A4C9C7F4D}" destId="{5AF95308-6B69-4611-803E-42B5EE84F51C}" srcOrd="0" destOrd="0" presId="urn:microsoft.com/office/officeart/2005/8/layout/hierarchy1"/>
    <dgm:cxn modelId="{B3680154-31F2-4B52-905E-A8FD51C55E31}" type="presParOf" srcId="{5AF95308-6B69-4611-803E-42B5EE84F51C}" destId="{54A8FA02-9EC9-4389-BFD7-61952800936A}" srcOrd="0" destOrd="0" presId="urn:microsoft.com/office/officeart/2005/8/layout/hierarchy1"/>
    <dgm:cxn modelId="{F326B4A0-BBF0-4A0E-8688-38F509F38690}" type="presParOf" srcId="{5AF95308-6B69-4611-803E-42B5EE84F51C}" destId="{68431AC9-8FAB-4A8D-8675-4BF37906785C}" srcOrd="1" destOrd="0" presId="urn:microsoft.com/office/officeart/2005/8/layout/hierarchy1"/>
    <dgm:cxn modelId="{B7CFDDE3-6122-4ECD-9EB2-C6E0D32BEE64}" type="presParOf" srcId="{02018A91-764E-43B4-AF7B-EE7A4C9C7F4D}" destId="{79737EAF-6915-4F40-9A99-AB4B6625CD0D}" srcOrd="1" destOrd="0" presId="urn:microsoft.com/office/officeart/2005/8/layout/hierarchy1"/>
    <dgm:cxn modelId="{644ABA32-4862-4D9B-B173-92076DADAF5E}" type="presParOf" srcId="{79737EAF-6915-4F40-9A99-AB4B6625CD0D}" destId="{DE78368B-2516-4282-A67B-EF581FFDE7DD}" srcOrd="0" destOrd="0" presId="urn:microsoft.com/office/officeart/2005/8/layout/hierarchy1"/>
    <dgm:cxn modelId="{176EB688-A439-4418-BEA5-380AFF878F4A}" type="presParOf" srcId="{79737EAF-6915-4F40-9A99-AB4B6625CD0D}" destId="{1CD8D7EE-53E9-4A9C-8AF9-A470D42249EE}" srcOrd="1" destOrd="0" presId="urn:microsoft.com/office/officeart/2005/8/layout/hierarchy1"/>
    <dgm:cxn modelId="{3DFAC608-B7B4-4F29-A0A0-6294E1BA9227}" type="presParOf" srcId="{1CD8D7EE-53E9-4A9C-8AF9-A470D42249EE}" destId="{5E723F3B-9EDF-42E9-B3D2-4632C6F7FD6B}" srcOrd="0" destOrd="0" presId="urn:microsoft.com/office/officeart/2005/8/layout/hierarchy1"/>
    <dgm:cxn modelId="{0ABC5387-E2EC-4B18-BDAA-AE18CE4FB01C}" type="presParOf" srcId="{5E723F3B-9EDF-42E9-B3D2-4632C6F7FD6B}" destId="{7662DE95-2F66-431D-B25F-4E182FB8A446}" srcOrd="0" destOrd="0" presId="urn:microsoft.com/office/officeart/2005/8/layout/hierarchy1"/>
    <dgm:cxn modelId="{E1F5819B-F017-4D0E-84BA-0256BE8F46D5}" type="presParOf" srcId="{5E723F3B-9EDF-42E9-B3D2-4632C6F7FD6B}" destId="{89C76062-BF5E-416D-B2F4-6E55113C37FD}" srcOrd="1" destOrd="0" presId="urn:microsoft.com/office/officeart/2005/8/layout/hierarchy1"/>
    <dgm:cxn modelId="{DE47FBCF-5610-4709-ADDE-FA88705FC837}" type="presParOf" srcId="{1CD8D7EE-53E9-4A9C-8AF9-A470D42249EE}" destId="{23A8A624-DAFB-44A6-AAE1-3BB83953080B}" srcOrd="1" destOrd="0" presId="urn:microsoft.com/office/officeart/2005/8/layout/hierarchy1"/>
    <dgm:cxn modelId="{AC38A012-B64C-493A-968B-A4297FDD81C1}" type="presParOf" srcId="{79737EAF-6915-4F40-9A99-AB4B6625CD0D}" destId="{D8DE4759-E678-479A-A5E3-7E348DADBE48}" srcOrd="2" destOrd="0" presId="urn:microsoft.com/office/officeart/2005/8/layout/hierarchy1"/>
    <dgm:cxn modelId="{407F12D4-BE46-41EC-A7F4-7057DC18840B}" type="presParOf" srcId="{79737EAF-6915-4F40-9A99-AB4B6625CD0D}" destId="{0F01D225-2885-4BF9-A232-E44DF89746C6}" srcOrd="3" destOrd="0" presId="urn:microsoft.com/office/officeart/2005/8/layout/hierarchy1"/>
    <dgm:cxn modelId="{DF316CE6-002E-4019-AE2C-A30CD5B4336F}" type="presParOf" srcId="{0F01D225-2885-4BF9-A232-E44DF89746C6}" destId="{BB038EF9-6652-4E64-95D8-B7BA447AFC5B}" srcOrd="0" destOrd="0" presId="urn:microsoft.com/office/officeart/2005/8/layout/hierarchy1"/>
    <dgm:cxn modelId="{62581681-3416-43B8-A4A5-F462D2712679}" type="presParOf" srcId="{BB038EF9-6652-4E64-95D8-B7BA447AFC5B}" destId="{7E97B2BF-9BF2-4817-84D7-F27A0B5BE355}" srcOrd="0" destOrd="0" presId="urn:microsoft.com/office/officeart/2005/8/layout/hierarchy1"/>
    <dgm:cxn modelId="{32AF61C0-48BC-433B-AE0D-C32350545CF7}" type="presParOf" srcId="{BB038EF9-6652-4E64-95D8-B7BA447AFC5B}" destId="{C17B9DF3-1ED7-43D5-A6F8-091D59F684F9}" srcOrd="1" destOrd="0" presId="urn:microsoft.com/office/officeart/2005/8/layout/hierarchy1"/>
    <dgm:cxn modelId="{7DCA6DC9-4EB1-46DF-9D3F-A52FB34C10E5}" type="presParOf" srcId="{0F01D225-2885-4BF9-A232-E44DF89746C6}" destId="{B1D17373-A9B7-42EE-8B81-BF64CC74874C}" srcOrd="1" destOrd="0" presId="urn:microsoft.com/office/officeart/2005/8/layout/hierarchy1"/>
    <dgm:cxn modelId="{7CC10B9D-5479-40E2-BF39-8A697263916C}" type="presParOf" srcId="{C8038630-9B41-458F-8119-2C67B5540842}" destId="{D14C4A70-C05B-4450-A200-9AEA19C342F8}" srcOrd="2" destOrd="0" presId="urn:microsoft.com/office/officeart/2005/8/layout/hierarchy1"/>
    <dgm:cxn modelId="{34E3BE1B-D766-484D-AD3D-5374EE8DF9AD}" type="presParOf" srcId="{C8038630-9B41-458F-8119-2C67B5540842}" destId="{07DE1D25-E3FE-4CED-9EC1-C1056CA2101A}" srcOrd="3" destOrd="0" presId="urn:microsoft.com/office/officeart/2005/8/layout/hierarchy1"/>
    <dgm:cxn modelId="{921DB9CA-30D8-46B4-87DF-8DC126EE7FA5}" type="presParOf" srcId="{07DE1D25-E3FE-4CED-9EC1-C1056CA2101A}" destId="{27F30FFE-A450-4AF3-900D-4DA33F8B5038}" srcOrd="0" destOrd="0" presId="urn:microsoft.com/office/officeart/2005/8/layout/hierarchy1"/>
    <dgm:cxn modelId="{F19C3DC1-44D1-48E0-844E-2ED644219C07}" type="presParOf" srcId="{27F30FFE-A450-4AF3-900D-4DA33F8B5038}" destId="{63A19B1C-AD8F-4B7B-835D-39717C694C1B}" srcOrd="0" destOrd="0" presId="urn:microsoft.com/office/officeart/2005/8/layout/hierarchy1"/>
    <dgm:cxn modelId="{CCC4A651-6B13-479A-985E-BDDDF7A95118}" type="presParOf" srcId="{27F30FFE-A450-4AF3-900D-4DA33F8B5038}" destId="{07F8A031-70B9-4C8B-A545-132C251D3DD8}" srcOrd="1" destOrd="0" presId="urn:microsoft.com/office/officeart/2005/8/layout/hierarchy1"/>
    <dgm:cxn modelId="{BC4D0806-C5E7-489C-A8ED-E2AB004EDA8B}" type="presParOf" srcId="{07DE1D25-E3FE-4CED-9EC1-C1056CA2101A}" destId="{AF08679A-B0DA-45A6-900E-F9F9CFE2A3B9}" srcOrd="1" destOrd="0" presId="urn:microsoft.com/office/officeart/2005/8/layout/hierarchy1"/>
    <dgm:cxn modelId="{70A39955-2884-4900-B863-E7FC97C4DC76}" type="presParOf" srcId="{AF08679A-B0DA-45A6-900E-F9F9CFE2A3B9}" destId="{80DBF450-8860-4890-A274-101EE31ADE70}" srcOrd="0" destOrd="0" presId="urn:microsoft.com/office/officeart/2005/8/layout/hierarchy1"/>
    <dgm:cxn modelId="{F9579986-9D11-4E69-A050-BFEAED47DFA3}" type="presParOf" srcId="{AF08679A-B0DA-45A6-900E-F9F9CFE2A3B9}" destId="{0586A95E-82AF-43F8-9B8C-8E6288E8E59D}" srcOrd="1" destOrd="0" presId="urn:microsoft.com/office/officeart/2005/8/layout/hierarchy1"/>
    <dgm:cxn modelId="{72E09046-348E-415A-9D60-9C2001572D23}" type="presParOf" srcId="{0586A95E-82AF-43F8-9B8C-8E6288E8E59D}" destId="{5B052E2A-2C9D-4417-BBCD-E669E76D027C}" srcOrd="0" destOrd="0" presId="urn:microsoft.com/office/officeart/2005/8/layout/hierarchy1"/>
    <dgm:cxn modelId="{CA7E5DE8-3ED2-4DED-B96C-EF33FBBFB0C4}" type="presParOf" srcId="{5B052E2A-2C9D-4417-BBCD-E669E76D027C}" destId="{FD412041-77F1-42CA-B62E-68978CAA7298}" srcOrd="0" destOrd="0" presId="urn:microsoft.com/office/officeart/2005/8/layout/hierarchy1"/>
    <dgm:cxn modelId="{9F53CD54-3200-4493-B219-B41D1E713C91}" type="presParOf" srcId="{5B052E2A-2C9D-4417-BBCD-E669E76D027C}" destId="{C716B390-6056-4117-B895-34574EF8B175}" srcOrd="1" destOrd="0" presId="urn:microsoft.com/office/officeart/2005/8/layout/hierarchy1"/>
    <dgm:cxn modelId="{03D42EBC-05F6-4CA4-B214-255111443D5C}" type="presParOf" srcId="{0586A95E-82AF-43F8-9B8C-8E6288E8E59D}" destId="{44524683-AF7A-433A-885D-6EDF8C8E684F}" srcOrd="1" destOrd="0" presId="urn:microsoft.com/office/officeart/2005/8/layout/hierarchy1"/>
    <dgm:cxn modelId="{5B251662-DC97-4F78-92CA-8E97E6BF8726}" type="presParOf" srcId="{AF08679A-B0DA-45A6-900E-F9F9CFE2A3B9}" destId="{56BAEE02-A69C-4079-9F9E-4192EE5FA79D}" srcOrd="2" destOrd="0" presId="urn:microsoft.com/office/officeart/2005/8/layout/hierarchy1"/>
    <dgm:cxn modelId="{BDBED765-1CDE-4E3D-BBD2-3A980DD87CAC}" type="presParOf" srcId="{AF08679A-B0DA-45A6-900E-F9F9CFE2A3B9}" destId="{3D3BCD06-D863-4091-B98D-55CA78CB55A0}" srcOrd="3" destOrd="0" presId="urn:microsoft.com/office/officeart/2005/8/layout/hierarchy1"/>
    <dgm:cxn modelId="{C6373CDE-38FE-41BB-914C-B7B0C802528C}" type="presParOf" srcId="{3D3BCD06-D863-4091-B98D-55CA78CB55A0}" destId="{AE0D16B5-E2F9-4526-8557-B73B3B7DB4EB}" srcOrd="0" destOrd="0" presId="urn:microsoft.com/office/officeart/2005/8/layout/hierarchy1"/>
    <dgm:cxn modelId="{3C96E061-2602-4859-A114-83FFA7CDDC2B}" type="presParOf" srcId="{AE0D16B5-E2F9-4526-8557-B73B3B7DB4EB}" destId="{B50412B0-09E5-4EC6-92B4-A917C4B13676}" srcOrd="0" destOrd="0" presId="urn:microsoft.com/office/officeart/2005/8/layout/hierarchy1"/>
    <dgm:cxn modelId="{931AD9B2-CF8D-4D5F-B0C3-E250E164668D}" type="presParOf" srcId="{AE0D16B5-E2F9-4526-8557-B73B3B7DB4EB}" destId="{12C1E626-0965-42C8-A247-E51361A5547E}" srcOrd="1" destOrd="0" presId="urn:microsoft.com/office/officeart/2005/8/layout/hierarchy1"/>
    <dgm:cxn modelId="{DD298ABB-43E7-47EB-84F7-65D4B7FBD594}" type="presParOf" srcId="{3D3BCD06-D863-4091-B98D-55CA78CB55A0}" destId="{D85955F6-DC51-46C9-A5F2-F437BD9729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376802-4ED6-4EEA-AA38-C7F0F4F0747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L"/>
        </a:p>
      </dgm:t>
    </dgm:pt>
    <dgm:pt modelId="{F2D05541-A8E7-4162-BDFA-0B1592D2D1EC}">
      <dgm:prSet phldrT="[Text]"/>
      <dgm:spPr/>
      <dgm:t>
        <a:bodyPr/>
        <a:lstStyle/>
        <a:p>
          <a:r>
            <a:rPr lang="en-US"/>
            <a:t>Characterization (counting mode, what?)</a:t>
          </a:r>
          <a:endParaRPr lang="en-IL"/>
        </a:p>
      </dgm:t>
    </dgm:pt>
    <dgm:pt modelId="{3F822F81-FF20-44B7-8CBB-5A3FFD050503}" type="parTrans" cxnId="{029D9F97-EC97-434E-A230-6AD8A0AF3781}">
      <dgm:prSet/>
      <dgm:spPr/>
      <dgm:t>
        <a:bodyPr/>
        <a:lstStyle/>
        <a:p>
          <a:endParaRPr lang="en-IL"/>
        </a:p>
      </dgm:t>
    </dgm:pt>
    <dgm:pt modelId="{D4B78CCD-2262-41FA-9D0E-09683754439E}" type="sibTrans" cxnId="{029D9F97-EC97-434E-A230-6AD8A0AF3781}">
      <dgm:prSet/>
      <dgm:spPr/>
      <dgm:t>
        <a:bodyPr/>
        <a:lstStyle/>
        <a:p>
          <a:endParaRPr lang="en-IL"/>
        </a:p>
      </dgm:t>
    </dgm:pt>
    <dgm:pt modelId="{5C0EE560-9CDE-4240-99D0-1963B9DDC62F}">
      <dgm:prSet/>
      <dgm:spPr/>
      <dgm:t>
        <a:bodyPr/>
        <a:lstStyle/>
        <a:p>
          <a:r>
            <a:rPr lang="en-US" dirty="0" err="1"/>
            <a:t>VTune</a:t>
          </a:r>
          <a:r>
            <a:rPr lang="en-US" dirty="0"/>
            <a:t> (SEP, perf)</a:t>
          </a:r>
          <a:endParaRPr lang="en-IL" dirty="0"/>
        </a:p>
      </dgm:t>
    </dgm:pt>
    <dgm:pt modelId="{0E754BC0-C412-4D39-9E73-900F0AC3704A}" type="parTrans" cxnId="{4294391E-C15C-4EEE-BC69-8A2F44263CAE}">
      <dgm:prSet/>
      <dgm:spPr/>
      <dgm:t>
        <a:bodyPr/>
        <a:lstStyle/>
        <a:p>
          <a:endParaRPr lang="en-IL"/>
        </a:p>
      </dgm:t>
    </dgm:pt>
    <dgm:pt modelId="{19A83CEB-7078-4324-8167-C79BBC90FE2E}" type="sibTrans" cxnId="{4294391E-C15C-4EEE-BC69-8A2F44263CAE}">
      <dgm:prSet custT="1"/>
      <dgm:spPr/>
      <dgm:t>
        <a:bodyPr/>
        <a:lstStyle/>
        <a:p>
          <a:r>
            <a:rPr lang="en-US" sz="2000"/>
            <a:t>Linux perf record</a:t>
          </a:r>
          <a:endParaRPr lang="en-IL" sz="2000"/>
        </a:p>
      </dgm:t>
    </dgm:pt>
    <dgm:pt modelId="{65241D17-2B90-40CA-A905-913B0532AB1A}">
      <dgm:prSet phldrT="[Text]"/>
      <dgm:spPr/>
      <dgm:t>
        <a:bodyPr/>
        <a:lstStyle/>
        <a:p>
          <a:r>
            <a:rPr lang="en-US"/>
            <a:t>Rich/detailed profiling (sampling mode, where?)</a:t>
          </a:r>
          <a:endParaRPr lang="en-IL"/>
        </a:p>
      </dgm:t>
    </dgm:pt>
    <dgm:pt modelId="{F6AD0A9D-9101-4308-9B34-CBD73D591D24}" type="parTrans" cxnId="{73FF478B-24AB-4F5E-9A92-B8C5E4110BFC}">
      <dgm:prSet/>
      <dgm:spPr/>
      <dgm:t>
        <a:bodyPr/>
        <a:lstStyle/>
        <a:p>
          <a:endParaRPr lang="en-IL"/>
        </a:p>
      </dgm:t>
    </dgm:pt>
    <dgm:pt modelId="{51CDD7BF-EE46-4986-8411-400DCD5850C9}" type="sibTrans" cxnId="{73FF478B-24AB-4F5E-9A92-B8C5E4110BFC}">
      <dgm:prSet/>
      <dgm:spPr/>
      <dgm:t>
        <a:bodyPr/>
        <a:lstStyle/>
        <a:p>
          <a:endParaRPr lang="en-IL"/>
        </a:p>
      </dgm:t>
    </dgm:pt>
    <dgm:pt modelId="{A1A44B45-C9E7-46A6-BABC-D0CC6BB1D76E}">
      <dgm:prSet/>
      <dgm:spPr/>
      <dgm:t>
        <a:bodyPr/>
        <a:lstStyle/>
        <a:p>
          <a:r>
            <a:rPr lang="en-US"/>
            <a:t>EDP (EMON)</a:t>
          </a:r>
          <a:endParaRPr lang="en-IL"/>
        </a:p>
      </dgm:t>
    </dgm:pt>
    <dgm:pt modelId="{B335A637-8264-4FAA-A5F5-E8AB2967BB2E}" type="parTrans" cxnId="{953DCFAB-86EA-4867-B301-05B9CFD7E18F}">
      <dgm:prSet/>
      <dgm:spPr/>
      <dgm:t>
        <a:bodyPr/>
        <a:lstStyle/>
        <a:p>
          <a:endParaRPr lang="en-IL"/>
        </a:p>
      </dgm:t>
    </dgm:pt>
    <dgm:pt modelId="{97A1DE7D-2FFA-4702-87C7-C55B55103163}" type="sibTrans" cxnId="{953DCFAB-86EA-4867-B301-05B9CFD7E18F}">
      <dgm:prSet custT="1"/>
      <dgm:spPr/>
      <dgm:t>
        <a:bodyPr/>
        <a:lstStyle/>
        <a:p>
          <a:r>
            <a:rPr lang="en-US" sz="2000"/>
            <a:t>Linux perf stat</a:t>
          </a:r>
          <a:endParaRPr lang="en-IL" sz="2000"/>
        </a:p>
      </dgm:t>
    </dgm:pt>
    <dgm:pt modelId="{592571B7-B001-4A87-A07C-F8D5EFC6156C}">
      <dgm:prSet phldrT="[Text]"/>
      <dgm:spPr>
        <a:noFill/>
        <a:ln>
          <a:noFill/>
        </a:ln>
      </dgm:spPr>
      <dgm:t>
        <a:bodyPr/>
        <a:lstStyle/>
        <a:p>
          <a:r>
            <a:rPr lang="en-US" dirty="0"/>
            <a:t>.</a:t>
          </a:r>
          <a:endParaRPr lang="en-IL" dirty="0"/>
        </a:p>
      </dgm:t>
    </dgm:pt>
    <dgm:pt modelId="{81A69EF7-298D-4D77-AB14-990F6AE55F89}" type="sibTrans" cxnId="{34CA7995-89BB-48C5-A1B3-0BB7C7D752E5}">
      <dgm:prSet/>
      <dgm:spPr>
        <a:noFill/>
        <a:ln>
          <a:noFill/>
        </a:ln>
      </dgm:spPr>
      <dgm:t>
        <a:bodyPr/>
        <a:lstStyle/>
        <a:p>
          <a:endParaRPr lang="en-IL"/>
        </a:p>
      </dgm:t>
    </dgm:pt>
    <dgm:pt modelId="{0F0F3761-32E9-46F0-AC26-AE86BA4D3867}" type="parTrans" cxnId="{34CA7995-89BB-48C5-A1B3-0BB7C7D752E5}">
      <dgm:prSet/>
      <dgm:spPr/>
      <dgm:t>
        <a:bodyPr/>
        <a:lstStyle/>
        <a:p>
          <a:endParaRPr lang="en-IL"/>
        </a:p>
      </dgm:t>
    </dgm:pt>
    <dgm:pt modelId="{E2A9CF51-399A-4370-BC9B-4C62EE51CD93}" type="pres">
      <dgm:prSet presAssocID="{72376802-4ED6-4EEA-AA38-C7F0F4F0747E}" presName="Name0" presStyleCnt="0">
        <dgm:presLayoutVars>
          <dgm:chMax/>
          <dgm:chPref/>
          <dgm:dir/>
          <dgm:animLvl val="lvl"/>
        </dgm:presLayoutVars>
      </dgm:prSet>
      <dgm:spPr/>
    </dgm:pt>
    <dgm:pt modelId="{CF6B9220-F334-430F-A926-C90C6EDA4151}" type="pres">
      <dgm:prSet presAssocID="{A1A44B45-C9E7-46A6-BABC-D0CC6BB1D76E}" presName="composite" presStyleCnt="0"/>
      <dgm:spPr/>
    </dgm:pt>
    <dgm:pt modelId="{FD625F6B-E3D5-4D07-B46D-8540878295AB}" type="pres">
      <dgm:prSet presAssocID="{A1A44B45-C9E7-46A6-BABC-D0CC6BB1D76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A296A8B-D908-4318-8B22-AC6597966E6B}" type="pres">
      <dgm:prSet presAssocID="{A1A44B45-C9E7-46A6-BABC-D0CC6BB1D76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CC9EC72-C798-472E-9710-2B5CECB13BDA}" type="pres">
      <dgm:prSet presAssocID="{A1A44B45-C9E7-46A6-BABC-D0CC6BB1D76E}" presName="BalanceSpacing" presStyleCnt="0"/>
      <dgm:spPr/>
    </dgm:pt>
    <dgm:pt modelId="{E5C8BC4A-A060-40F3-8D63-239A8A8DFD7B}" type="pres">
      <dgm:prSet presAssocID="{A1A44B45-C9E7-46A6-BABC-D0CC6BB1D76E}" presName="BalanceSpacing1" presStyleCnt="0"/>
      <dgm:spPr/>
    </dgm:pt>
    <dgm:pt modelId="{D20E3F27-11B6-431E-A9A0-40B41D7D3F3B}" type="pres">
      <dgm:prSet presAssocID="{97A1DE7D-2FFA-4702-87C7-C55B55103163}" presName="Accent1Text" presStyleLbl="node1" presStyleIdx="1" presStyleCnt="6"/>
      <dgm:spPr/>
    </dgm:pt>
    <dgm:pt modelId="{4CFF417D-7240-4F4B-B033-EE2F163F1802}" type="pres">
      <dgm:prSet presAssocID="{97A1DE7D-2FFA-4702-87C7-C55B55103163}" presName="spaceBetweenRectangles" presStyleCnt="0"/>
      <dgm:spPr/>
    </dgm:pt>
    <dgm:pt modelId="{58F3CDAA-D4CE-4615-8B7C-D24CB1A58889}" type="pres">
      <dgm:prSet presAssocID="{5C0EE560-9CDE-4240-99D0-1963B9DDC62F}" presName="composite" presStyleCnt="0"/>
      <dgm:spPr/>
    </dgm:pt>
    <dgm:pt modelId="{DB900507-D289-4610-BD79-AC75BA559F1D}" type="pres">
      <dgm:prSet presAssocID="{5C0EE560-9CDE-4240-99D0-1963B9DDC62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9EEF6E4-316D-4FE4-A06A-32B50C242E46}" type="pres">
      <dgm:prSet presAssocID="{5C0EE560-9CDE-4240-99D0-1963B9DDC62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F5C701E-2A12-41E6-ADDB-3F0A2B898C1D}" type="pres">
      <dgm:prSet presAssocID="{5C0EE560-9CDE-4240-99D0-1963B9DDC62F}" presName="BalanceSpacing" presStyleCnt="0"/>
      <dgm:spPr/>
    </dgm:pt>
    <dgm:pt modelId="{287F40BD-A809-4A31-BFA6-FDEE0881F09B}" type="pres">
      <dgm:prSet presAssocID="{5C0EE560-9CDE-4240-99D0-1963B9DDC62F}" presName="BalanceSpacing1" presStyleCnt="0"/>
      <dgm:spPr/>
    </dgm:pt>
    <dgm:pt modelId="{9FCAD9F1-C98E-4070-9314-9425F9DCD558}" type="pres">
      <dgm:prSet presAssocID="{19A83CEB-7078-4324-8167-C79BBC90FE2E}" presName="Accent1Text" presStyleLbl="node1" presStyleIdx="3" presStyleCnt="6"/>
      <dgm:spPr/>
    </dgm:pt>
    <dgm:pt modelId="{C82FD11D-7F61-4F70-BD55-8E2DCEE57691}" type="pres">
      <dgm:prSet presAssocID="{19A83CEB-7078-4324-8167-C79BBC90FE2E}" presName="spaceBetweenRectangles" presStyleCnt="0"/>
      <dgm:spPr/>
    </dgm:pt>
    <dgm:pt modelId="{6803BF77-DD8F-4B22-A8D2-9BCD63D701CA}" type="pres">
      <dgm:prSet presAssocID="{592571B7-B001-4A87-A07C-F8D5EFC6156C}" presName="composite" presStyleCnt="0"/>
      <dgm:spPr/>
    </dgm:pt>
    <dgm:pt modelId="{639F4323-1D63-42FF-86A2-36AD7510116D}" type="pres">
      <dgm:prSet presAssocID="{592571B7-B001-4A87-A07C-F8D5EFC6156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73FB503-16D8-4DEA-A993-3F351BF40622}" type="pres">
      <dgm:prSet presAssocID="{592571B7-B001-4A87-A07C-F8D5EFC6156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38AB5FF-485A-4E46-8A30-EBE895ED442E}" type="pres">
      <dgm:prSet presAssocID="{592571B7-B001-4A87-A07C-F8D5EFC6156C}" presName="BalanceSpacing" presStyleCnt="0"/>
      <dgm:spPr/>
    </dgm:pt>
    <dgm:pt modelId="{39AA3C1F-94E3-4A97-8043-500479AD48BF}" type="pres">
      <dgm:prSet presAssocID="{592571B7-B001-4A87-A07C-F8D5EFC6156C}" presName="BalanceSpacing1" presStyleCnt="0"/>
      <dgm:spPr/>
    </dgm:pt>
    <dgm:pt modelId="{56B419E3-A39A-44E8-B6B8-F10B1B9417C5}" type="pres">
      <dgm:prSet presAssocID="{81A69EF7-298D-4D77-AB14-990F6AE55F89}" presName="Accent1Text" presStyleLbl="node1" presStyleIdx="5" presStyleCnt="6"/>
      <dgm:spPr/>
    </dgm:pt>
  </dgm:ptLst>
  <dgm:cxnLst>
    <dgm:cxn modelId="{4294391E-C15C-4EEE-BC69-8A2F44263CAE}" srcId="{72376802-4ED6-4EEA-AA38-C7F0F4F0747E}" destId="{5C0EE560-9CDE-4240-99D0-1963B9DDC62F}" srcOrd="1" destOrd="0" parTransId="{0E754BC0-C412-4D39-9E73-900F0AC3704A}" sibTransId="{19A83CEB-7078-4324-8167-C79BBC90FE2E}"/>
    <dgm:cxn modelId="{550C7824-39B9-4355-B425-FEDA534D1B7B}" type="presOf" srcId="{5C0EE560-9CDE-4240-99D0-1963B9DDC62F}" destId="{DB900507-D289-4610-BD79-AC75BA559F1D}" srcOrd="0" destOrd="0" presId="urn:microsoft.com/office/officeart/2008/layout/AlternatingHexagons"/>
    <dgm:cxn modelId="{CBC98D44-D93F-4056-9FCC-E60AA2B62D51}" type="presOf" srcId="{F2D05541-A8E7-4162-BDFA-0B1592D2D1EC}" destId="{1A296A8B-D908-4318-8B22-AC6597966E6B}" srcOrd="0" destOrd="0" presId="urn:microsoft.com/office/officeart/2008/layout/AlternatingHexagons"/>
    <dgm:cxn modelId="{4741B077-0958-480E-85AA-EFF4C9E10529}" type="presOf" srcId="{65241D17-2B90-40CA-A905-913B0532AB1A}" destId="{D9EEF6E4-316D-4FE4-A06A-32B50C242E46}" srcOrd="0" destOrd="0" presId="urn:microsoft.com/office/officeart/2008/layout/AlternatingHexagons"/>
    <dgm:cxn modelId="{73FF478B-24AB-4F5E-9A92-B8C5E4110BFC}" srcId="{5C0EE560-9CDE-4240-99D0-1963B9DDC62F}" destId="{65241D17-2B90-40CA-A905-913B0532AB1A}" srcOrd="0" destOrd="0" parTransId="{F6AD0A9D-9101-4308-9B34-CBD73D591D24}" sibTransId="{51CDD7BF-EE46-4986-8411-400DCD5850C9}"/>
    <dgm:cxn modelId="{B6638C8F-A7A5-4A3A-A4D0-7085F19B944A}" type="presOf" srcId="{97A1DE7D-2FFA-4702-87C7-C55B55103163}" destId="{D20E3F27-11B6-431E-A9A0-40B41D7D3F3B}" srcOrd="0" destOrd="0" presId="urn:microsoft.com/office/officeart/2008/layout/AlternatingHexagons"/>
    <dgm:cxn modelId="{34CA7995-89BB-48C5-A1B3-0BB7C7D752E5}" srcId="{72376802-4ED6-4EEA-AA38-C7F0F4F0747E}" destId="{592571B7-B001-4A87-A07C-F8D5EFC6156C}" srcOrd="2" destOrd="0" parTransId="{0F0F3761-32E9-46F0-AC26-AE86BA4D3867}" sibTransId="{81A69EF7-298D-4D77-AB14-990F6AE55F89}"/>
    <dgm:cxn modelId="{029D9F97-EC97-434E-A230-6AD8A0AF3781}" srcId="{A1A44B45-C9E7-46A6-BABC-D0CC6BB1D76E}" destId="{F2D05541-A8E7-4162-BDFA-0B1592D2D1EC}" srcOrd="0" destOrd="0" parTransId="{3F822F81-FF20-44B7-8CBB-5A3FFD050503}" sibTransId="{D4B78CCD-2262-41FA-9D0E-09683754439E}"/>
    <dgm:cxn modelId="{953DCFAB-86EA-4867-B301-05B9CFD7E18F}" srcId="{72376802-4ED6-4EEA-AA38-C7F0F4F0747E}" destId="{A1A44B45-C9E7-46A6-BABC-D0CC6BB1D76E}" srcOrd="0" destOrd="0" parTransId="{B335A637-8264-4FAA-A5F5-E8AB2967BB2E}" sibTransId="{97A1DE7D-2FFA-4702-87C7-C55B55103163}"/>
    <dgm:cxn modelId="{3030DBC1-6A1C-4A3B-9D7D-410D8DA5599D}" type="presOf" srcId="{592571B7-B001-4A87-A07C-F8D5EFC6156C}" destId="{639F4323-1D63-42FF-86A2-36AD7510116D}" srcOrd="0" destOrd="0" presId="urn:microsoft.com/office/officeart/2008/layout/AlternatingHexagons"/>
    <dgm:cxn modelId="{036471C3-78A8-4346-BFFF-5CC3FC63D303}" type="presOf" srcId="{A1A44B45-C9E7-46A6-BABC-D0CC6BB1D76E}" destId="{FD625F6B-E3D5-4D07-B46D-8540878295AB}" srcOrd="0" destOrd="0" presId="urn:microsoft.com/office/officeart/2008/layout/AlternatingHexagons"/>
    <dgm:cxn modelId="{60A01ED2-7F8E-4461-B499-406812AB8321}" type="presOf" srcId="{19A83CEB-7078-4324-8167-C79BBC90FE2E}" destId="{9FCAD9F1-C98E-4070-9314-9425F9DCD558}" srcOrd="0" destOrd="0" presId="urn:microsoft.com/office/officeart/2008/layout/AlternatingHexagons"/>
    <dgm:cxn modelId="{5839A5DE-BEF9-4A20-ADED-52914BFF09BA}" type="presOf" srcId="{72376802-4ED6-4EEA-AA38-C7F0F4F0747E}" destId="{E2A9CF51-399A-4370-BC9B-4C62EE51CD93}" srcOrd="0" destOrd="0" presId="urn:microsoft.com/office/officeart/2008/layout/AlternatingHexagons"/>
    <dgm:cxn modelId="{5BECEBEC-8D90-497F-AD73-8E2362B11522}" type="presOf" srcId="{81A69EF7-298D-4D77-AB14-990F6AE55F89}" destId="{56B419E3-A39A-44E8-B6B8-F10B1B9417C5}" srcOrd="0" destOrd="0" presId="urn:microsoft.com/office/officeart/2008/layout/AlternatingHexagons"/>
    <dgm:cxn modelId="{5210C8E0-6E9E-4E10-B6A9-467C20D41EEA}" type="presParOf" srcId="{E2A9CF51-399A-4370-BC9B-4C62EE51CD93}" destId="{CF6B9220-F334-430F-A926-C90C6EDA4151}" srcOrd="0" destOrd="0" presId="urn:microsoft.com/office/officeart/2008/layout/AlternatingHexagons"/>
    <dgm:cxn modelId="{3366D6E3-AFA8-4562-A4E7-C1F9441083CD}" type="presParOf" srcId="{CF6B9220-F334-430F-A926-C90C6EDA4151}" destId="{FD625F6B-E3D5-4D07-B46D-8540878295AB}" srcOrd="0" destOrd="0" presId="urn:microsoft.com/office/officeart/2008/layout/AlternatingHexagons"/>
    <dgm:cxn modelId="{03BEA2AD-78BC-463A-BE1C-DB9F1F89EC8C}" type="presParOf" srcId="{CF6B9220-F334-430F-A926-C90C6EDA4151}" destId="{1A296A8B-D908-4318-8B22-AC6597966E6B}" srcOrd="1" destOrd="0" presId="urn:microsoft.com/office/officeart/2008/layout/AlternatingHexagons"/>
    <dgm:cxn modelId="{BC904557-487E-4643-97C9-EF7885417CE2}" type="presParOf" srcId="{CF6B9220-F334-430F-A926-C90C6EDA4151}" destId="{FCC9EC72-C798-472E-9710-2B5CECB13BDA}" srcOrd="2" destOrd="0" presId="urn:microsoft.com/office/officeart/2008/layout/AlternatingHexagons"/>
    <dgm:cxn modelId="{B169E43E-80E4-4C85-AB5F-0EB2C275DFE5}" type="presParOf" srcId="{CF6B9220-F334-430F-A926-C90C6EDA4151}" destId="{E5C8BC4A-A060-40F3-8D63-239A8A8DFD7B}" srcOrd="3" destOrd="0" presId="urn:microsoft.com/office/officeart/2008/layout/AlternatingHexagons"/>
    <dgm:cxn modelId="{904DA9DA-B336-4640-8975-C1E7A22E729B}" type="presParOf" srcId="{CF6B9220-F334-430F-A926-C90C6EDA4151}" destId="{D20E3F27-11B6-431E-A9A0-40B41D7D3F3B}" srcOrd="4" destOrd="0" presId="urn:microsoft.com/office/officeart/2008/layout/AlternatingHexagons"/>
    <dgm:cxn modelId="{DEDA514A-EFB8-4F65-8BFA-19ED3A3FA7B5}" type="presParOf" srcId="{E2A9CF51-399A-4370-BC9B-4C62EE51CD93}" destId="{4CFF417D-7240-4F4B-B033-EE2F163F1802}" srcOrd="1" destOrd="0" presId="urn:microsoft.com/office/officeart/2008/layout/AlternatingHexagons"/>
    <dgm:cxn modelId="{6C6312E3-F55A-4863-A044-7BCCE9D8FB18}" type="presParOf" srcId="{E2A9CF51-399A-4370-BC9B-4C62EE51CD93}" destId="{58F3CDAA-D4CE-4615-8B7C-D24CB1A58889}" srcOrd="2" destOrd="0" presId="urn:microsoft.com/office/officeart/2008/layout/AlternatingHexagons"/>
    <dgm:cxn modelId="{327E6E52-CCA1-4040-A558-310E21CA7A99}" type="presParOf" srcId="{58F3CDAA-D4CE-4615-8B7C-D24CB1A58889}" destId="{DB900507-D289-4610-BD79-AC75BA559F1D}" srcOrd="0" destOrd="0" presId="urn:microsoft.com/office/officeart/2008/layout/AlternatingHexagons"/>
    <dgm:cxn modelId="{6FAD622B-B005-461C-8101-97D3234DE383}" type="presParOf" srcId="{58F3CDAA-D4CE-4615-8B7C-D24CB1A58889}" destId="{D9EEF6E4-316D-4FE4-A06A-32B50C242E46}" srcOrd="1" destOrd="0" presId="urn:microsoft.com/office/officeart/2008/layout/AlternatingHexagons"/>
    <dgm:cxn modelId="{AFBC1CD2-C427-4F1A-9B77-9E3B1E715831}" type="presParOf" srcId="{58F3CDAA-D4CE-4615-8B7C-D24CB1A58889}" destId="{FF5C701E-2A12-41E6-ADDB-3F0A2B898C1D}" srcOrd="2" destOrd="0" presId="urn:microsoft.com/office/officeart/2008/layout/AlternatingHexagons"/>
    <dgm:cxn modelId="{B713F7F1-69C9-4B28-8C1E-5B5B2B94F975}" type="presParOf" srcId="{58F3CDAA-D4CE-4615-8B7C-D24CB1A58889}" destId="{287F40BD-A809-4A31-BFA6-FDEE0881F09B}" srcOrd="3" destOrd="0" presId="urn:microsoft.com/office/officeart/2008/layout/AlternatingHexagons"/>
    <dgm:cxn modelId="{06D324DF-BF1E-4750-8EE4-4D950B67DA35}" type="presParOf" srcId="{58F3CDAA-D4CE-4615-8B7C-D24CB1A58889}" destId="{9FCAD9F1-C98E-4070-9314-9425F9DCD558}" srcOrd="4" destOrd="0" presId="urn:microsoft.com/office/officeart/2008/layout/AlternatingHexagons"/>
    <dgm:cxn modelId="{36208578-E6B7-4572-8E01-F4C0499E8E96}" type="presParOf" srcId="{E2A9CF51-399A-4370-BC9B-4C62EE51CD93}" destId="{C82FD11D-7F61-4F70-BD55-8E2DCEE57691}" srcOrd="3" destOrd="0" presId="urn:microsoft.com/office/officeart/2008/layout/AlternatingHexagons"/>
    <dgm:cxn modelId="{4B80E39E-18C5-41D5-B812-8585C79DECB4}" type="presParOf" srcId="{E2A9CF51-399A-4370-BC9B-4C62EE51CD93}" destId="{6803BF77-DD8F-4B22-A8D2-9BCD63D701CA}" srcOrd="4" destOrd="0" presId="urn:microsoft.com/office/officeart/2008/layout/AlternatingHexagons"/>
    <dgm:cxn modelId="{4CBDD915-8B90-40D2-A835-7666DE8AAE52}" type="presParOf" srcId="{6803BF77-DD8F-4B22-A8D2-9BCD63D701CA}" destId="{639F4323-1D63-42FF-86A2-36AD7510116D}" srcOrd="0" destOrd="0" presId="urn:microsoft.com/office/officeart/2008/layout/AlternatingHexagons"/>
    <dgm:cxn modelId="{9754C681-2401-44F5-BC34-A71A9FAACE04}" type="presParOf" srcId="{6803BF77-DD8F-4B22-A8D2-9BCD63D701CA}" destId="{C73FB503-16D8-4DEA-A993-3F351BF40622}" srcOrd="1" destOrd="0" presId="urn:microsoft.com/office/officeart/2008/layout/AlternatingHexagons"/>
    <dgm:cxn modelId="{52E19C61-2F73-4A3E-A0B3-4E7E5937380B}" type="presParOf" srcId="{6803BF77-DD8F-4B22-A8D2-9BCD63D701CA}" destId="{238AB5FF-485A-4E46-8A30-EBE895ED442E}" srcOrd="2" destOrd="0" presId="urn:microsoft.com/office/officeart/2008/layout/AlternatingHexagons"/>
    <dgm:cxn modelId="{478A6960-D6C6-407F-834C-5842E6C0448D}" type="presParOf" srcId="{6803BF77-DD8F-4B22-A8D2-9BCD63D701CA}" destId="{39AA3C1F-94E3-4A97-8043-500479AD48BF}" srcOrd="3" destOrd="0" presId="urn:microsoft.com/office/officeart/2008/layout/AlternatingHexagons"/>
    <dgm:cxn modelId="{9ED333D1-4B69-4622-A802-5B3BAE25495F}" type="presParOf" srcId="{6803BF77-DD8F-4B22-A8D2-9BCD63D701CA}" destId="{56B419E3-A39A-44E8-B6B8-F10B1B9417C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67654E-80D4-402D-84D3-E7F53A158108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L"/>
        </a:p>
      </dgm:t>
    </dgm:pt>
    <dgm:pt modelId="{FE23EF5F-2036-4423-9C04-5CF89B43E3BB}">
      <dgm:prSet phldrT="[Text]" custT="1"/>
      <dgm:spPr/>
      <dgm:t>
        <a:bodyPr/>
        <a:lstStyle/>
        <a:p>
          <a:r>
            <a:rPr lang="en-US" sz="2800" b="1" dirty="0"/>
            <a:t>Basic profiling</a:t>
          </a:r>
        </a:p>
        <a:p>
          <a:r>
            <a:rPr lang="en-US" sz="2000" b="0" dirty="0"/>
            <a:t>(perf)</a:t>
          </a:r>
          <a:endParaRPr lang="en-IL" sz="2000" b="0" dirty="0"/>
        </a:p>
      </dgm:t>
    </dgm:pt>
    <dgm:pt modelId="{626D14B0-BA44-4704-9D1C-BF3B62F31D00}" type="parTrans" cxnId="{0A5022E5-C030-4B7C-984C-1A10657CFC9D}">
      <dgm:prSet/>
      <dgm:spPr/>
      <dgm:t>
        <a:bodyPr/>
        <a:lstStyle/>
        <a:p>
          <a:endParaRPr lang="en-IL"/>
        </a:p>
      </dgm:t>
    </dgm:pt>
    <dgm:pt modelId="{DEFA829A-BCEE-4FB8-9AD9-F0B7A8B88FDE}" type="sibTrans" cxnId="{0A5022E5-C030-4B7C-984C-1A10657CFC9D}">
      <dgm:prSet/>
      <dgm:spPr/>
      <dgm:t>
        <a:bodyPr/>
        <a:lstStyle/>
        <a:p>
          <a:endParaRPr lang="en-IL"/>
        </a:p>
      </dgm:t>
    </dgm:pt>
    <dgm:pt modelId="{751351D2-7001-430D-82E8-39AB50560CC7}">
      <dgm:prSet phldrT="[Text]"/>
      <dgm:spPr>
        <a:solidFill>
          <a:schemeClr val="bg1">
            <a:lumMod val="85000"/>
          </a:schemeClr>
        </a:solidFill>
        <a:ln>
          <a:solidFill>
            <a:schemeClr val="bg2">
              <a:lumMod val="40000"/>
              <a:lumOff val="60000"/>
            </a:schemeClr>
          </a:solidFill>
          <a:prstDash val="dashDot"/>
        </a:ln>
      </dgm:spPr>
      <dgm:t>
        <a:bodyPr/>
        <a:lstStyle/>
        <a:p>
          <a:r>
            <a:rPr lang="en-US"/>
            <a:t>log (HW/SW config details)</a:t>
          </a:r>
          <a:endParaRPr lang="en-IL"/>
        </a:p>
      </dgm:t>
    </dgm:pt>
    <dgm:pt modelId="{45A4E8EB-8BBA-4A33-AAF3-FBFB0EEF3B37}" type="parTrans" cxnId="{9ED32AAF-0A3F-4342-817E-37CD37403E17}">
      <dgm:prSet/>
      <dgm:spPr/>
      <dgm:t>
        <a:bodyPr/>
        <a:lstStyle/>
        <a:p>
          <a:endParaRPr lang="en-IL"/>
        </a:p>
      </dgm:t>
    </dgm:pt>
    <dgm:pt modelId="{D39F48A1-9792-4F7E-8F8F-487AA10EE2CF}" type="sibTrans" cxnId="{9ED32AAF-0A3F-4342-817E-37CD37403E17}">
      <dgm:prSet/>
      <dgm:spPr/>
      <dgm:t>
        <a:bodyPr/>
        <a:lstStyle/>
        <a:p>
          <a:endParaRPr lang="en-IL"/>
        </a:p>
      </dgm:t>
    </dgm:pt>
    <dgm:pt modelId="{B415400A-2F80-4195-97E2-7F5362E08A5A}">
      <dgm:prSet phldrT="[Text]" custT="1"/>
      <dgm:spPr/>
      <dgm:t>
        <a:bodyPr/>
        <a:lstStyle/>
        <a:p>
          <a:r>
            <a:rPr lang="en-US" sz="2800" b="1" dirty="0"/>
            <a:t>TMA + info metrics</a:t>
          </a:r>
        </a:p>
        <a:p>
          <a:r>
            <a:rPr lang="en-US" sz="2000" b="0" dirty="0"/>
            <a:t>(</a:t>
          </a:r>
          <a:r>
            <a:rPr lang="en-US" sz="2000" b="0" dirty="0" err="1"/>
            <a:t>toplev</a:t>
          </a:r>
          <a:r>
            <a:rPr lang="en-US" sz="2000" b="0" dirty="0"/>
            <a:t>)</a:t>
          </a:r>
          <a:endParaRPr lang="en-IL" sz="2000" b="0" dirty="0"/>
        </a:p>
      </dgm:t>
    </dgm:pt>
    <dgm:pt modelId="{F671589D-9200-4E22-AC34-2AA87C99287E}" type="parTrans" cxnId="{A76089E0-9C22-4780-8FF8-D57D81C97DA3}">
      <dgm:prSet/>
      <dgm:spPr/>
      <dgm:t>
        <a:bodyPr/>
        <a:lstStyle/>
        <a:p>
          <a:endParaRPr lang="en-IL"/>
        </a:p>
      </dgm:t>
    </dgm:pt>
    <dgm:pt modelId="{3649F230-62A8-44D1-B851-C59B145C09DC}" type="sibTrans" cxnId="{A76089E0-9C22-4780-8FF8-D57D81C97DA3}">
      <dgm:prSet/>
      <dgm:spPr/>
      <dgm:t>
        <a:bodyPr/>
        <a:lstStyle/>
        <a:p>
          <a:endParaRPr lang="en-IL"/>
        </a:p>
      </dgm:t>
    </dgm:pt>
    <dgm:pt modelId="{CA607BD3-C1D3-4385-86E5-D2361D32E6A2}">
      <dgm:prSet phldrT="[Text]"/>
      <dgm:spPr/>
      <dgm:t>
        <a:bodyPr/>
        <a:lstStyle/>
        <a:p>
          <a:r>
            <a:rPr lang="en-US"/>
            <a:t>Topdown full tree</a:t>
          </a:r>
          <a:endParaRPr lang="en-IL"/>
        </a:p>
      </dgm:t>
    </dgm:pt>
    <dgm:pt modelId="{251489D2-9949-406A-B428-4840E3486CB3}" type="parTrans" cxnId="{3A3A4C34-62C4-4DE2-9534-FC9ABBBDFB32}">
      <dgm:prSet/>
      <dgm:spPr/>
      <dgm:t>
        <a:bodyPr/>
        <a:lstStyle/>
        <a:p>
          <a:endParaRPr lang="en-IL"/>
        </a:p>
      </dgm:t>
    </dgm:pt>
    <dgm:pt modelId="{C21D3AB9-5218-477A-9212-D8623354988B}" type="sibTrans" cxnId="{3A3A4C34-62C4-4DE2-9534-FC9ABBBDFB32}">
      <dgm:prSet/>
      <dgm:spPr/>
      <dgm:t>
        <a:bodyPr/>
        <a:lstStyle/>
        <a:p>
          <a:endParaRPr lang="en-IL"/>
        </a:p>
      </dgm:t>
    </dgm:pt>
    <dgm:pt modelId="{C4C92EEE-A623-49AB-9FE5-1C34B7A20625}">
      <dgm:prSet phldrT="[Text]"/>
      <dgm:spPr/>
      <dgm:t>
        <a:bodyPr/>
        <a:lstStyle/>
        <a:p>
          <a:r>
            <a:rPr lang="en-US" dirty="0"/>
            <a:t>Topdown 2-levels + lead info metric per category</a:t>
          </a:r>
          <a:endParaRPr lang="en-IL" dirty="0"/>
        </a:p>
      </dgm:t>
    </dgm:pt>
    <dgm:pt modelId="{B2546710-06A2-48EE-A9AC-30C2F4A8C7DE}" type="parTrans" cxnId="{BD9F6533-4BC2-4AB1-BD66-C408D3250C2E}">
      <dgm:prSet/>
      <dgm:spPr/>
      <dgm:t>
        <a:bodyPr/>
        <a:lstStyle/>
        <a:p>
          <a:endParaRPr lang="en-IL"/>
        </a:p>
      </dgm:t>
    </dgm:pt>
    <dgm:pt modelId="{2114F486-C302-4019-BE5D-5D2972F51DA7}" type="sibTrans" cxnId="{BD9F6533-4BC2-4AB1-BD66-C408D3250C2E}">
      <dgm:prSet/>
      <dgm:spPr/>
      <dgm:t>
        <a:bodyPr/>
        <a:lstStyle/>
        <a:p>
          <a:endParaRPr lang="en-IL"/>
        </a:p>
      </dgm:t>
    </dgm:pt>
    <dgm:pt modelId="{AB2E4B87-607B-4DBF-B8DE-1CDA7DF96AE2}">
      <dgm:prSet phldrT="[Text]" custT="1"/>
      <dgm:spPr/>
      <dgm:t>
        <a:bodyPr/>
        <a:lstStyle/>
        <a:p>
          <a:r>
            <a:rPr lang="en-US" sz="2800" b="1" dirty="0"/>
            <a:t>Advanced profiling</a:t>
          </a:r>
        </a:p>
        <a:p>
          <a:r>
            <a:rPr lang="en-US" sz="2000" b="0" dirty="0"/>
            <a:t>(</a:t>
          </a:r>
          <a:r>
            <a:rPr lang="en-US" sz="2000" b="0"/>
            <a:t>perf record ++)</a:t>
          </a:r>
          <a:endParaRPr lang="en-IL" sz="2000" b="0" dirty="0"/>
        </a:p>
      </dgm:t>
    </dgm:pt>
    <dgm:pt modelId="{DEDCB5A3-056A-4A9E-B1F8-E70F86F63904}" type="parTrans" cxnId="{88258D73-4B4F-4ECE-BE2D-FFA250C3B3BB}">
      <dgm:prSet/>
      <dgm:spPr/>
      <dgm:t>
        <a:bodyPr/>
        <a:lstStyle/>
        <a:p>
          <a:endParaRPr lang="en-IL"/>
        </a:p>
      </dgm:t>
    </dgm:pt>
    <dgm:pt modelId="{760E2F89-5CB1-4664-B51C-79CD7742AD8E}" type="sibTrans" cxnId="{88258D73-4B4F-4ECE-BE2D-FFA250C3B3BB}">
      <dgm:prSet/>
      <dgm:spPr/>
      <dgm:t>
        <a:bodyPr/>
        <a:lstStyle/>
        <a:p>
          <a:endParaRPr lang="en-IL"/>
        </a:p>
      </dgm:t>
    </dgm:pt>
    <dgm:pt modelId="{06BB8DFA-C91A-4BA8-AED3-F27C7BAEE13E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LBR-step </a:t>
          </a:r>
        </a:p>
        <a:p>
          <a:r>
            <a:rPr lang="en-US"/>
            <a:t>(next slide)</a:t>
          </a:r>
          <a:endParaRPr lang="en-IL"/>
        </a:p>
      </dgm:t>
    </dgm:pt>
    <dgm:pt modelId="{10780455-ED23-4711-A686-3B02CDF32B62}" type="parTrans" cxnId="{B10C1060-07B1-4656-A800-D761B3B7F56F}">
      <dgm:prSet/>
      <dgm:spPr/>
      <dgm:t>
        <a:bodyPr/>
        <a:lstStyle/>
        <a:p>
          <a:endParaRPr lang="en-IL"/>
        </a:p>
      </dgm:t>
    </dgm:pt>
    <dgm:pt modelId="{54D2ED4B-D9B6-4493-A1B5-FFBDFF66B8B5}" type="sibTrans" cxnId="{B10C1060-07B1-4656-A800-D761B3B7F56F}">
      <dgm:prSet/>
      <dgm:spPr/>
      <dgm:t>
        <a:bodyPr/>
        <a:lstStyle/>
        <a:p>
          <a:endParaRPr lang="en-IL"/>
        </a:p>
      </dgm:t>
    </dgm:pt>
    <dgm:pt modelId="{D0EB5797-C3D6-4167-B0D5-C8313FC55853}">
      <dgm:prSet phldrT="[Text]"/>
      <dgm:spPr/>
      <dgm:t>
        <a:bodyPr/>
        <a:lstStyle/>
        <a:p>
          <a:r>
            <a:rPr lang="en-US"/>
            <a:t>PEBS-step </a:t>
          </a:r>
        </a:p>
        <a:p>
          <a:r>
            <a:rPr lang="en-US"/>
            <a:t>(user-defined precise event)</a:t>
          </a:r>
          <a:endParaRPr lang="en-IL"/>
        </a:p>
      </dgm:t>
    </dgm:pt>
    <dgm:pt modelId="{2B6389DC-A9F3-4C0F-ADC3-F34446DA5C15}" type="parTrans" cxnId="{0DC40BB7-3853-45DE-8ECD-1B37EFEA7C0D}">
      <dgm:prSet/>
      <dgm:spPr/>
      <dgm:t>
        <a:bodyPr/>
        <a:lstStyle/>
        <a:p>
          <a:endParaRPr lang="en-IL"/>
        </a:p>
      </dgm:t>
    </dgm:pt>
    <dgm:pt modelId="{7DEEDE0D-A0B1-40CF-8FED-1302B1A09B4D}" type="sibTrans" cxnId="{0DC40BB7-3853-45DE-8ECD-1B37EFEA7C0D}">
      <dgm:prSet/>
      <dgm:spPr/>
      <dgm:t>
        <a:bodyPr/>
        <a:lstStyle/>
        <a:p>
          <a:endParaRPr lang="en-IL"/>
        </a:p>
      </dgm:t>
    </dgm:pt>
    <dgm:pt modelId="{1546DAC3-D2CB-4C0E-B510-BFC59BBBE917}">
      <dgm:prSet phldrT="[Text]" custT="1"/>
      <dgm:spPr/>
      <dgm:t>
        <a:bodyPr/>
        <a:lstStyle/>
        <a:p>
          <a:r>
            <a:rPr lang="en-US" sz="1300" b="1" dirty="0"/>
            <a:t>Per-app counting </a:t>
          </a:r>
        </a:p>
        <a:p>
          <a:r>
            <a:rPr lang="en-US" sz="1200" dirty="0"/>
            <a:t>(CPU Utilization, Frequency, IPC ..)</a:t>
          </a:r>
          <a:endParaRPr lang="en-IL" sz="1200" dirty="0"/>
        </a:p>
      </dgm:t>
    </dgm:pt>
    <dgm:pt modelId="{FF009C54-E62A-4A8E-A214-123679263F0D}" type="parTrans" cxnId="{84FDD643-0C67-4722-BF0D-DC02DD78E88C}">
      <dgm:prSet/>
      <dgm:spPr/>
      <dgm:t>
        <a:bodyPr/>
        <a:lstStyle/>
        <a:p>
          <a:endParaRPr lang="en-IL"/>
        </a:p>
      </dgm:t>
    </dgm:pt>
    <dgm:pt modelId="{FED2B864-B97E-4637-B34D-C4B6920F6D96}" type="sibTrans" cxnId="{84FDD643-0C67-4722-BF0D-DC02DD78E88C}">
      <dgm:prSet/>
      <dgm:spPr/>
      <dgm:t>
        <a:bodyPr/>
        <a:lstStyle/>
        <a:p>
          <a:endParaRPr lang="en-IL"/>
        </a:p>
      </dgm:t>
    </dgm:pt>
    <dgm:pt modelId="{8AD035A4-AB8C-499F-BB25-7372147FE633}">
      <dgm:prSet phldrT="[Text]"/>
      <dgm:spPr/>
      <dgm:t>
        <a:bodyPr/>
        <a:lstStyle/>
        <a:p>
          <a:r>
            <a:rPr lang="en-US" b="1"/>
            <a:t>System-wide</a:t>
          </a:r>
          <a:endParaRPr lang="en-IL" b="1"/>
        </a:p>
      </dgm:t>
    </dgm:pt>
    <dgm:pt modelId="{89E9E9EA-62E8-43EF-92E4-4478004D71C0}" type="parTrans" cxnId="{445710D2-9B29-4C67-B684-DA35B4E262ED}">
      <dgm:prSet/>
      <dgm:spPr/>
      <dgm:t>
        <a:bodyPr/>
        <a:lstStyle/>
        <a:p>
          <a:endParaRPr lang="en-IL"/>
        </a:p>
      </dgm:t>
    </dgm:pt>
    <dgm:pt modelId="{3F1C26F3-5D80-457E-AD9A-A1D412063188}" type="sibTrans" cxnId="{445710D2-9B29-4C67-B684-DA35B4E262ED}">
      <dgm:prSet/>
      <dgm:spPr/>
      <dgm:t>
        <a:bodyPr/>
        <a:lstStyle/>
        <a:p>
          <a:endParaRPr lang="en-IL"/>
        </a:p>
      </dgm:t>
    </dgm:pt>
    <dgm:pt modelId="{65D4E04E-ABA9-47DB-9647-FFB5D2D14A45}">
      <dgm:prSet phldrT="[Text]" custT="1"/>
      <dgm:spPr/>
      <dgm:t>
        <a:bodyPr/>
        <a:lstStyle/>
        <a:p>
          <a:r>
            <a:rPr lang="en-US" sz="1500" b="1"/>
            <a:t>Stack Sampling</a:t>
          </a:r>
          <a:r>
            <a:rPr lang="en-US" sz="1500"/>
            <a:t> </a:t>
          </a:r>
        </a:p>
        <a:p>
          <a:r>
            <a:rPr lang="en-US" sz="1400"/>
            <a:t>(Hot functions/block/</a:t>
          </a:r>
          <a:r>
            <a:rPr lang="en-US" sz="1400" err="1"/>
            <a:t>insts</a:t>
          </a:r>
          <a:r>
            <a:rPr lang="en-US" sz="1400"/>
            <a:t>)</a:t>
          </a:r>
          <a:endParaRPr lang="en-IL" sz="1500"/>
        </a:p>
      </dgm:t>
    </dgm:pt>
    <dgm:pt modelId="{3D30C337-6C31-4A28-A2EB-49E718D4F59E}" type="parTrans" cxnId="{CBB41C53-2BF9-42F9-8F82-5282786F39E3}">
      <dgm:prSet/>
      <dgm:spPr/>
      <dgm:t>
        <a:bodyPr/>
        <a:lstStyle/>
        <a:p>
          <a:endParaRPr lang="en-IL"/>
        </a:p>
      </dgm:t>
    </dgm:pt>
    <dgm:pt modelId="{1B10D134-E07A-46F8-BD83-8EA2BCA8FBD6}" type="sibTrans" cxnId="{CBB41C53-2BF9-42F9-8F82-5282786F39E3}">
      <dgm:prSet/>
      <dgm:spPr/>
      <dgm:t>
        <a:bodyPr/>
        <a:lstStyle/>
        <a:p>
          <a:endParaRPr lang="en-IL"/>
        </a:p>
      </dgm:t>
    </dgm:pt>
    <dgm:pt modelId="{2D47B4EB-9391-4002-A448-B97BD9C02A5B}">
      <dgm:prSet phldrT="[Text]"/>
      <dgm:spPr/>
      <dgm:t>
        <a:bodyPr/>
        <a:lstStyle/>
        <a:p>
          <a:r>
            <a:rPr lang="en-US" dirty="0"/>
            <a:t>Topdown 2 levels + FE Bottlenecks ..</a:t>
          </a:r>
          <a:endParaRPr lang="en-IL" dirty="0"/>
        </a:p>
      </dgm:t>
    </dgm:pt>
    <dgm:pt modelId="{D3E5FB8A-C745-4D1E-9805-744796385813}" type="parTrans" cxnId="{BFEB1E39-5222-456E-B0D5-EB9D201D5EF3}">
      <dgm:prSet/>
      <dgm:spPr/>
      <dgm:t>
        <a:bodyPr/>
        <a:lstStyle/>
        <a:p>
          <a:endParaRPr lang="en-IL"/>
        </a:p>
      </dgm:t>
    </dgm:pt>
    <dgm:pt modelId="{1BFC1843-9EF2-4110-8753-ADCD8BAB30A6}" type="sibTrans" cxnId="{BFEB1E39-5222-456E-B0D5-EB9D201D5EF3}">
      <dgm:prSet/>
      <dgm:spPr/>
      <dgm:t>
        <a:bodyPr/>
        <a:lstStyle/>
        <a:p>
          <a:endParaRPr lang="en-IL"/>
        </a:p>
      </dgm:t>
    </dgm:pt>
    <dgm:pt modelId="{0CF115B4-3633-47C5-BBD2-22EE813E85C0}">
      <dgm:prSet phldrT="[Text]"/>
      <dgm:spPr/>
      <dgm:t>
        <a:bodyPr/>
        <a:lstStyle/>
        <a:p>
          <a:r>
            <a:rPr lang="en-US" dirty="0"/>
            <a:t>&lt;3 more collections&gt;</a:t>
          </a:r>
          <a:endParaRPr lang="en-IL" dirty="0"/>
        </a:p>
      </dgm:t>
    </dgm:pt>
    <dgm:pt modelId="{755BAEEF-D339-45E4-98E1-63CCD9CCDD36}" type="parTrans" cxnId="{E0D19EF4-A728-47FF-9E93-008AA52B5788}">
      <dgm:prSet/>
      <dgm:spPr/>
      <dgm:t>
        <a:bodyPr/>
        <a:lstStyle/>
        <a:p>
          <a:endParaRPr lang="en-IL"/>
        </a:p>
      </dgm:t>
    </dgm:pt>
    <dgm:pt modelId="{0CCD9053-2DC8-4734-87E0-D76F37E3B141}" type="sibTrans" cxnId="{E0D19EF4-A728-47FF-9E93-008AA52B5788}">
      <dgm:prSet/>
      <dgm:spPr/>
      <dgm:t>
        <a:bodyPr/>
        <a:lstStyle/>
        <a:p>
          <a:endParaRPr lang="en-IL"/>
        </a:p>
      </dgm:t>
    </dgm:pt>
    <dgm:pt modelId="{C8016E46-A2B4-4EA8-863A-87319F1FF8FD}" type="pres">
      <dgm:prSet presAssocID="{B767654E-80D4-402D-84D3-E7F53A158108}" presName="theList" presStyleCnt="0">
        <dgm:presLayoutVars>
          <dgm:dir/>
          <dgm:animLvl val="lvl"/>
          <dgm:resizeHandles val="exact"/>
        </dgm:presLayoutVars>
      </dgm:prSet>
      <dgm:spPr/>
    </dgm:pt>
    <dgm:pt modelId="{AED70F6F-C858-40E4-89FB-1796ECA26728}" type="pres">
      <dgm:prSet presAssocID="{FE23EF5F-2036-4423-9C04-5CF89B43E3BB}" presName="compNode" presStyleCnt="0"/>
      <dgm:spPr/>
    </dgm:pt>
    <dgm:pt modelId="{B18A181B-B013-4246-8DC4-0160C3D93C11}" type="pres">
      <dgm:prSet presAssocID="{FE23EF5F-2036-4423-9C04-5CF89B43E3BB}" presName="aNode" presStyleLbl="bgShp" presStyleIdx="0" presStyleCnt="3"/>
      <dgm:spPr/>
    </dgm:pt>
    <dgm:pt modelId="{6EAD192D-5170-4DE8-AE67-E62BE5B09026}" type="pres">
      <dgm:prSet presAssocID="{FE23EF5F-2036-4423-9C04-5CF89B43E3BB}" presName="textNode" presStyleLbl="bgShp" presStyleIdx="0" presStyleCnt="3"/>
      <dgm:spPr/>
    </dgm:pt>
    <dgm:pt modelId="{D75A6406-A3EA-430E-875C-B7BE3E24CB43}" type="pres">
      <dgm:prSet presAssocID="{FE23EF5F-2036-4423-9C04-5CF89B43E3BB}" presName="compChildNode" presStyleCnt="0"/>
      <dgm:spPr/>
    </dgm:pt>
    <dgm:pt modelId="{C08E5F54-8C17-4521-A6AC-6FE124E4D8D7}" type="pres">
      <dgm:prSet presAssocID="{FE23EF5F-2036-4423-9C04-5CF89B43E3BB}" presName="theInnerList" presStyleCnt="0"/>
      <dgm:spPr/>
    </dgm:pt>
    <dgm:pt modelId="{E97BBE54-AD59-433B-92B8-B3C4B317FDB3}" type="pres">
      <dgm:prSet presAssocID="{751351D2-7001-430D-82E8-39AB50560CC7}" presName="childNode" presStyleLbl="node1" presStyleIdx="0" presStyleCnt="10">
        <dgm:presLayoutVars>
          <dgm:bulletEnabled val="1"/>
        </dgm:presLayoutVars>
      </dgm:prSet>
      <dgm:spPr/>
    </dgm:pt>
    <dgm:pt modelId="{C9AE6A1B-17E4-4E4F-A139-1EA916F329D2}" type="pres">
      <dgm:prSet presAssocID="{751351D2-7001-430D-82E8-39AB50560CC7}" presName="aSpace2" presStyleCnt="0"/>
      <dgm:spPr/>
    </dgm:pt>
    <dgm:pt modelId="{331E5C0B-17E6-4923-A6CC-C2B7E2E80B6B}" type="pres">
      <dgm:prSet presAssocID="{1546DAC3-D2CB-4C0E-B510-BFC59BBBE917}" presName="childNode" presStyleLbl="node1" presStyleIdx="1" presStyleCnt="10">
        <dgm:presLayoutVars>
          <dgm:bulletEnabled val="1"/>
        </dgm:presLayoutVars>
      </dgm:prSet>
      <dgm:spPr/>
    </dgm:pt>
    <dgm:pt modelId="{FA5ED926-0C07-45E4-81F2-48C56F38FFC8}" type="pres">
      <dgm:prSet presAssocID="{1546DAC3-D2CB-4C0E-B510-BFC59BBBE917}" presName="aSpace2" presStyleCnt="0"/>
      <dgm:spPr/>
    </dgm:pt>
    <dgm:pt modelId="{A159C4E4-2F4D-4313-BB6D-0C5AF9E9835F}" type="pres">
      <dgm:prSet presAssocID="{8AD035A4-AB8C-499F-BB25-7372147FE633}" presName="childNode" presStyleLbl="node1" presStyleIdx="2" presStyleCnt="10">
        <dgm:presLayoutVars>
          <dgm:bulletEnabled val="1"/>
        </dgm:presLayoutVars>
      </dgm:prSet>
      <dgm:spPr/>
    </dgm:pt>
    <dgm:pt modelId="{D767FC98-B9DA-4383-ABFC-46FFF45AEFC1}" type="pres">
      <dgm:prSet presAssocID="{8AD035A4-AB8C-499F-BB25-7372147FE633}" presName="aSpace2" presStyleCnt="0"/>
      <dgm:spPr/>
    </dgm:pt>
    <dgm:pt modelId="{C4C358E1-4DF8-4C6F-9C30-FD7F5541A9FE}" type="pres">
      <dgm:prSet presAssocID="{65D4E04E-ABA9-47DB-9647-FFB5D2D14A45}" presName="childNode" presStyleLbl="node1" presStyleIdx="3" presStyleCnt="10">
        <dgm:presLayoutVars>
          <dgm:bulletEnabled val="1"/>
        </dgm:presLayoutVars>
      </dgm:prSet>
      <dgm:spPr/>
    </dgm:pt>
    <dgm:pt modelId="{9F635EB0-2BC7-441F-B96C-09856BDAB262}" type="pres">
      <dgm:prSet presAssocID="{FE23EF5F-2036-4423-9C04-5CF89B43E3BB}" presName="aSpace" presStyleCnt="0"/>
      <dgm:spPr/>
    </dgm:pt>
    <dgm:pt modelId="{CDEF9976-2B29-431E-BCFA-9B80B8247052}" type="pres">
      <dgm:prSet presAssocID="{B415400A-2F80-4195-97E2-7F5362E08A5A}" presName="compNode" presStyleCnt="0"/>
      <dgm:spPr/>
    </dgm:pt>
    <dgm:pt modelId="{73CB1B4C-C8E2-4D5E-8D5B-0D8AE14C5A41}" type="pres">
      <dgm:prSet presAssocID="{B415400A-2F80-4195-97E2-7F5362E08A5A}" presName="aNode" presStyleLbl="bgShp" presStyleIdx="1" presStyleCnt="3"/>
      <dgm:spPr/>
    </dgm:pt>
    <dgm:pt modelId="{EA99ECBC-A949-4EBE-91C6-71AFE24B892B}" type="pres">
      <dgm:prSet presAssocID="{B415400A-2F80-4195-97E2-7F5362E08A5A}" presName="textNode" presStyleLbl="bgShp" presStyleIdx="1" presStyleCnt="3"/>
      <dgm:spPr/>
    </dgm:pt>
    <dgm:pt modelId="{8D72EFB8-29CC-45F1-B054-3E9C16CC914E}" type="pres">
      <dgm:prSet presAssocID="{B415400A-2F80-4195-97E2-7F5362E08A5A}" presName="compChildNode" presStyleCnt="0"/>
      <dgm:spPr/>
    </dgm:pt>
    <dgm:pt modelId="{0D58034B-E3EB-4E65-94F2-9865558ECD81}" type="pres">
      <dgm:prSet presAssocID="{B415400A-2F80-4195-97E2-7F5362E08A5A}" presName="theInnerList" presStyleCnt="0"/>
      <dgm:spPr/>
    </dgm:pt>
    <dgm:pt modelId="{BB7AF329-792E-413F-A5CB-D111FD6A1CD4}" type="pres">
      <dgm:prSet presAssocID="{CA607BD3-C1D3-4385-86E5-D2361D32E6A2}" presName="childNode" presStyleLbl="node1" presStyleIdx="4" presStyleCnt="10">
        <dgm:presLayoutVars>
          <dgm:bulletEnabled val="1"/>
        </dgm:presLayoutVars>
      </dgm:prSet>
      <dgm:spPr/>
    </dgm:pt>
    <dgm:pt modelId="{E7A8797E-3B43-4B0E-9863-3C3682061F03}" type="pres">
      <dgm:prSet presAssocID="{CA607BD3-C1D3-4385-86E5-D2361D32E6A2}" presName="aSpace2" presStyleCnt="0"/>
      <dgm:spPr/>
    </dgm:pt>
    <dgm:pt modelId="{6C454819-9354-4C8F-A59D-92F7D5BAD8E4}" type="pres">
      <dgm:prSet presAssocID="{C4C92EEE-A623-49AB-9FE5-1C34B7A20625}" presName="childNode" presStyleLbl="node1" presStyleIdx="5" presStyleCnt="10">
        <dgm:presLayoutVars>
          <dgm:bulletEnabled val="1"/>
        </dgm:presLayoutVars>
      </dgm:prSet>
      <dgm:spPr/>
    </dgm:pt>
    <dgm:pt modelId="{8A5E29C6-429E-48FB-B177-0421EA0BC93B}" type="pres">
      <dgm:prSet presAssocID="{C4C92EEE-A623-49AB-9FE5-1C34B7A20625}" presName="aSpace2" presStyleCnt="0"/>
      <dgm:spPr/>
    </dgm:pt>
    <dgm:pt modelId="{F43E528A-0E60-45E1-AE8F-4B09A4E9F02E}" type="pres">
      <dgm:prSet presAssocID="{2D47B4EB-9391-4002-A448-B97BD9C02A5B}" presName="childNode" presStyleLbl="node1" presStyleIdx="6" presStyleCnt="10">
        <dgm:presLayoutVars>
          <dgm:bulletEnabled val="1"/>
        </dgm:presLayoutVars>
      </dgm:prSet>
      <dgm:spPr/>
    </dgm:pt>
    <dgm:pt modelId="{C6AD494B-26C4-430B-A21F-EE9044CB7FE4}" type="pres">
      <dgm:prSet presAssocID="{2D47B4EB-9391-4002-A448-B97BD9C02A5B}" presName="aSpace2" presStyleCnt="0"/>
      <dgm:spPr/>
    </dgm:pt>
    <dgm:pt modelId="{8226E5BF-A347-4F65-9E1A-E721A2579C6B}" type="pres">
      <dgm:prSet presAssocID="{0CF115B4-3633-47C5-BBD2-22EE813E85C0}" presName="childNode" presStyleLbl="node1" presStyleIdx="7" presStyleCnt="10">
        <dgm:presLayoutVars>
          <dgm:bulletEnabled val="1"/>
        </dgm:presLayoutVars>
      </dgm:prSet>
      <dgm:spPr/>
    </dgm:pt>
    <dgm:pt modelId="{678FB35A-3810-410B-B5C6-5776E09C406D}" type="pres">
      <dgm:prSet presAssocID="{B415400A-2F80-4195-97E2-7F5362E08A5A}" presName="aSpace" presStyleCnt="0"/>
      <dgm:spPr/>
    </dgm:pt>
    <dgm:pt modelId="{0541D61A-E0DE-40D6-A3BF-898D63B4C7AC}" type="pres">
      <dgm:prSet presAssocID="{AB2E4B87-607B-4DBF-B8DE-1CDA7DF96AE2}" presName="compNode" presStyleCnt="0"/>
      <dgm:spPr/>
    </dgm:pt>
    <dgm:pt modelId="{BDA3DF52-3CAE-4BC8-8B6C-87E53BB3D968}" type="pres">
      <dgm:prSet presAssocID="{AB2E4B87-607B-4DBF-B8DE-1CDA7DF96AE2}" presName="aNode" presStyleLbl="bgShp" presStyleIdx="2" presStyleCnt="3"/>
      <dgm:spPr/>
    </dgm:pt>
    <dgm:pt modelId="{B31D07D1-B86B-4A1B-8CE1-5F461B09A89E}" type="pres">
      <dgm:prSet presAssocID="{AB2E4B87-607B-4DBF-B8DE-1CDA7DF96AE2}" presName="textNode" presStyleLbl="bgShp" presStyleIdx="2" presStyleCnt="3"/>
      <dgm:spPr/>
    </dgm:pt>
    <dgm:pt modelId="{2EB1EB5A-B8B8-4AC2-B5E1-5DB3FACC3E92}" type="pres">
      <dgm:prSet presAssocID="{AB2E4B87-607B-4DBF-B8DE-1CDA7DF96AE2}" presName="compChildNode" presStyleCnt="0"/>
      <dgm:spPr/>
    </dgm:pt>
    <dgm:pt modelId="{E7650EB5-676B-4910-81B1-A972F0C1AA0D}" type="pres">
      <dgm:prSet presAssocID="{AB2E4B87-607B-4DBF-B8DE-1CDA7DF96AE2}" presName="theInnerList" presStyleCnt="0"/>
      <dgm:spPr/>
    </dgm:pt>
    <dgm:pt modelId="{0A3EFDB0-DEE9-42BA-9088-53888D2DADD5}" type="pres">
      <dgm:prSet presAssocID="{06BB8DFA-C91A-4BA8-AED3-F27C7BAEE13E}" presName="childNode" presStyleLbl="node1" presStyleIdx="8" presStyleCnt="10" custScaleY="39730">
        <dgm:presLayoutVars>
          <dgm:bulletEnabled val="1"/>
        </dgm:presLayoutVars>
      </dgm:prSet>
      <dgm:spPr/>
    </dgm:pt>
    <dgm:pt modelId="{C2C17429-1737-4386-8BB9-99DA3E5CC743}" type="pres">
      <dgm:prSet presAssocID="{06BB8DFA-C91A-4BA8-AED3-F27C7BAEE13E}" presName="aSpace2" presStyleCnt="0"/>
      <dgm:spPr/>
    </dgm:pt>
    <dgm:pt modelId="{5768AFC3-0AE0-4497-B8E3-2950567C3FE4}" type="pres">
      <dgm:prSet presAssocID="{D0EB5797-C3D6-4167-B0D5-C8313FC55853}" presName="childNode" presStyleLbl="node1" presStyleIdx="9" presStyleCnt="10" custScaleY="24519">
        <dgm:presLayoutVars>
          <dgm:bulletEnabled val="1"/>
        </dgm:presLayoutVars>
      </dgm:prSet>
      <dgm:spPr/>
    </dgm:pt>
  </dgm:ptLst>
  <dgm:cxnLst>
    <dgm:cxn modelId="{03BBD215-6472-44AD-934C-80434BB341E9}" type="presOf" srcId="{8AD035A4-AB8C-499F-BB25-7372147FE633}" destId="{A159C4E4-2F4D-4313-BB6D-0C5AF9E9835F}" srcOrd="0" destOrd="0" presId="urn:microsoft.com/office/officeart/2005/8/layout/lProcess2"/>
    <dgm:cxn modelId="{37A4C125-5887-4500-AACE-3B0C392E32DF}" type="presOf" srcId="{C4C92EEE-A623-49AB-9FE5-1C34B7A20625}" destId="{6C454819-9354-4C8F-A59D-92F7D5BAD8E4}" srcOrd="0" destOrd="0" presId="urn:microsoft.com/office/officeart/2005/8/layout/lProcess2"/>
    <dgm:cxn modelId="{751C8D29-0E0D-4038-BD0B-7B9A031A2A5B}" type="presOf" srcId="{FE23EF5F-2036-4423-9C04-5CF89B43E3BB}" destId="{B18A181B-B013-4246-8DC4-0160C3D93C11}" srcOrd="0" destOrd="0" presId="urn:microsoft.com/office/officeart/2005/8/layout/lProcess2"/>
    <dgm:cxn modelId="{BD9F6533-4BC2-4AB1-BD66-C408D3250C2E}" srcId="{B415400A-2F80-4195-97E2-7F5362E08A5A}" destId="{C4C92EEE-A623-49AB-9FE5-1C34B7A20625}" srcOrd="1" destOrd="0" parTransId="{B2546710-06A2-48EE-A9AC-30C2F4A8C7DE}" sibTransId="{2114F486-C302-4019-BE5D-5D2972F51DA7}"/>
    <dgm:cxn modelId="{3A3A4C34-62C4-4DE2-9534-FC9ABBBDFB32}" srcId="{B415400A-2F80-4195-97E2-7F5362E08A5A}" destId="{CA607BD3-C1D3-4385-86E5-D2361D32E6A2}" srcOrd="0" destOrd="0" parTransId="{251489D2-9949-406A-B428-4840E3486CB3}" sibTransId="{C21D3AB9-5218-477A-9212-D8623354988B}"/>
    <dgm:cxn modelId="{BFEB1E39-5222-456E-B0D5-EB9D201D5EF3}" srcId="{B415400A-2F80-4195-97E2-7F5362E08A5A}" destId="{2D47B4EB-9391-4002-A448-B97BD9C02A5B}" srcOrd="2" destOrd="0" parTransId="{D3E5FB8A-C745-4D1E-9805-744796385813}" sibTransId="{1BFC1843-9EF2-4110-8753-ADCD8BAB30A6}"/>
    <dgm:cxn modelId="{76141A3B-D202-4ADE-B7BF-CE4F6304D798}" type="presOf" srcId="{CA607BD3-C1D3-4385-86E5-D2361D32E6A2}" destId="{BB7AF329-792E-413F-A5CB-D111FD6A1CD4}" srcOrd="0" destOrd="0" presId="urn:microsoft.com/office/officeart/2005/8/layout/lProcess2"/>
    <dgm:cxn modelId="{7CFA305B-0C5D-4E91-B488-600E0A715DED}" type="presOf" srcId="{AB2E4B87-607B-4DBF-B8DE-1CDA7DF96AE2}" destId="{B31D07D1-B86B-4A1B-8CE1-5F461B09A89E}" srcOrd="1" destOrd="0" presId="urn:microsoft.com/office/officeart/2005/8/layout/lProcess2"/>
    <dgm:cxn modelId="{B10C1060-07B1-4656-A800-D761B3B7F56F}" srcId="{AB2E4B87-607B-4DBF-B8DE-1CDA7DF96AE2}" destId="{06BB8DFA-C91A-4BA8-AED3-F27C7BAEE13E}" srcOrd="0" destOrd="0" parTransId="{10780455-ED23-4711-A686-3B02CDF32B62}" sibTransId="{54D2ED4B-D9B6-4493-A1B5-FFBDFF66B8B5}"/>
    <dgm:cxn modelId="{1B8D5363-BE2A-48BA-9B04-D51C95515B3B}" type="presOf" srcId="{B415400A-2F80-4195-97E2-7F5362E08A5A}" destId="{73CB1B4C-C8E2-4D5E-8D5B-0D8AE14C5A41}" srcOrd="0" destOrd="0" presId="urn:microsoft.com/office/officeart/2005/8/layout/lProcess2"/>
    <dgm:cxn modelId="{84FDD643-0C67-4722-BF0D-DC02DD78E88C}" srcId="{FE23EF5F-2036-4423-9C04-5CF89B43E3BB}" destId="{1546DAC3-D2CB-4C0E-B510-BFC59BBBE917}" srcOrd="1" destOrd="0" parTransId="{FF009C54-E62A-4A8E-A214-123679263F0D}" sibTransId="{FED2B864-B97E-4637-B34D-C4B6920F6D96}"/>
    <dgm:cxn modelId="{CB4DFF49-C27D-4615-BDE2-FB58439002DB}" type="presOf" srcId="{06BB8DFA-C91A-4BA8-AED3-F27C7BAEE13E}" destId="{0A3EFDB0-DEE9-42BA-9088-53888D2DADD5}" srcOrd="0" destOrd="0" presId="urn:microsoft.com/office/officeart/2005/8/layout/lProcess2"/>
    <dgm:cxn modelId="{D519A54E-8C2D-4785-91AF-12764A53ADA8}" type="presOf" srcId="{AB2E4B87-607B-4DBF-B8DE-1CDA7DF96AE2}" destId="{BDA3DF52-3CAE-4BC8-8B6C-87E53BB3D968}" srcOrd="0" destOrd="0" presId="urn:microsoft.com/office/officeart/2005/8/layout/lProcess2"/>
    <dgm:cxn modelId="{CBB41C53-2BF9-42F9-8F82-5282786F39E3}" srcId="{FE23EF5F-2036-4423-9C04-5CF89B43E3BB}" destId="{65D4E04E-ABA9-47DB-9647-FFB5D2D14A45}" srcOrd="3" destOrd="0" parTransId="{3D30C337-6C31-4A28-A2EB-49E718D4F59E}" sibTransId="{1B10D134-E07A-46F8-BD83-8EA2BCA8FBD6}"/>
    <dgm:cxn modelId="{88258D73-4B4F-4ECE-BE2D-FFA250C3B3BB}" srcId="{B767654E-80D4-402D-84D3-E7F53A158108}" destId="{AB2E4B87-607B-4DBF-B8DE-1CDA7DF96AE2}" srcOrd="2" destOrd="0" parTransId="{DEDCB5A3-056A-4A9E-B1F8-E70F86F63904}" sibTransId="{760E2F89-5CB1-4664-B51C-79CD7742AD8E}"/>
    <dgm:cxn modelId="{F242DC79-2CB7-45DF-8775-1098DB3FEEB4}" type="presOf" srcId="{751351D2-7001-430D-82E8-39AB50560CC7}" destId="{E97BBE54-AD59-433B-92B8-B3C4B317FDB3}" srcOrd="0" destOrd="0" presId="urn:microsoft.com/office/officeart/2005/8/layout/lProcess2"/>
    <dgm:cxn modelId="{0FE0EF84-509E-42BC-8735-476D37D27E92}" type="presOf" srcId="{2D47B4EB-9391-4002-A448-B97BD9C02A5B}" destId="{F43E528A-0E60-45E1-AE8F-4B09A4E9F02E}" srcOrd="0" destOrd="0" presId="urn:microsoft.com/office/officeart/2005/8/layout/lProcess2"/>
    <dgm:cxn modelId="{47310495-D1BB-42A2-AB39-3866182CCBD0}" type="presOf" srcId="{FE23EF5F-2036-4423-9C04-5CF89B43E3BB}" destId="{6EAD192D-5170-4DE8-AE67-E62BE5B09026}" srcOrd="1" destOrd="0" presId="urn:microsoft.com/office/officeart/2005/8/layout/lProcess2"/>
    <dgm:cxn modelId="{2C41779D-7C89-484E-AA58-5659318B1E7A}" type="presOf" srcId="{D0EB5797-C3D6-4167-B0D5-C8313FC55853}" destId="{5768AFC3-0AE0-4497-B8E3-2950567C3FE4}" srcOrd="0" destOrd="0" presId="urn:microsoft.com/office/officeart/2005/8/layout/lProcess2"/>
    <dgm:cxn modelId="{54EDFBA2-FF5F-425D-A779-DC42B5854DE8}" type="presOf" srcId="{B767654E-80D4-402D-84D3-E7F53A158108}" destId="{C8016E46-A2B4-4EA8-863A-87319F1FF8FD}" srcOrd="0" destOrd="0" presId="urn:microsoft.com/office/officeart/2005/8/layout/lProcess2"/>
    <dgm:cxn modelId="{85FA97A4-933D-4521-B704-657C044851F1}" type="presOf" srcId="{0CF115B4-3633-47C5-BBD2-22EE813E85C0}" destId="{8226E5BF-A347-4F65-9E1A-E721A2579C6B}" srcOrd="0" destOrd="0" presId="urn:microsoft.com/office/officeart/2005/8/layout/lProcess2"/>
    <dgm:cxn modelId="{9ED32AAF-0A3F-4342-817E-37CD37403E17}" srcId="{FE23EF5F-2036-4423-9C04-5CF89B43E3BB}" destId="{751351D2-7001-430D-82E8-39AB50560CC7}" srcOrd="0" destOrd="0" parTransId="{45A4E8EB-8BBA-4A33-AAF3-FBFB0EEF3B37}" sibTransId="{D39F48A1-9792-4F7E-8F8F-487AA10EE2CF}"/>
    <dgm:cxn modelId="{A44763B5-D2BC-41B8-8D05-4082296D724B}" type="presOf" srcId="{65D4E04E-ABA9-47DB-9647-FFB5D2D14A45}" destId="{C4C358E1-4DF8-4C6F-9C30-FD7F5541A9FE}" srcOrd="0" destOrd="0" presId="urn:microsoft.com/office/officeart/2005/8/layout/lProcess2"/>
    <dgm:cxn modelId="{0DC40BB7-3853-45DE-8ECD-1B37EFEA7C0D}" srcId="{AB2E4B87-607B-4DBF-B8DE-1CDA7DF96AE2}" destId="{D0EB5797-C3D6-4167-B0D5-C8313FC55853}" srcOrd="1" destOrd="0" parTransId="{2B6389DC-A9F3-4C0F-ADC3-F34446DA5C15}" sibTransId="{7DEEDE0D-A0B1-40CF-8FED-1302B1A09B4D}"/>
    <dgm:cxn modelId="{445710D2-9B29-4C67-B684-DA35B4E262ED}" srcId="{FE23EF5F-2036-4423-9C04-5CF89B43E3BB}" destId="{8AD035A4-AB8C-499F-BB25-7372147FE633}" srcOrd="2" destOrd="0" parTransId="{89E9E9EA-62E8-43EF-92E4-4478004D71C0}" sibTransId="{3F1C26F3-5D80-457E-AD9A-A1D412063188}"/>
    <dgm:cxn modelId="{67EC17DA-BD77-4FD1-BE85-104CB4EE055E}" type="presOf" srcId="{B415400A-2F80-4195-97E2-7F5362E08A5A}" destId="{EA99ECBC-A949-4EBE-91C6-71AFE24B892B}" srcOrd="1" destOrd="0" presId="urn:microsoft.com/office/officeart/2005/8/layout/lProcess2"/>
    <dgm:cxn modelId="{882ECCDA-1E5A-4648-A928-A6E33001B71F}" type="presOf" srcId="{1546DAC3-D2CB-4C0E-B510-BFC59BBBE917}" destId="{331E5C0B-17E6-4923-A6CC-C2B7E2E80B6B}" srcOrd="0" destOrd="0" presId="urn:microsoft.com/office/officeart/2005/8/layout/lProcess2"/>
    <dgm:cxn modelId="{A76089E0-9C22-4780-8FF8-D57D81C97DA3}" srcId="{B767654E-80D4-402D-84D3-E7F53A158108}" destId="{B415400A-2F80-4195-97E2-7F5362E08A5A}" srcOrd="1" destOrd="0" parTransId="{F671589D-9200-4E22-AC34-2AA87C99287E}" sibTransId="{3649F230-62A8-44D1-B851-C59B145C09DC}"/>
    <dgm:cxn modelId="{0A5022E5-C030-4B7C-984C-1A10657CFC9D}" srcId="{B767654E-80D4-402D-84D3-E7F53A158108}" destId="{FE23EF5F-2036-4423-9C04-5CF89B43E3BB}" srcOrd="0" destOrd="0" parTransId="{626D14B0-BA44-4704-9D1C-BF3B62F31D00}" sibTransId="{DEFA829A-BCEE-4FB8-9AD9-F0B7A8B88FDE}"/>
    <dgm:cxn modelId="{E0D19EF4-A728-47FF-9E93-008AA52B5788}" srcId="{B415400A-2F80-4195-97E2-7F5362E08A5A}" destId="{0CF115B4-3633-47C5-BBD2-22EE813E85C0}" srcOrd="3" destOrd="0" parTransId="{755BAEEF-D339-45E4-98E1-63CCD9CCDD36}" sibTransId="{0CCD9053-2DC8-4734-87E0-D76F37E3B141}"/>
    <dgm:cxn modelId="{69E953D3-EFAE-47D8-AAAA-121DDEF19ADB}" type="presParOf" srcId="{C8016E46-A2B4-4EA8-863A-87319F1FF8FD}" destId="{AED70F6F-C858-40E4-89FB-1796ECA26728}" srcOrd="0" destOrd="0" presId="urn:microsoft.com/office/officeart/2005/8/layout/lProcess2"/>
    <dgm:cxn modelId="{9BABBB2B-479A-464F-AA38-7F2AA473B120}" type="presParOf" srcId="{AED70F6F-C858-40E4-89FB-1796ECA26728}" destId="{B18A181B-B013-4246-8DC4-0160C3D93C11}" srcOrd="0" destOrd="0" presId="urn:microsoft.com/office/officeart/2005/8/layout/lProcess2"/>
    <dgm:cxn modelId="{BA6A324A-A58D-47EC-B0A7-7123AE60B51C}" type="presParOf" srcId="{AED70F6F-C858-40E4-89FB-1796ECA26728}" destId="{6EAD192D-5170-4DE8-AE67-E62BE5B09026}" srcOrd="1" destOrd="0" presId="urn:microsoft.com/office/officeart/2005/8/layout/lProcess2"/>
    <dgm:cxn modelId="{25ACD59C-0F1C-4076-AD7B-608E26112156}" type="presParOf" srcId="{AED70F6F-C858-40E4-89FB-1796ECA26728}" destId="{D75A6406-A3EA-430E-875C-B7BE3E24CB43}" srcOrd="2" destOrd="0" presId="urn:microsoft.com/office/officeart/2005/8/layout/lProcess2"/>
    <dgm:cxn modelId="{92C137AA-B1D9-4619-A367-60BAB33878F7}" type="presParOf" srcId="{D75A6406-A3EA-430E-875C-B7BE3E24CB43}" destId="{C08E5F54-8C17-4521-A6AC-6FE124E4D8D7}" srcOrd="0" destOrd="0" presId="urn:microsoft.com/office/officeart/2005/8/layout/lProcess2"/>
    <dgm:cxn modelId="{76BEBFB3-5ED1-4230-A899-3C86095D8527}" type="presParOf" srcId="{C08E5F54-8C17-4521-A6AC-6FE124E4D8D7}" destId="{E97BBE54-AD59-433B-92B8-B3C4B317FDB3}" srcOrd="0" destOrd="0" presId="urn:microsoft.com/office/officeart/2005/8/layout/lProcess2"/>
    <dgm:cxn modelId="{7D5F8CB4-FCAB-422C-A5FF-9D852FFFF1B5}" type="presParOf" srcId="{C08E5F54-8C17-4521-A6AC-6FE124E4D8D7}" destId="{C9AE6A1B-17E4-4E4F-A139-1EA916F329D2}" srcOrd="1" destOrd="0" presId="urn:microsoft.com/office/officeart/2005/8/layout/lProcess2"/>
    <dgm:cxn modelId="{6717F2E3-F2F5-459C-AC1E-BFF5B133C40D}" type="presParOf" srcId="{C08E5F54-8C17-4521-A6AC-6FE124E4D8D7}" destId="{331E5C0B-17E6-4923-A6CC-C2B7E2E80B6B}" srcOrd="2" destOrd="0" presId="urn:microsoft.com/office/officeart/2005/8/layout/lProcess2"/>
    <dgm:cxn modelId="{856BEAED-691E-4127-9D1C-E31AD5F254C3}" type="presParOf" srcId="{C08E5F54-8C17-4521-A6AC-6FE124E4D8D7}" destId="{FA5ED926-0C07-45E4-81F2-48C56F38FFC8}" srcOrd="3" destOrd="0" presId="urn:microsoft.com/office/officeart/2005/8/layout/lProcess2"/>
    <dgm:cxn modelId="{E44A6BF7-2744-4C3E-A1A7-D556EB7933E7}" type="presParOf" srcId="{C08E5F54-8C17-4521-A6AC-6FE124E4D8D7}" destId="{A159C4E4-2F4D-4313-BB6D-0C5AF9E9835F}" srcOrd="4" destOrd="0" presId="urn:microsoft.com/office/officeart/2005/8/layout/lProcess2"/>
    <dgm:cxn modelId="{D5EF25BE-2F18-4ED8-9B2A-07A3C0875164}" type="presParOf" srcId="{C08E5F54-8C17-4521-A6AC-6FE124E4D8D7}" destId="{D767FC98-B9DA-4383-ABFC-46FFF45AEFC1}" srcOrd="5" destOrd="0" presId="urn:microsoft.com/office/officeart/2005/8/layout/lProcess2"/>
    <dgm:cxn modelId="{37AE7FE4-BB73-4128-B411-01E58211D835}" type="presParOf" srcId="{C08E5F54-8C17-4521-A6AC-6FE124E4D8D7}" destId="{C4C358E1-4DF8-4C6F-9C30-FD7F5541A9FE}" srcOrd="6" destOrd="0" presId="urn:microsoft.com/office/officeart/2005/8/layout/lProcess2"/>
    <dgm:cxn modelId="{AB9A08BF-401D-4812-915B-A2FF715BA8FB}" type="presParOf" srcId="{C8016E46-A2B4-4EA8-863A-87319F1FF8FD}" destId="{9F635EB0-2BC7-441F-B96C-09856BDAB262}" srcOrd="1" destOrd="0" presId="urn:microsoft.com/office/officeart/2005/8/layout/lProcess2"/>
    <dgm:cxn modelId="{21C3DD6A-4036-4235-8EB1-CCECF0ECAC4D}" type="presParOf" srcId="{C8016E46-A2B4-4EA8-863A-87319F1FF8FD}" destId="{CDEF9976-2B29-431E-BCFA-9B80B8247052}" srcOrd="2" destOrd="0" presId="urn:microsoft.com/office/officeart/2005/8/layout/lProcess2"/>
    <dgm:cxn modelId="{E1727596-FDD7-4E4D-B7B6-7FC553F8D6F7}" type="presParOf" srcId="{CDEF9976-2B29-431E-BCFA-9B80B8247052}" destId="{73CB1B4C-C8E2-4D5E-8D5B-0D8AE14C5A41}" srcOrd="0" destOrd="0" presId="urn:microsoft.com/office/officeart/2005/8/layout/lProcess2"/>
    <dgm:cxn modelId="{3BAABD10-A8AC-4C2D-B368-0DACC76D0958}" type="presParOf" srcId="{CDEF9976-2B29-431E-BCFA-9B80B8247052}" destId="{EA99ECBC-A949-4EBE-91C6-71AFE24B892B}" srcOrd="1" destOrd="0" presId="urn:microsoft.com/office/officeart/2005/8/layout/lProcess2"/>
    <dgm:cxn modelId="{1AEDE916-678D-4335-9B0D-B30841D5B942}" type="presParOf" srcId="{CDEF9976-2B29-431E-BCFA-9B80B8247052}" destId="{8D72EFB8-29CC-45F1-B054-3E9C16CC914E}" srcOrd="2" destOrd="0" presId="urn:microsoft.com/office/officeart/2005/8/layout/lProcess2"/>
    <dgm:cxn modelId="{034A7A18-F9D9-409D-B1B7-0C947A33ACA7}" type="presParOf" srcId="{8D72EFB8-29CC-45F1-B054-3E9C16CC914E}" destId="{0D58034B-E3EB-4E65-94F2-9865558ECD81}" srcOrd="0" destOrd="0" presId="urn:microsoft.com/office/officeart/2005/8/layout/lProcess2"/>
    <dgm:cxn modelId="{C6E73A14-34F2-4984-8E0E-1FAB97427D64}" type="presParOf" srcId="{0D58034B-E3EB-4E65-94F2-9865558ECD81}" destId="{BB7AF329-792E-413F-A5CB-D111FD6A1CD4}" srcOrd="0" destOrd="0" presId="urn:microsoft.com/office/officeart/2005/8/layout/lProcess2"/>
    <dgm:cxn modelId="{A3AE6C36-EAA9-42FE-BC2A-C39AF302A157}" type="presParOf" srcId="{0D58034B-E3EB-4E65-94F2-9865558ECD81}" destId="{E7A8797E-3B43-4B0E-9863-3C3682061F03}" srcOrd="1" destOrd="0" presId="urn:microsoft.com/office/officeart/2005/8/layout/lProcess2"/>
    <dgm:cxn modelId="{08A8F1E1-62B6-4027-872C-958218B10303}" type="presParOf" srcId="{0D58034B-E3EB-4E65-94F2-9865558ECD81}" destId="{6C454819-9354-4C8F-A59D-92F7D5BAD8E4}" srcOrd="2" destOrd="0" presId="urn:microsoft.com/office/officeart/2005/8/layout/lProcess2"/>
    <dgm:cxn modelId="{95236350-EA2C-4E00-981B-F6EE4B9F437E}" type="presParOf" srcId="{0D58034B-E3EB-4E65-94F2-9865558ECD81}" destId="{8A5E29C6-429E-48FB-B177-0421EA0BC93B}" srcOrd="3" destOrd="0" presId="urn:microsoft.com/office/officeart/2005/8/layout/lProcess2"/>
    <dgm:cxn modelId="{2E48F0A9-0268-414E-ACE9-0F429ACEA63C}" type="presParOf" srcId="{0D58034B-E3EB-4E65-94F2-9865558ECD81}" destId="{F43E528A-0E60-45E1-AE8F-4B09A4E9F02E}" srcOrd="4" destOrd="0" presId="urn:microsoft.com/office/officeart/2005/8/layout/lProcess2"/>
    <dgm:cxn modelId="{E1373528-64AE-4570-ADA9-12A8336ED055}" type="presParOf" srcId="{0D58034B-E3EB-4E65-94F2-9865558ECD81}" destId="{C6AD494B-26C4-430B-A21F-EE9044CB7FE4}" srcOrd="5" destOrd="0" presId="urn:microsoft.com/office/officeart/2005/8/layout/lProcess2"/>
    <dgm:cxn modelId="{49370096-CDE7-471B-95EE-5D882F178BC1}" type="presParOf" srcId="{0D58034B-E3EB-4E65-94F2-9865558ECD81}" destId="{8226E5BF-A347-4F65-9E1A-E721A2579C6B}" srcOrd="6" destOrd="0" presId="urn:microsoft.com/office/officeart/2005/8/layout/lProcess2"/>
    <dgm:cxn modelId="{147BCF53-D177-499F-A315-D90893CF1D34}" type="presParOf" srcId="{C8016E46-A2B4-4EA8-863A-87319F1FF8FD}" destId="{678FB35A-3810-410B-B5C6-5776E09C406D}" srcOrd="3" destOrd="0" presId="urn:microsoft.com/office/officeart/2005/8/layout/lProcess2"/>
    <dgm:cxn modelId="{A5F7D78E-2374-4FA5-87DA-EF1A69BE8E2F}" type="presParOf" srcId="{C8016E46-A2B4-4EA8-863A-87319F1FF8FD}" destId="{0541D61A-E0DE-40D6-A3BF-898D63B4C7AC}" srcOrd="4" destOrd="0" presId="urn:microsoft.com/office/officeart/2005/8/layout/lProcess2"/>
    <dgm:cxn modelId="{94D249AA-A537-4AC5-962E-C68A5AAD89A0}" type="presParOf" srcId="{0541D61A-E0DE-40D6-A3BF-898D63B4C7AC}" destId="{BDA3DF52-3CAE-4BC8-8B6C-87E53BB3D968}" srcOrd="0" destOrd="0" presId="urn:microsoft.com/office/officeart/2005/8/layout/lProcess2"/>
    <dgm:cxn modelId="{27004E98-7383-4DD8-AF83-8826446DF26C}" type="presParOf" srcId="{0541D61A-E0DE-40D6-A3BF-898D63B4C7AC}" destId="{B31D07D1-B86B-4A1B-8CE1-5F461B09A89E}" srcOrd="1" destOrd="0" presId="urn:microsoft.com/office/officeart/2005/8/layout/lProcess2"/>
    <dgm:cxn modelId="{5A8FD000-5B7C-4285-A70E-8B648694BA2E}" type="presParOf" srcId="{0541D61A-E0DE-40D6-A3BF-898D63B4C7AC}" destId="{2EB1EB5A-B8B8-4AC2-B5E1-5DB3FACC3E92}" srcOrd="2" destOrd="0" presId="urn:microsoft.com/office/officeart/2005/8/layout/lProcess2"/>
    <dgm:cxn modelId="{1A7DF3E5-8794-45BB-81AA-F6C72007F343}" type="presParOf" srcId="{2EB1EB5A-B8B8-4AC2-B5E1-5DB3FACC3E92}" destId="{E7650EB5-676B-4910-81B1-A972F0C1AA0D}" srcOrd="0" destOrd="0" presId="urn:microsoft.com/office/officeart/2005/8/layout/lProcess2"/>
    <dgm:cxn modelId="{16A03FFE-7D6B-4CA0-AB62-CCEA21D4CAB0}" type="presParOf" srcId="{E7650EB5-676B-4910-81B1-A972F0C1AA0D}" destId="{0A3EFDB0-DEE9-42BA-9088-53888D2DADD5}" srcOrd="0" destOrd="0" presId="urn:microsoft.com/office/officeart/2005/8/layout/lProcess2"/>
    <dgm:cxn modelId="{BAED0CFB-7D31-4FFC-8387-0B85C6B1CCA8}" type="presParOf" srcId="{E7650EB5-676B-4910-81B1-A972F0C1AA0D}" destId="{C2C17429-1737-4386-8BB9-99DA3E5CC743}" srcOrd="1" destOrd="0" presId="urn:microsoft.com/office/officeart/2005/8/layout/lProcess2"/>
    <dgm:cxn modelId="{351D27D0-E448-456C-9454-14808D15D701}" type="presParOf" srcId="{E7650EB5-676B-4910-81B1-A972F0C1AA0D}" destId="{5768AFC3-0AE0-4497-B8E3-2950567C3FE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2201EA-3298-4CB9-9EE6-EDD65079134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231871-5927-4B5E-A75C-62F6906379EE}">
      <dgm:prSet/>
      <dgm:spPr/>
      <dgm:t>
        <a:bodyPr/>
        <a:lstStyle/>
        <a:p>
          <a:r>
            <a:rPr lang="en-US" dirty="0"/>
            <a:t>SW optimizations &amp; tuning are critical for Intel to r</a:t>
          </a:r>
          <a:r>
            <a:rPr lang="en-US" b="0" i="0" baseline="0" dirty="0"/>
            <a:t>e-gain performance leadership</a:t>
          </a:r>
          <a:endParaRPr lang="en-US" dirty="0"/>
        </a:p>
      </dgm:t>
    </dgm:pt>
    <dgm:pt modelId="{D830A1DE-D5A7-4509-8D08-4E42F7B6CAF0}" type="parTrans" cxnId="{1728BF80-F9FA-4AA5-B6A2-AD80C6C33BEE}">
      <dgm:prSet/>
      <dgm:spPr/>
      <dgm:t>
        <a:bodyPr/>
        <a:lstStyle/>
        <a:p>
          <a:endParaRPr lang="en-US"/>
        </a:p>
      </dgm:t>
    </dgm:pt>
    <dgm:pt modelId="{57EBF9ED-5D13-467E-9E97-DB5939F76BFD}" type="sibTrans" cxnId="{1728BF80-F9FA-4AA5-B6A2-AD80C6C33BEE}">
      <dgm:prSet/>
      <dgm:spPr/>
      <dgm:t>
        <a:bodyPr/>
        <a:lstStyle/>
        <a:p>
          <a:endParaRPr lang="en-US"/>
        </a:p>
      </dgm:t>
    </dgm:pt>
    <dgm:pt modelId="{00D0E02C-CB74-48CD-A419-B12EC791EC4B}">
      <dgm:prSet/>
      <dgm:spPr/>
      <dgm:t>
        <a:bodyPr/>
        <a:lstStyle/>
        <a:p>
          <a:r>
            <a:rPr lang="en-US" dirty="0"/>
            <a:t>A structured software tuning process guarantees performance WINs</a:t>
          </a:r>
        </a:p>
      </dgm:t>
    </dgm:pt>
    <dgm:pt modelId="{1FABFEC2-0E31-4B1F-AEF3-D03E34D67846}" type="parTrans" cxnId="{C9939B9C-31EB-419E-8E9C-49E9CCE60178}">
      <dgm:prSet/>
      <dgm:spPr/>
      <dgm:t>
        <a:bodyPr/>
        <a:lstStyle/>
        <a:p>
          <a:endParaRPr lang="en-US"/>
        </a:p>
      </dgm:t>
    </dgm:pt>
    <dgm:pt modelId="{5EB8A440-0679-46B6-9268-9D12F59DA1CB}" type="sibTrans" cxnId="{C9939B9C-31EB-419E-8E9C-49E9CCE60178}">
      <dgm:prSet/>
      <dgm:spPr/>
      <dgm:t>
        <a:bodyPr/>
        <a:lstStyle/>
        <a:p>
          <a:endParaRPr lang="en-US"/>
        </a:p>
      </dgm:t>
    </dgm:pt>
    <dgm:pt modelId="{3D1EA1BB-4604-4804-B2D9-06EA21CABA49}">
      <dgm:prSet/>
      <dgm:spPr/>
      <dgm:t>
        <a:bodyPr/>
        <a:lstStyle/>
        <a:p>
          <a:r>
            <a:rPr lang="en-US" b="0" i="0" baseline="0" dirty="0">
              <a:solidFill>
                <a:srgbClr val="0000FF"/>
              </a:solidFill>
              <a:latin typeface="Consolas" panose="020B0609020204030204" pitchFamily="49" charset="0"/>
            </a:rPr>
            <a:t>perf-tools</a:t>
          </a:r>
          <a:r>
            <a:rPr lang="en-US" b="0" i="0" baseline="0" dirty="0"/>
            <a:t> bridges profiling worlds and focuses the user on what matters</a:t>
          </a:r>
          <a:endParaRPr lang="en-US" dirty="0"/>
        </a:p>
      </dgm:t>
    </dgm:pt>
    <dgm:pt modelId="{0FBB81FD-1B8B-47F8-8AF0-BBC549AC049D}" type="parTrans" cxnId="{527098FF-6156-4DAD-B7F3-BF99010AED82}">
      <dgm:prSet/>
      <dgm:spPr/>
      <dgm:t>
        <a:bodyPr/>
        <a:lstStyle/>
        <a:p>
          <a:endParaRPr lang="en-US"/>
        </a:p>
      </dgm:t>
    </dgm:pt>
    <dgm:pt modelId="{0CD73BF2-BF8C-46BD-BA8C-B604F67188BA}" type="sibTrans" cxnId="{527098FF-6156-4DAD-B7F3-BF99010AED82}">
      <dgm:prSet/>
      <dgm:spPr/>
      <dgm:t>
        <a:bodyPr/>
        <a:lstStyle/>
        <a:p>
          <a:endParaRPr lang="en-US"/>
        </a:p>
      </dgm:t>
    </dgm:pt>
    <dgm:pt modelId="{741CC17D-AC15-497D-BE38-20529717A105}">
      <dgm:prSet/>
      <dgm:spPr/>
      <dgm:t>
        <a:bodyPr/>
        <a:lstStyle/>
        <a:p>
          <a:r>
            <a:rPr lang="en-US" b="0" i="0" baseline="0" dirty="0"/>
            <a:t>Info metrics are key to map bottlenecks to source/assembly code</a:t>
          </a:r>
          <a:endParaRPr lang="en-US" dirty="0"/>
        </a:p>
      </dgm:t>
    </dgm:pt>
    <dgm:pt modelId="{C5AF7252-356A-4A65-8405-6995F05F5FC2}" type="parTrans" cxnId="{77EA188E-43B0-4FF2-B967-91EF5C42CE9D}">
      <dgm:prSet/>
      <dgm:spPr/>
      <dgm:t>
        <a:bodyPr/>
        <a:lstStyle/>
        <a:p>
          <a:endParaRPr lang="en-US"/>
        </a:p>
      </dgm:t>
    </dgm:pt>
    <dgm:pt modelId="{42A25831-4667-4F4C-8A77-4833092B4411}" type="sibTrans" cxnId="{77EA188E-43B0-4FF2-B967-91EF5C42CE9D}">
      <dgm:prSet/>
      <dgm:spPr/>
      <dgm:t>
        <a:bodyPr/>
        <a:lstStyle/>
        <a:p>
          <a:endParaRPr lang="en-US"/>
        </a:p>
      </dgm:t>
    </dgm:pt>
    <dgm:pt modelId="{6482D2A6-E1E2-4A65-A7B6-767D232F8F77}">
      <dgm:prSet/>
      <dgm:spPr/>
      <dgm:t>
        <a:bodyPr/>
        <a:lstStyle/>
        <a:p>
          <a:r>
            <a:rPr lang="en-US" b="0" i="0" baseline="0" dirty="0"/>
            <a:t>Two use cases: (1) u</a:t>
          </a:r>
          <a:r>
            <a:rPr lang="en-US" dirty="0"/>
            <a:t>nroll Tight Loops (2) exploit wide vectors</a:t>
          </a:r>
          <a:r>
            <a:rPr lang="en-US" b="0" i="0" baseline="0" dirty="0"/>
            <a:t> </a:t>
          </a:r>
        </a:p>
      </dgm:t>
    </dgm:pt>
    <dgm:pt modelId="{EC74AF6B-67A0-41B9-8F5C-FDBF6268636A}" type="parTrans" cxnId="{51D9CAB2-6996-4B4D-A27C-EA3E8D514FC6}">
      <dgm:prSet/>
      <dgm:spPr/>
      <dgm:t>
        <a:bodyPr/>
        <a:lstStyle/>
        <a:p>
          <a:endParaRPr lang="en-US"/>
        </a:p>
      </dgm:t>
    </dgm:pt>
    <dgm:pt modelId="{46716718-59E0-4FAF-AE5A-38628689CFC9}" type="sibTrans" cxnId="{51D9CAB2-6996-4B4D-A27C-EA3E8D514FC6}">
      <dgm:prSet/>
      <dgm:spPr/>
      <dgm:t>
        <a:bodyPr/>
        <a:lstStyle/>
        <a:p>
          <a:endParaRPr lang="en-US"/>
        </a:p>
      </dgm:t>
    </dgm:pt>
    <dgm:pt modelId="{7C9708F0-7746-46DC-BF34-39EDBF8308BE}" type="pres">
      <dgm:prSet presAssocID="{5E2201EA-3298-4CB9-9EE6-EDD650791345}" presName="root" presStyleCnt="0">
        <dgm:presLayoutVars>
          <dgm:dir/>
          <dgm:resizeHandles val="exact"/>
        </dgm:presLayoutVars>
      </dgm:prSet>
      <dgm:spPr/>
    </dgm:pt>
    <dgm:pt modelId="{0A91589B-4E6A-450E-8454-893EDB9A78D3}" type="pres">
      <dgm:prSet presAssocID="{1F231871-5927-4B5E-A75C-62F6906379EE}" presName="compNode" presStyleCnt="0"/>
      <dgm:spPr/>
    </dgm:pt>
    <dgm:pt modelId="{CBCEA326-DDA6-44FC-B0BF-10B9F06AA833}" type="pres">
      <dgm:prSet presAssocID="{1F231871-5927-4B5E-A75C-62F6906379EE}" presName="bgRect" presStyleLbl="bgShp" presStyleIdx="0" presStyleCnt="5"/>
      <dgm:spPr/>
    </dgm:pt>
    <dgm:pt modelId="{944C6A7A-10EE-4F1D-987D-04CFE54F7F66}" type="pres">
      <dgm:prSet presAssocID="{1F231871-5927-4B5E-A75C-62F6906379E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ory"/>
        </a:ext>
      </dgm:extLst>
    </dgm:pt>
    <dgm:pt modelId="{14C2D13D-3283-4B6B-B1ED-DA755F13DF22}" type="pres">
      <dgm:prSet presAssocID="{1F231871-5927-4B5E-A75C-62F6906379EE}" presName="spaceRect" presStyleCnt="0"/>
      <dgm:spPr/>
    </dgm:pt>
    <dgm:pt modelId="{98FFE17E-231E-484D-A8B1-F8FAC844AEF6}" type="pres">
      <dgm:prSet presAssocID="{1F231871-5927-4B5E-A75C-62F6906379EE}" presName="parTx" presStyleLbl="revTx" presStyleIdx="0" presStyleCnt="5">
        <dgm:presLayoutVars>
          <dgm:chMax val="0"/>
          <dgm:chPref val="0"/>
        </dgm:presLayoutVars>
      </dgm:prSet>
      <dgm:spPr/>
    </dgm:pt>
    <dgm:pt modelId="{EC18360E-7CBF-4DDE-8713-72A42273DCE0}" type="pres">
      <dgm:prSet presAssocID="{57EBF9ED-5D13-467E-9E97-DB5939F76BFD}" presName="sibTrans" presStyleCnt="0"/>
      <dgm:spPr/>
    </dgm:pt>
    <dgm:pt modelId="{76E0E096-FE86-474B-9728-916DF68C20EF}" type="pres">
      <dgm:prSet presAssocID="{00D0E02C-CB74-48CD-A419-B12EC791EC4B}" presName="compNode" presStyleCnt="0"/>
      <dgm:spPr/>
    </dgm:pt>
    <dgm:pt modelId="{86A4E3FD-141F-4EE4-8E49-C8384FC08D82}" type="pres">
      <dgm:prSet presAssocID="{00D0E02C-CB74-48CD-A419-B12EC791EC4B}" presName="bgRect" presStyleLbl="bgShp" presStyleIdx="1" presStyleCnt="5"/>
      <dgm:spPr/>
    </dgm:pt>
    <dgm:pt modelId="{AF284389-BB89-4D21-B6B0-E21622A7A7D8}" type="pres">
      <dgm:prSet presAssocID="{00D0E02C-CB74-48CD-A419-B12EC791EC4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471776AF-CDE6-42A5-B41C-93D6CC7B6F2B}" type="pres">
      <dgm:prSet presAssocID="{00D0E02C-CB74-48CD-A419-B12EC791EC4B}" presName="spaceRect" presStyleCnt="0"/>
      <dgm:spPr/>
    </dgm:pt>
    <dgm:pt modelId="{34984E4D-6761-4855-9616-9AA89DAF6141}" type="pres">
      <dgm:prSet presAssocID="{00D0E02C-CB74-48CD-A419-B12EC791EC4B}" presName="parTx" presStyleLbl="revTx" presStyleIdx="1" presStyleCnt="5">
        <dgm:presLayoutVars>
          <dgm:chMax val="0"/>
          <dgm:chPref val="0"/>
        </dgm:presLayoutVars>
      </dgm:prSet>
      <dgm:spPr/>
    </dgm:pt>
    <dgm:pt modelId="{0D451409-0332-4C3E-8199-E614733A7F37}" type="pres">
      <dgm:prSet presAssocID="{5EB8A440-0679-46B6-9268-9D12F59DA1CB}" presName="sibTrans" presStyleCnt="0"/>
      <dgm:spPr/>
    </dgm:pt>
    <dgm:pt modelId="{BDE0D863-9D5A-4734-9609-9700D6277787}" type="pres">
      <dgm:prSet presAssocID="{3D1EA1BB-4604-4804-B2D9-06EA21CABA49}" presName="compNode" presStyleCnt="0"/>
      <dgm:spPr/>
    </dgm:pt>
    <dgm:pt modelId="{6AF73CAE-5A47-40A7-925A-2EFC42E7ABEF}" type="pres">
      <dgm:prSet presAssocID="{3D1EA1BB-4604-4804-B2D9-06EA21CABA49}" presName="bgRect" presStyleLbl="bgShp" presStyleIdx="2" presStyleCnt="5"/>
      <dgm:spPr/>
    </dgm:pt>
    <dgm:pt modelId="{4C4948DD-5A4A-4805-8C0B-9AA5CA4D99B9}" type="pres">
      <dgm:prSet presAssocID="{3D1EA1BB-4604-4804-B2D9-06EA21CABA4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 Processes"/>
        </a:ext>
      </dgm:extLst>
    </dgm:pt>
    <dgm:pt modelId="{F49D2964-36B1-4A52-B6AC-59012EDD494F}" type="pres">
      <dgm:prSet presAssocID="{3D1EA1BB-4604-4804-B2D9-06EA21CABA49}" presName="spaceRect" presStyleCnt="0"/>
      <dgm:spPr/>
    </dgm:pt>
    <dgm:pt modelId="{8F3BCA21-C466-4C59-9796-BAE7CBE37F03}" type="pres">
      <dgm:prSet presAssocID="{3D1EA1BB-4604-4804-B2D9-06EA21CABA49}" presName="parTx" presStyleLbl="revTx" presStyleIdx="2" presStyleCnt="5">
        <dgm:presLayoutVars>
          <dgm:chMax val="0"/>
          <dgm:chPref val="0"/>
        </dgm:presLayoutVars>
      </dgm:prSet>
      <dgm:spPr/>
    </dgm:pt>
    <dgm:pt modelId="{3AC60E2D-02A3-4490-9720-F28B3F11B957}" type="pres">
      <dgm:prSet presAssocID="{0CD73BF2-BF8C-46BD-BA8C-B604F67188BA}" presName="sibTrans" presStyleCnt="0"/>
      <dgm:spPr/>
    </dgm:pt>
    <dgm:pt modelId="{11E08459-D84C-40EE-97B2-781C5880F1BB}" type="pres">
      <dgm:prSet presAssocID="{741CC17D-AC15-497D-BE38-20529717A105}" presName="compNode" presStyleCnt="0"/>
      <dgm:spPr/>
    </dgm:pt>
    <dgm:pt modelId="{A18DD15F-B55E-4409-A995-16F6CD0E8267}" type="pres">
      <dgm:prSet presAssocID="{741CC17D-AC15-497D-BE38-20529717A105}" presName="bgRect" presStyleLbl="bgShp" presStyleIdx="3" presStyleCnt="5"/>
      <dgm:spPr/>
    </dgm:pt>
    <dgm:pt modelId="{88621284-CDDF-41E7-A1A5-5A45865FAED1}" type="pres">
      <dgm:prSet presAssocID="{741CC17D-AC15-497D-BE38-20529717A10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Directions"/>
        </a:ext>
      </dgm:extLst>
    </dgm:pt>
    <dgm:pt modelId="{E9A25BD4-B58D-4732-A3BF-6D0628BBC426}" type="pres">
      <dgm:prSet presAssocID="{741CC17D-AC15-497D-BE38-20529717A105}" presName="spaceRect" presStyleCnt="0"/>
      <dgm:spPr/>
    </dgm:pt>
    <dgm:pt modelId="{1207DE6C-F767-4F89-9BEE-9A88E7F8CF97}" type="pres">
      <dgm:prSet presAssocID="{741CC17D-AC15-497D-BE38-20529717A105}" presName="parTx" presStyleLbl="revTx" presStyleIdx="3" presStyleCnt="5">
        <dgm:presLayoutVars>
          <dgm:chMax val="0"/>
          <dgm:chPref val="0"/>
        </dgm:presLayoutVars>
      </dgm:prSet>
      <dgm:spPr/>
    </dgm:pt>
    <dgm:pt modelId="{3A9F104E-392F-4A95-93DE-BF0514B566FC}" type="pres">
      <dgm:prSet presAssocID="{42A25831-4667-4F4C-8A77-4833092B4411}" presName="sibTrans" presStyleCnt="0"/>
      <dgm:spPr/>
    </dgm:pt>
    <dgm:pt modelId="{D3618783-9E4D-4592-9DA1-0E380B8480C9}" type="pres">
      <dgm:prSet presAssocID="{6482D2A6-E1E2-4A65-A7B6-767D232F8F77}" presName="compNode" presStyleCnt="0"/>
      <dgm:spPr/>
    </dgm:pt>
    <dgm:pt modelId="{21C890C7-FA0D-4B70-9E3E-2B607E24AA52}" type="pres">
      <dgm:prSet presAssocID="{6482D2A6-E1E2-4A65-A7B6-767D232F8F77}" presName="bgRect" presStyleLbl="bgShp" presStyleIdx="4" presStyleCnt="5"/>
      <dgm:spPr/>
    </dgm:pt>
    <dgm:pt modelId="{9C068E0A-5B5B-4265-983D-800E2FE5C56D}" type="pres">
      <dgm:prSet presAssocID="{6482D2A6-E1E2-4A65-A7B6-767D232F8F7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ploy"/>
        </a:ext>
      </dgm:extLst>
    </dgm:pt>
    <dgm:pt modelId="{43011399-B199-45AA-9E25-B289FB2EC315}" type="pres">
      <dgm:prSet presAssocID="{6482D2A6-E1E2-4A65-A7B6-767D232F8F77}" presName="spaceRect" presStyleCnt="0"/>
      <dgm:spPr/>
    </dgm:pt>
    <dgm:pt modelId="{410FD546-3A3C-4836-997F-020826E46E9C}" type="pres">
      <dgm:prSet presAssocID="{6482D2A6-E1E2-4A65-A7B6-767D232F8F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E650407-8764-4313-A2D7-E4D6E39E1561}" type="presOf" srcId="{6482D2A6-E1E2-4A65-A7B6-767D232F8F77}" destId="{410FD546-3A3C-4836-997F-020826E46E9C}" srcOrd="0" destOrd="0" presId="urn:microsoft.com/office/officeart/2018/2/layout/IconVerticalSolidList"/>
    <dgm:cxn modelId="{5A008030-ADEB-4CF9-B59D-6634CAF5F899}" type="presOf" srcId="{3D1EA1BB-4604-4804-B2D9-06EA21CABA49}" destId="{8F3BCA21-C466-4C59-9796-BAE7CBE37F03}" srcOrd="0" destOrd="0" presId="urn:microsoft.com/office/officeart/2018/2/layout/IconVerticalSolidList"/>
    <dgm:cxn modelId="{2853F360-EEF2-4663-B331-C0374E262D9B}" type="presOf" srcId="{5E2201EA-3298-4CB9-9EE6-EDD650791345}" destId="{7C9708F0-7746-46DC-BF34-39EDBF8308BE}" srcOrd="0" destOrd="0" presId="urn:microsoft.com/office/officeart/2018/2/layout/IconVerticalSolidList"/>
    <dgm:cxn modelId="{2A4EA548-9912-4574-B72B-E69CFF6DDECE}" type="presOf" srcId="{1F231871-5927-4B5E-A75C-62F6906379EE}" destId="{98FFE17E-231E-484D-A8B1-F8FAC844AEF6}" srcOrd="0" destOrd="0" presId="urn:microsoft.com/office/officeart/2018/2/layout/IconVerticalSolidList"/>
    <dgm:cxn modelId="{1728BF80-F9FA-4AA5-B6A2-AD80C6C33BEE}" srcId="{5E2201EA-3298-4CB9-9EE6-EDD650791345}" destId="{1F231871-5927-4B5E-A75C-62F6906379EE}" srcOrd="0" destOrd="0" parTransId="{D830A1DE-D5A7-4509-8D08-4E42F7B6CAF0}" sibTransId="{57EBF9ED-5D13-467E-9E97-DB5939F76BFD}"/>
    <dgm:cxn modelId="{77EA188E-43B0-4FF2-B967-91EF5C42CE9D}" srcId="{5E2201EA-3298-4CB9-9EE6-EDD650791345}" destId="{741CC17D-AC15-497D-BE38-20529717A105}" srcOrd="3" destOrd="0" parTransId="{C5AF7252-356A-4A65-8405-6995F05F5FC2}" sibTransId="{42A25831-4667-4F4C-8A77-4833092B4411}"/>
    <dgm:cxn modelId="{C9939B9C-31EB-419E-8E9C-49E9CCE60178}" srcId="{5E2201EA-3298-4CB9-9EE6-EDD650791345}" destId="{00D0E02C-CB74-48CD-A419-B12EC791EC4B}" srcOrd="1" destOrd="0" parTransId="{1FABFEC2-0E31-4B1F-AEF3-D03E34D67846}" sibTransId="{5EB8A440-0679-46B6-9268-9D12F59DA1CB}"/>
    <dgm:cxn modelId="{51D9CAB2-6996-4B4D-A27C-EA3E8D514FC6}" srcId="{5E2201EA-3298-4CB9-9EE6-EDD650791345}" destId="{6482D2A6-E1E2-4A65-A7B6-767D232F8F77}" srcOrd="4" destOrd="0" parTransId="{EC74AF6B-67A0-41B9-8F5C-FDBF6268636A}" sibTransId="{46716718-59E0-4FAF-AE5A-38628689CFC9}"/>
    <dgm:cxn modelId="{FAFDDBC1-B38D-493B-92A9-4269BA613119}" type="presOf" srcId="{741CC17D-AC15-497D-BE38-20529717A105}" destId="{1207DE6C-F767-4F89-9BEE-9A88E7F8CF97}" srcOrd="0" destOrd="0" presId="urn:microsoft.com/office/officeart/2018/2/layout/IconVerticalSolidList"/>
    <dgm:cxn modelId="{508500F1-8B2D-44CF-A294-27B569B8AE2C}" type="presOf" srcId="{00D0E02C-CB74-48CD-A419-B12EC791EC4B}" destId="{34984E4D-6761-4855-9616-9AA89DAF6141}" srcOrd="0" destOrd="0" presId="urn:microsoft.com/office/officeart/2018/2/layout/IconVerticalSolidList"/>
    <dgm:cxn modelId="{527098FF-6156-4DAD-B7F3-BF99010AED82}" srcId="{5E2201EA-3298-4CB9-9EE6-EDD650791345}" destId="{3D1EA1BB-4604-4804-B2D9-06EA21CABA49}" srcOrd="2" destOrd="0" parTransId="{0FBB81FD-1B8B-47F8-8AF0-BBC549AC049D}" sibTransId="{0CD73BF2-BF8C-46BD-BA8C-B604F67188BA}"/>
    <dgm:cxn modelId="{BF1B1199-C917-444D-9C7F-E52152FF50C2}" type="presParOf" srcId="{7C9708F0-7746-46DC-BF34-39EDBF8308BE}" destId="{0A91589B-4E6A-450E-8454-893EDB9A78D3}" srcOrd="0" destOrd="0" presId="urn:microsoft.com/office/officeart/2018/2/layout/IconVerticalSolidList"/>
    <dgm:cxn modelId="{9D289F67-878C-4334-ACE7-A6681EAEF32A}" type="presParOf" srcId="{0A91589B-4E6A-450E-8454-893EDB9A78D3}" destId="{CBCEA326-DDA6-44FC-B0BF-10B9F06AA833}" srcOrd="0" destOrd="0" presId="urn:microsoft.com/office/officeart/2018/2/layout/IconVerticalSolidList"/>
    <dgm:cxn modelId="{23901C0A-1627-4895-9CED-C7B0D6461810}" type="presParOf" srcId="{0A91589B-4E6A-450E-8454-893EDB9A78D3}" destId="{944C6A7A-10EE-4F1D-987D-04CFE54F7F66}" srcOrd="1" destOrd="0" presId="urn:microsoft.com/office/officeart/2018/2/layout/IconVerticalSolidList"/>
    <dgm:cxn modelId="{9AF06AD1-6FC9-4E33-AEB1-F67014FF7F91}" type="presParOf" srcId="{0A91589B-4E6A-450E-8454-893EDB9A78D3}" destId="{14C2D13D-3283-4B6B-B1ED-DA755F13DF22}" srcOrd="2" destOrd="0" presId="urn:microsoft.com/office/officeart/2018/2/layout/IconVerticalSolidList"/>
    <dgm:cxn modelId="{6476E774-3B2C-446A-8FD6-C894C36610D5}" type="presParOf" srcId="{0A91589B-4E6A-450E-8454-893EDB9A78D3}" destId="{98FFE17E-231E-484D-A8B1-F8FAC844AEF6}" srcOrd="3" destOrd="0" presId="urn:microsoft.com/office/officeart/2018/2/layout/IconVerticalSolidList"/>
    <dgm:cxn modelId="{63368FD7-38E7-40A7-A20C-4CF9419197CB}" type="presParOf" srcId="{7C9708F0-7746-46DC-BF34-39EDBF8308BE}" destId="{EC18360E-7CBF-4DDE-8713-72A42273DCE0}" srcOrd="1" destOrd="0" presId="urn:microsoft.com/office/officeart/2018/2/layout/IconVerticalSolidList"/>
    <dgm:cxn modelId="{9CCE43E9-382A-4CB4-9DF1-1F8AAE385355}" type="presParOf" srcId="{7C9708F0-7746-46DC-BF34-39EDBF8308BE}" destId="{76E0E096-FE86-474B-9728-916DF68C20EF}" srcOrd="2" destOrd="0" presId="urn:microsoft.com/office/officeart/2018/2/layout/IconVerticalSolidList"/>
    <dgm:cxn modelId="{B1F3E6CF-8886-42B5-8BFB-6B9F366CB887}" type="presParOf" srcId="{76E0E096-FE86-474B-9728-916DF68C20EF}" destId="{86A4E3FD-141F-4EE4-8E49-C8384FC08D82}" srcOrd="0" destOrd="0" presId="urn:microsoft.com/office/officeart/2018/2/layout/IconVerticalSolidList"/>
    <dgm:cxn modelId="{0F7D7745-78A4-4C1A-A237-3773179DE718}" type="presParOf" srcId="{76E0E096-FE86-474B-9728-916DF68C20EF}" destId="{AF284389-BB89-4D21-B6B0-E21622A7A7D8}" srcOrd="1" destOrd="0" presId="urn:microsoft.com/office/officeart/2018/2/layout/IconVerticalSolidList"/>
    <dgm:cxn modelId="{FF98AF22-C541-4166-8026-297C1C55CDDB}" type="presParOf" srcId="{76E0E096-FE86-474B-9728-916DF68C20EF}" destId="{471776AF-CDE6-42A5-B41C-93D6CC7B6F2B}" srcOrd="2" destOrd="0" presId="urn:microsoft.com/office/officeart/2018/2/layout/IconVerticalSolidList"/>
    <dgm:cxn modelId="{61B9DA93-0F56-4A02-81D8-38D92E3CA5F3}" type="presParOf" srcId="{76E0E096-FE86-474B-9728-916DF68C20EF}" destId="{34984E4D-6761-4855-9616-9AA89DAF6141}" srcOrd="3" destOrd="0" presId="urn:microsoft.com/office/officeart/2018/2/layout/IconVerticalSolidList"/>
    <dgm:cxn modelId="{68B5F621-71E9-414C-AE34-931B06D81F3D}" type="presParOf" srcId="{7C9708F0-7746-46DC-BF34-39EDBF8308BE}" destId="{0D451409-0332-4C3E-8199-E614733A7F37}" srcOrd="3" destOrd="0" presId="urn:microsoft.com/office/officeart/2018/2/layout/IconVerticalSolidList"/>
    <dgm:cxn modelId="{C1211111-C026-4C48-A890-8AF064F7F321}" type="presParOf" srcId="{7C9708F0-7746-46DC-BF34-39EDBF8308BE}" destId="{BDE0D863-9D5A-4734-9609-9700D6277787}" srcOrd="4" destOrd="0" presId="urn:microsoft.com/office/officeart/2018/2/layout/IconVerticalSolidList"/>
    <dgm:cxn modelId="{551C3F85-FB61-449A-B02E-E195FC506165}" type="presParOf" srcId="{BDE0D863-9D5A-4734-9609-9700D6277787}" destId="{6AF73CAE-5A47-40A7-925A-2EFC42E7ABEF}" srcOrd="0" destOrd="0" presId="urn:microsoft.com/office/officeart/2018/2/layout/IconVerticalSolidList"/>
    <dgm:cxn modelId="{23DE29B5-61B1-45A3-9FF7-2110AC2D4491}" type="presParOf" srcId="{BDE0D863-9D5A-4734-9609-9700D6277787}" destId="{4C4948DD-5A4A-4805-8C0B-9AA5CA4D99B9}" srcOrd="1" destOrd="0" presId="urn:microsoft.com/office/officeart/2018/2/layout/IconVerticalSolidList"/>
    <dgm:cxn modelId="{FB0A25C6-5CAC-4281-97BF-13445B65E3DF}" type="presParOf" srcId="{BDE0D863-9D5A-4734-9609-9700D6277787}" destId="{F49D2964-36B1-4A52-B6AC-59012EDD494F}" srcOrd="2" destOrd="0" presId="urn:microsoft.com/office/officeart/2018/2/layout/IconVerticalSolidList"/>
    <dgm:cxn modelId="{338FE065-A65C-4528-A57C-B7892A111971}" type="presParOf" srcId="{BDE0D863-9D5A-4734-9609-9700D6277787}" destId="{8F3BCA21-C466-4C59-9796-BAE7CBE37F03}" srcOrd="3" destOrd="0" presId="urn:microsoft.com/office/officeart/2018/2/layout/IconVerticalSolidList"/>
    <dgm:cxn modelId="{CED46440-AAFE-454A-95B0-BFEDABEFBE5A}" type="presParOf" srcId="{7C9708F0-7746-46DC-BF34-39EDBF8308BE}" destId="{3AC60E2D-02A3-4490-9720-F28B3F11B957}" srcOrd="5" destOrd="0" presId="urn:microsoft.com/office/officeart/2018/2/layout/IconVerticalSolidList"/>
    <dgm:cxn modelId="{5ADBDBB8-76DB-4947-B9B4-D080B3FF56A7}" type="presParOf" srcId="{7C9708F0-7746-46DC-BF34-39EDBF8308BE}" destId="{11E08459-D84C-40EE-97B2-781C5880F1BB}" srcOrd="6" destOrd="0" presId="urn:microsoft.com/office/officeart/2018/2/layout/IconVerticalSolidList"/>
    <dgm:cxn modelId="{5CF3FA21-3930-4986-BEF5-86329E5AB43F}" type="presParOf" srcId="{11E08459-D84C-40EE-97B2-781C5880F1BB}" destId="{A18DD15F-B55E-4409-A995-16F6CD0E8267}" srcOrd="0" destOrd="0" presId="urn:microsoft.com/office/officeart/2018/2/layout/IconVerticalSolidList"/>
    <dgm:cxn modelId="{9D733BF3-CD3F-477F-9430-8D081867EC21}" type="presParOf" srcId="{11E08459-D84C-40EE-97B2-781C5880F1BB}" destId="{88621284-CDDF-41E7-A1A5-5A45865FAED1}" srcOrd="1" destOrd="0" presId="urn:microsoft.com/office/officeart/2018/2/layout/IconVerticalSolidList"/>
    <dgm:cxn modelId="{ABF9F294-635F-4EE9-8ECF-436DA66A1909}" type="presParOf" srcId="{11E08459-D84C-40EE-97B2-781C5880F1BB}" destId="{E9A25BD4-B58D-4732-A3BF-6D0628BBC426}" srcOrd="2" destOrd="0" presId="urn:microsoft.com/office/officeart/2018/2/layout/IconVerticalSolidList"/>
    <dgm:cxn modelId="{7F6D741E-F277-41A4-BEF8-264559EAEB87}" type="presParOf" srcId="{11E08459-D84C-40EE-97B2-781C5880F1BB}" destId="{1207DE6C-F767-4F89-9BEE-9A88E7F8CF97}" srcOrd="3" destOrd="0" presId="urn:microsoft.com/office/officeart/2018/2/layout/IconVerticalSolidList"/>
    <dgm:cxn modelId="{B5ACF005-1DF0-4AAB-B1A0-75B7D0542A73}" type="presParOf" srcId="{7C9708F0-7746-46DC-BF34-39EDBF8308BE}" destId="{3A9F104E-392F-4A95-93DE-BF0514B566FC}" srcOrd="7" destOrd="0" presId="urn:microsoft.com/office/officeart/2018/2/layout/IconVerticalSolidList"/>
    <dgm:cxn modelId="{75E27F8F-C92B-4C8C-9981-CD3E0BA999F4}" type="presParOf" srcId="{7C9708F0-7746-46DC-BF34-39EDBF8308BE}" destId="{D3618783-9E4D-4592-9DA1-0E380B8480C9}" srcOrd="8" destOrd="0" presId="urn:microsoft.com/office/officeart/2018/2/layout/IconVerticalSolidList"/>
    <dgm:cxn modelId="{16CADABD-906F-42F2-BB5E-10C44D2C4DA5}" type="presParOf" srcId="{D3618783-9E4D-4592-9DA1-0E380B8480C9}" destId="{21C890C7-FA0D-4B70-9E3E-2B607E24AA52}" srcOrd="0" destOrd="0" presId="urn:microsoft.com/office/officeart/2018/2/layout/IconVerticalSolidList"/>
    <dgm:cxn modelId="{873FEB12-A7AF-422F-9678-BCB2A83FA56B}" type="presParOf" srcId="{D3618783-9E4D-4592-9DA1-0E380B8480C9}" destId="{9C068E0A-5B5B-4265-983D-800E2FE5C56D}" srcOrd="1" destOrd="0" presId="urn:microsoft.com/office/officeart/2018/2/layout/IconVerticalSolidList"/>
    <dgm:cxn modelId="{77986526-7B69-4139-9544-1340379915A4}" type="presParOf" srcId="{D3618783-9E4D-4592-9DA1-0E380B8480C9}" destId="{43011399-B199-45AA-9E25-B289FB2EC315}" srcOrd="2" destOrd="0" presId="urn:microsoft.com/office/officeart/2018/2/layout/IconVerticalSolidList"/>
    <dgm:cxn modelId="{6C23C912-C705-49FD-A4A8-B419F57ADBBD}" type="presParOf" srcId="{D3618783-9E4D-4592-9DA1-0E380B8480C9}" destId="{410FD546-3A3C-4836-997F-020826E46E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F54EDE-C161-4CDD-A278-1C1E6DEC8DAD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L"/>
        </a:p>
      </dgm:t>
    </dgm:pt>
    <dgm:pt modelId="{231FB7BE-25C1-436E-98DD-515A145ED0F6}">
      <dgm:prSet phldrT="[Text]" custT="1"/>
      <dgm:spPr/>
      <dgm:t>
        <a:bodyPr/>
        <a:lstStyle/>
        <a:p>
          <a:r>
            <a:rPr lang="en-US" sz="1400" dirty="0"/>
            <a:t>Profiling data:</a:t>
          </a:r>
        </a:p>
        <a:p>
          <a:r>
            <a:rPr lang="en-US" sz="1400" dirty="0"/>
            <a:t>TMA, metrics, timing</a:t>
          </a:r>
          <a:endParaRPr lang="en-IL" sz="1400" dirty="0"/>
        </a:p>
      </dgm:t>
    </dgm:pt>
    <dgm:pt modelId="{558E0F7A-7880-498B-A6E9-0EE62ABF15EF}" type="parTrans" cxnId="{F213798C-085D-4239-A973-B6DA3FE06F05}">
      <dgm:prSet/>
      <dgm:spPr/>
      <dgm:t>
        <a:bodyPr/>
        <a:lstStyle/>
        <a:p>
          <a:endParaRPr lang="en-IL" sz="1300"/>
        </a:p>
      </dgm:t>
    </dgm:pt>
    <dgm:pt modelId="{E81A97D4-6D7E-4711-B62C-74ADC24551A4}" type="sibTrans" cxnId="{F213798C-085D-4239-A973-B6DA3FE06F05}">
      <dgm:prSet custT="1"/>
      <dgm:spPr/>
      <dgm:t>
        <a:bodyPr/>
        <a:lstStyle/>
        <a:p>
          <a:endParaRPr lang="en-IL" sz="1400"/>
        </a:p>
      </dgm:t>
    </dgm:pt>
    <dgm:pt modelId="{2B3A5B8E-B34B-4D2F-8866-88511DE78E72}">
      <dgm:prSet phldrT="[Text]" custT="1"/>
      <dgm:spPr/>
      <dgm:t>
        <a:bodyPr/>
        <a:lstStyle/>
        <a:p>
          <a:r>
            <a:rPr lang="en-US" sz="1400" dirty="0"/>
            <a:t>Map it to source at a Loop’s level</a:t>
          </a:r>
          <a:endParaRPr lang="en-IL" sz="1400" dirty="0"/>
        </a:p>
      </dgm:t>
    </dgm:pt>
    <dgm:pt modelId="{67D25F7C-3A85-4F10-A1BF-CCCBAAA85149}" type="parTrans" cxnId="{684E1E36-0C6D-4470-8E49-B65050B96DAF}">
      <dgm:prSet/>
      <dgm:spPr/>
      <dgm:t>
        <a:bodyPr/>
        <a:lstStyle/>
        <a:p>
          <a:endParaRPr lang="en-IL" sz="1300"/>
        </a:p>
      </dgm:t>
    </dgm:pt>
    <dgm:pt modelId="{57B2EA40-3A09-4AF2-B0F3-D821ED5F5C8F}" type="sibTrans" cxnId="{684E1E36-0C6D-4470-8E49-B65050B96DAF}">
      <dgm:prSet custT="1"/>
      <dgm:spPr/>
      <dgm:t>
        <a:bodyPr/>
        <a:lstStyle/>
        <a:p>
          <a:endParaRPr lang="en-IL" sz="1400"/>
        </a:p>
      </dgm:t>
    </dgm:pt>
    <dgm:pt modelId="{C2183C14-81C1-4C8E-B45A-215958E81569}">
      <dgm:prSet phldrT="[Text]" custT="1"/>
      <dgm:spPr/>
      <dgm:t>
        <a:bodyPr/>
        <a:lstStyle/>
        <a:p>
          <a:r>
            <a:rPr lang="en-US" sz="1400" dirty="0"/>
            <a:t>Identify right software tuning</a:t>
          </a:r>
          <a:endParaRPr lang="en-IL" sz="1400" dirty="0"/>
        </a:p>
      </dgm:t>
    </dgm:pt>
    <dgm:pt modelId="{2BEF4DD4-2200-4E23-B938-C39B6E449E6B}" type="parTrans" cxnId="{D28D8EC6-5DD2-403B-AF7F-0A4BA906A4AC}">
      <dgm:prSet/>
      <dgm:spPr/>
      <dgm:t>
        <a:bodyPr/>
        <a:lstStyle/>
        <a:p>
          <a:endParaRPr lang="en-IL" sz="1300"/>
        </a:p>
      </dgm:t>
    </dgm:pt>
    <dgm:pt modelId="{0C14777A-C468-4495-A7C8-CADAE34FD559}" type="sibTrans" cxnId="{D28D8EC6-5DD2-403B-AF7F-0A4BA906A4AC}">
      <dgm:prSet custT="1"/>
      <dgm:spPr/>
      <dgm:t>
        <a:bodyPr/>
        <a:lstStyle/>
        <a:p>
          <a:endParaRPr lang="en-IL" sz="1400"/>
        </a:p>
      </dgm:t>
    </dgm:pt>
    <dgm:pt modelId="{E8696019-6968-4ED2-B7CC-3DA7A9EB7187}">
      <dgm:prSet phldrT="[Text]" custT="1"/>
      <dgm:spPr/>
      <dgm:t>
        <a:bodyPr/>
        <a:lstStyle/>
        <a:p>
          <a:r>
            <a:rPr lang="en-US" sz="1400"/>
            <a:t>Correct interpretation</a:t>
          </a:r>
          <a:endParaRPr lang="en-IL" sz="1400"/>
        </a:p>
      </dgm:t>
    </dgm:pt>
    <dgm:pt modelId="{94E88FF6-971B-4770-94B8-5698546C9E63}" type="parTrans" cxnId="{1A289642-EEEE-44D2-A370-74181A29F02D}">
      <dgm:prSet/>
      <dgm:spPr/>
      <dgm:t>
        <a:bodyPr/>
        <a:lstStyle/>
        <a:p>
          <a:endParaRPr lang="en-IL" sz="1300"/>
        </a:p>
      </dgm:t>
    </dgm:pt>
    <dgm:pt modelId="{C918F49E-5725-4324-9931-CCC5443A987B}" type="sibTrans" cxnId="{1A289642-EEEE-44D2-A370-74181A29F02D}">
      <dgm:prSet custT="1"/>
      <dgm:spPr/>
      <dgm:t>
        <a:bodyPr/>
        <a:lstStyle/>
        <a:p>
          <a:endParaRPr lang="en-IL" sz="1400"/>
        </a:p>
      </dgm:t>
    </dgm:pt>
    <dgm:pt modelId="{47D46686-199D-4775-9EE8-5CCB180FCCA7}">
      <dgm:prSet phldrT="[Text]" custT="1"/>
      <dgm:spPr/>
      <dgm:t>
        <a:bodyPr/>
        <a:lstStyle/>
        <a:p>
          <a:r>
            <a:rPr lang="en-US" sz="1400" dirty="0"/>
            <a:t>#1 Bottleneck at the Workload-level</a:t>
          </a:r>
          <a:endParaRPr lang="en-IL" sz="1400" dirty="0"/>
        </a:p>
      </dgm:t>
    </dgm:pt>
    <dgm:pt modelId="{C527AA16-FBE7-4B37-A48B-C19935CE6DC5}" type="parTrans" cxnId="{091C4B02-9486-4B23-B5B6-A1A0E9078117}">
      <dgm:prSet/>
      <dgm:spPr/>
      <dgm:t>
        <a:bodyPr/>
        <a:lstStyle/>
        <a:p>
          <a:endParaRPr lang="en-IL" sz="1300"/>
        </a:p>
      </dgm:t>
    </dgm:pt>
    <dgm:pt modelId="{CEC07BE9-A4DE-432E-A3A3-ACB523A3185F}" type="sibTrans" cxnId="{091C4B02-9486-4B23-B5B6-A1A0E9078117}">
      <dgm:prSet custT="1"/>
      <dgm:spPr/>
      <dgm:t>
        <a:bodyPr/>
        <a:lstStyle/>
        <a:p>
          <a:endParaRPr lang="en-IL" sz="1400"/>
        </a:p>
      </dgm:t>
    </dgm:pt>
    <dgm:pt modelId="{BE6DC9B3-8629-4109-B6F8-EF3EB2F736E0}">
      <dgm:prSet phldrT="[Text]" custT="1"/>
      <dgm:spPr/>
      <dgm:t>
        <a:bodyPr/>
        <a:lstStyle/>
        <a:p>
          <a:r>
            <a:rPr lang="en-US" sz="1400" dirty="0"/>
            <a:t>Debug, tune until success</a:t>
          </a:r>
          <a:endParaRPr lang="en-IL" sz="1400" dirty="0"/>
        </a:p>
      </dgm:t>
    </dgm:pt>
    <dgm:pt modelId="{5C10079E-7B26-4548-B17A-2AE25D567846}" type="parTrans" cxnId="{0EEA778F-D175-4BC9-8555-49FD225EA008}">
      <dgm:prSet/>
      <dgm:spPr/>
      <dgm:t>
        <a:bodyPr/>
        <a:lstStyle/>
        <a:p>
          <a:endParaRPr lang="en-IL" sz="1300"/>
        </a:p>
      </dgm:t>
    </dgm:pt>
    <dgm:pt modelId="{D4194F30-28B7-46B1-9FA8-707969A753D5}" type="sibTrans" cxnId="{0EEA778F-D175-4BC9-8555-49FD225EA008}">
      <dgm:prSet custT="1"/>
      <dgm:spPr/>
      <dgm:t>
        <a:bodyPr/>
        <a:lstStyle/>
        <a:p>
          <a:endParaRPr lang="en-IL" sz="1400"/>
        </a:p>
      </dgm:t>
    </dgm:pt>
    <dgm:pt modelId="{551AC919-1D8D-41AF-B849-2C1B5865C4F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/>
            <a:t>Integrate and Generalize</a:t>
          </a:r>
        </a:p>
      </dgm:t>
    </dgm:pt>
    <dgm:pt modelId="{12530A5E-1BC1-4298-B55B-EC5E020329F1}" type="parTrans" cxnId="{B4E7E234-5573-46B6-9C1F-8E11F99D7B28}">
      <dgm:prSet/>
      <dgm:spPr/>
      <dgm:t>
        <a:bodyPr/>
        <a:lstStyle/>
        <a:p>
          <a:endParaRPr lang="en-IL" sz="1300"/>
        </a:p>
      </dgm:t>
    </dgm:pt>
    <dgm:pt modelId="{37280662-C108-46A2-A3B3-E8142AC55B87}" type="sibTrans" cxnId="{B4E7E234-5573-46B6-9C1F-8E11F99D7B28}">
      <dgm:prSet custT="1"/>
      <dgm:spPr/>
      <dgm:t>
        <a:bodyPr/>
        <a:lstStyle/>
        <a:p>
          <a:endParaRPr lang="en-IL" sz="1400"/>
        </a:p>
      </dgm:t>
    </dgm:pt>
    <dgm:pt modelId="{76E02166-A2F6-47B1-BD87-1A14674773D8}" type="pres">
      <dgm:prSet presAssocID="{72F54EDE-C161-4CDD-A278-1C1E6DEC8DAD}" presName="Name0" presStyleCnt="0">
        <dgm:presLayoutVars>
          <dgm:dir/>
          <dgm:resizeHandles val="exact"/>
        </dgm:presLayoutVars>
      </dgm:prSet>
      <dgm:spPr/>
    </dgm:pt>
    <dgm:pt modelId="{3F77AC08-90D9-4614-A445-3446E10DCA98}" type="pres">
      <dgm:prSet presAssocID="{231FB7BE-25C1-436E-98DD-515A145ED0F6}" presName="node" presStyleLbl="node1" presStyleIdx="0" presStyleCnt="7" custScaleX="200777">
        <dgm:presLayoutVars>
          <dgm:bulletEnabled val="1"/>
        </dgm:presLayoutVars>
      </dgm:prSet>
      <dgm:spPr/>
    </dgm:pt>
    <dgm:pt modelId="{2269945B-FB6B-4E6C-8D8D-80F7A8DE8680}" type="pres">
      <dgm:prSet presAssocID="{E81A97D4-6D7E-4711-B62C-74ADC24551A4}" presName="sibTrans" presStyleLbl="sibTrans2D1" presStyleIdx="0" presStyleCnt="7"/>
      <dgm:spPr/>
    </dgm:pt>
    <dgm:pt modelId="{4223FBAC-A8C3-4A84-BEFC-440A8AAB5B9C}" type="pres">
      <dgm:prSet presAssocID="{E81A97D4-6D7E-4711-B62C-74ADC24551A4}" presName="connectorText" presStyleLbl="sibTrans2D1" presStyleIdx="0" presStyleCnt="7"/>
      <dgm:spPr/>
    </dgm:pt>
    <dgm:pt modelId="{1CDFF9A2-FB61-4003-9790-D6B37CDFFC49}" type="pres">
      <dgm:prSet presAssocID="{E8696019-6968-4ED2-B7CC-3DA7A9EB7187}" presName="node" presStyleLbl="node1" presStyleIdx="1" presStyleCnt="7" custScaleX="121683" custRadScaleRad="94907" custRadScaleInc="15692">
        <dgm:presLayoutVars>
          <dgm:bulletEnabled val="1"/>
        </dgm:presLayoutVars>
      </dgm:prSet>
      <dgm:spPr/>
    </dgm:pt>
    <dgm:pt modelId="{26DB7728-A50F-494C-99B9-A6EB8A20E7E0}" type="pres">
      <dgm:prSet presAssocID="{C918F49E-5725-4324-9931-CCC5443A987B}" presName="sibTrans" presStyleLbl="sibTrans2D1" presStyleIdx="1" presStyleCnt="7"/>
      <dgm:spPr/>
    </dgm:pt>
    <dgm:pt modelId="{EB4400AF-36D8-4943-829C-CB14A823B727}" type="pres">
      <dgm:prSet presAssocID="{C918F49E-5725-4324-9931-CCC5443A987B}" presName="connectorText" presStyleLbl="sibTrans2D1" presStyleIdx="1" presStyleCnt="7"/>
      <dgm:spPr/>
    </dgm:pt>
    <dgm:pt modelId="{03E58340-4C91-47C4-B92F-750530CCE93D}" type="pres">
      <dgm:prSet presAssocID="{47D46686-199D-4775-9EE8-5CCB180FCCA7}" presName="node" presStyleLbl="node1" presStyleIdx="2" presStyleCnt="7" custScaleX="152104" custRadScaleRad="97491" custRadScaleInc="-50026">
        <dgm:presLayoutVars>
          <dgm:bulletEnabled val="1"/>
        </dgm:presLayoutVars>
      </dgm:prSet>
      <dgm:spPr/>
    </dgm:pt>
    <dgm:pt modelId="{FBC06088-EACB-46C6-985E-10FF868719CF}" type="pres">
      <dgm:prSet presAssocID="{CEC07BE9-A4DE-432E-A3A3-ACB523A3185F}" presName="sibTrans" presStyleLbl="sibTrans2D1" presStyleIdx="2" presStyleCnt="7"/>
      <dgm:spPr/>
    </dgm:pt>
    <dgm:pt modelId="{058E516D-2025-416C-88B4-B854DCFB42D6}" type="pres">
      <dgm:prSet presAssocID="{CEC07BE9-A4DE-432E-A3A3-ACB523A3185F}" presName="connectorText" presStyleLbl="sibTrans2D1" presStyleIdx="2" presStyleCnt="7"/>
      <dgm:spPr/>
    </dgm:pt>
    <dgm:pt modelId="{337C089F-0031-4576-814E-32F0A906F3B9}" type="pres">
      <dgm:prSet presAssocID="{2B3A5B8E-B34B-4D2F-8866-88511DE78E72}" presName="node" presStyleLbl="node1" presStyleIdx="3" presStyleCnt="7" custScaleX="149062" custRadScaleRad="93368" custRadScaleInc="-96685">
        <dgm:presLayoutVars>
          <dgm:bulletEnabled val="1"/>
        </dgm:presLayoutVars>
      </dgm:prSet>
      <dgm:spPr/>
    </dgm:pt>
    <dgm:pt modelId="{7524A761-DFCE-47A8-859F-541C423FF49C}" type="pres">
      <dgm:prSet presAssocID="{57B2EA40-3A09-4AF2-B0F3-D821ED5F5C8F}" presName="sibTrans" presStyleLbl="sibTrans2D1" presStyleIdx="3" presStyleCnt="7"/>
      <dgm:spPr/>
    </dgm:pt>
    <dgm:pt modelId="{C729DCA1-090E-4D0F-BC99-FD63694B813A}" type="pres">
      <dgm:prSet presAssocID="{57B2EA40-3A09-4AF2-B0F3-D821ED5F5C8F}" presName="connectorText" presStyleLbl="sibTrans2D1" presStyleIdx="3" presStyleCnt="7"/>
      <dgm:spPr/>
    </dgm:pt>
    <dgm:pt modelId="{42137E18-3C73-439F-A712-487D4DDC9BFC}" type="pres">
      <dgm:prSet presAssocID="{C2183C14-81C1-4C8E-B45A-215958E81569}" presName="node" presStyleLbl="node1" presStyleIdx="4" presStyleCnt="7" custScaleX="149062" custRadScaleRad="73472" custRadScaleInc="40762">
        <dgm:presLayoutVars>
          <dgm:bulletEnabled val="1"/>
        </dgm:presLayoutVars>
      </dgm:prSet>
      <dgm:spPr/>
    </dgm:pt>
    <dgm:pt modelId="{052F201B-07AF-4F8C-8AFA-A98D7097C827}" type="pres">
      <dgm:prSet presAssocID="{0C14777A-C468-4495-A7C8-CADAE34FD559}" presName="sibTrans" presStyleLbl="sibTrans2D1" presStyleIdx="4" presStyleCnt="7"/>
      <dgm:spPr/>
    </dgm:pt>
    <dgm:pt modelId="{4B8EEECE-7167-4C69-A0B1-0DE9F58458E4}" type="pres">
      <dgm:prSet presAssocID="{0C14777A-C468-4495-A7C8-CADAE34FD559}" presName="connectorText" presStyleLbl="sibTrans2D1" presStyleIdx="4" presStyleCnt="7"/>
      <dgm:spPr/>
    </dgm:pt>
    <dgm:pt modelId="{BA4CFB6D-5A0A-465C-BF47-FBBBAF7D2759}" type="pres">
      <dgm:prSet presAssocID="{BE6DC9B3-8629-4109-B6F8-EF3EB2F736E0}" presName="node" presStyleLbl="node1" presStyleIdx="5" presStyleCnt="7" custScaleX="140434" custRadScaleRad="97491" custRadScaleInc="50026">
        <dgm:presLayoutVars>
          <dgm:bulletEnabled val="1"/>
        </dgm:presLayoutVars>
      </dgm:prSet>
      <dgm:spPr/>
    </dgm:pt>
    <dgm:pt modelId="{AF355D1A-E8A4-4091-88D7-0B5A5EFDCA58}" type="pres">
      <dgm:prSet presAssocID="{D4194F30-28B7-46B1-9FA8-707969A753D5}" presName="sibTrans" presStyleLbl="sibTrans2D1" presStyleIdx="5" presStyleCnt="7"/>
      <dgm:spPr/>
    </dgm:pt>
    <dgm:pt modelId="{B8419BB4-540D-4978-83A2-6DC1AA46630C}" type="pres">
      <dgm:prSet presAssocID="{D4194F30-28B7-46B1-9FA8-707969A753D5}" presName="connectorText" presStyleLbl="sibTrans2D1" presStyleIdx="5" presStyleCnt="7"/>
      <dgm:spPr/>
    </dgm:pt>
    <dgm:pt modelId="{8ECC0934-46E2-49CA-8A27-C747EAA4002D}" type="pres">
      <dgm:prSet presAssocID="{551AC919-1D8D-41AF-B849-2C1B5865C4F1}" presName="node" presStyleLbl="node1" presStyleIdx="6" presStyleCnt="7" custScaleX="170449" custRadScaleRad="94907" custRadScaleInc="-15692">
        <dgm:presLayoutVars>
          <dgm:bulletEnabled val="1"/>
        </dgm:presLayoutVars>
      </dgm:prSet>
      <dgm:spPr/>
    </dgm:pt>
    <dgm:pt modelId="{3E58A906-1D0C-4A74-AD54-78FB30EAD627}" type="pres">
      <dgm:prSet presAssocID="{37280662-C108-46A2-A3B3-E8142AC55B87}" presName="sibTrans" presStyleLbl="sibTrans2D1" presStyleIdx="6" presStyleCnt="7"/>
      <dgm:spPr/>
    </dgm:pt>
    <dgm:pt modelId="{5DF38241-D259-4C7E-9690-935705AE4828}" type="pres">
      <dgm:prSet presAssocID="{37280662-C108-46A2-A3B3-E8142AC55B87}" presName="connectorText" presStyleLbl="sibTrans2D1" presStyleIdx="6" presStyleCnt="7"/>
      <dgm:spPr/>
    </dgm:pt>
  </dgm:ptLst>
  <dgm:cxnLst>
    <dgm:cxn modelId="{252F6C00-BA4D-476B-B213-638364E752D9}" type="presOf" srcId="{BE6DC9B3-8629-4109-B6F8-EF3EB2F736E0}" destId="{BA4CFB6D-5A0A-465C-BF47-FBBBAF7D2759}" srcOrd="0" destOrd="0" presId="urn:microsoft.com/office/officeart/2005/8/layout/cycle7"/>
    <dgm:cxn modelId="{091C4B02-9486-4B23-B5B6-A1A0E9078117}" srcId="{72F54EDE-C161-4CDD-A278-1C1E6DEC8DAD}" destId="{47D46686-199D-4775-9EE8-5CCB180FCCA7}" srcOrd="2" destOrd="0" parTransId="{C527AA16-FBE7-4B37-A48B-C19935CE6DC5}" sibTransId="{CEC07BE9-A4DE-432E-A3A3-ACB523A3185F}"/>
    <dgm:cxn modelId="{80E5CF34-A545-416B-83C9-D3654A57D15A}" type="presOf" srcId="{C918F49E-5725-4324-9931-CCC5443A987B}" destId="{EB4400AF-36D8-4943-829C-CB14A823B727}" srcOrd="1" destOrd="0" presId="urn:microsoft.com/office/officeart/2005/8/layout/cycle7"/>
    <dgm:cxn modelId="{B4E7E234-5573-46B6-9C1F-8E11F99D7B28}" srcId="{72F54EDE-C161-4CDD-A278-1C1E6DEC8DAD}" destId="{551AC919-1D8D-41AF-B849-2C1B5865C4F1}" srcOrd="6" destOrd="0" parTransId="{12530A5E-1BC1-4298-B55B-EC5E020329F1}" sibTransId="{37280662-C108-46A2-A3B3-E8142AC55B87}"/>
    <dgm:cxn modelId="{684E1E36-0C6D-4470-8E49-B65050B96DAF}" srcId="{72F54EDE-C161-4CDD-A278-1C1E6DEC8DAD}" destId="{2B3A5B8E-B34B-4D2F-8866-88511DE78E72}" srcOrd="3" destOrd="0" parTransId="{67D25F7C-3A85-4F10-A1BF-CCCBAAA85149}" sibTransId="{57B2EA40-3A09-4AF2-B0F3-D821ED5F5C8F}"/>
    <dgm:cxn modelId="{A9F3DD39-E173-447C-9D06-3894086164D1}" type="presOf" srcId="{C2183C14-81C1-4C8E-B45A-215958E81569}" destId="{42137E18-3C73-439F-A712-487D4DDC9BFC}" srcOrd="0" destOrd="0" presId="urn:microsoft.com/office/officeart/2005/8/layout/cycle7"/>
    <dgm:cxn modelId="{885F4B3F-9DCE-4062-99EE-E47F4593A47B}" type="presOf" srcId="{57B2EA40-3A09-4AF2-B0F3-D821ED5F5C8F}" destId="{7524A761-DFCE-47A8-859F-541C423FF49C}" srcOrd="0" destOrd="0" presId="urn:microsoft.com/office/officeart/2005/8/layout/cycle7"/>
    <dgm:cxn modelId="{A0A71B40-AF62-4D91-8A6B-AA31695064AC}" type="presOf" srcId="{CEC07BE9-A4DE-432E-A3A3-ACB523A3185F}" destId="{058E516D-2025-416C-88B4-B854DCFB42D6}" srcOrd="1" destOrd="0" presId="urn:microsoft.com/office/officeart/2005/8/layout/cycle7"/>
    <dgm:cxn modelId="{35C9985E-B6E0-4B51-864A-707D01F68DB8}" type="presOf" srcId="{37280662-C108-46A2-A3B3-E8142AC55B87}" destId="{3E58A906-1D0C-4A74-AD54-78FB30EAD627}" srcOrd="0" destOrd="0" presId="urn:microsoft.com/office/officeart/2005/8/layout/cycle7"/>
    <dgm:cxn modelId="{D793C260-A13D-423D-9956-442950E4C271}" type="presOf" srcId="{551AC919-1D8D-41AF-B849-2C1B5865C4F1}" destId="{8ECC0934-46E2-49CA-8A27-C747EAA4002D}" srcOrd="0" destOrd="0" presId="urn:microsoft.com/office/officeart/2005/8/layout/cycle7"/>
    <dgm:cxn modelId="{17398662-8ADE-4A6D-B7AA-9806EF71B986}" type="presOf" srcId="{E8696019-6968-4ED2-B7CC-3DA7A9EB7187}" destId="{1CDFF9A2-FB61-4003-9790-D6B37CDFFC49}" srcOrd="0" destOrd="0" presId="urn:microsoft.com/office/officeart/2005/8/layout/cycle7"/>
    <dgm:cxn modelId="{1A289642-EEEE-44D2-A370-74181A29F02D}" srcId="{72F54EDE-C161-4CDD-A278-1C1E6DEC8DAD}" destId="{E8696019-6968-4ED2-B7CC-3DA7A9EB7187}" srcOrd="1" destOrd="0" parTransId="{94E88FF6-971B-4770-94B8-5698546C9E63}" sibTransId="{C918F49E-5725-4324-9931-CCC5443A987B}"/>
    <dgm:cxn modelId="{00766846-E615-4157-ACB8-57E5763626FF}" type="presOf" srcId="{57B2EA40-3A09-4AF2-B0F3-D821ED5F5C8F}" destId="{C729DCA1-090E-4D0F-BC99-FD63694B813A}" srcOrd="1" destOrd="0" presId="urn:microsoft.com/office/officeart/2005/8/layout/cycle7"/>
    <dgm:cxn modelId="{CAD3224A-4F2D-424B-B385-6360BDF72EFF}" type="presOf" srcId="{2B3A5B8E-B34B-4D2F-8866-88511DE78E72}" destId="{337C089F-0031-4576-814E-32F0A906F3B9}" srcOrd="0" destOrd="0" presId="urn:microsoft.com/office/officeart/2005/8/layout/cycle7"/>
    <dgm:cxn modelId="{C8B7866B-9302-446F-9E82-FBB9172F612A}" type="presOf" srcId="{231FB7BE-25C1-436E-98DD-515A145ED0F6}" destId="{3F77AC08-90D9-4614-A445-3446E10DCA98}" srcOrd="0" destOrd="0" presId="urn:microsoft.com/office/officeart/2005/8/layout/cycle7"/>
    <dgm:cxn modelId="{F40A374C-14CC-4E41-9C5D-FCF747F7EBA1}" type="presOf" srcId="{CEC07BE9-A4DE-432E-A3A3-ACB523A3185F}" destId="{FBC06088-EACB-46C6-985E-10FF868719CF}" srcOrd="0" destOrd="0" presId="urn:microsoft.com/office/officeart/2005/8/layout/cycle7"/>
    <dgm:cxn modelId="{54FA4371-A4B0-4874-AD4D-55A4DCF119AD}" type="presOf" srcId="{0C14777A-C468-4495-A7C8-CADAE34FD559}" destId="{4B8EEECE-7167-4C69-A0B1-0DE9F58458E4}" srcOrd="1" destOrd="0" presId="urn:microsoft.com/office/officeart/2005/8/layout/cycle7"/>
    <dgm:cxn modelId="{422E527C-ED6B-42D2-BA70-FE77634378A5}" type="presOf" srcId="{C918F49E-5725-4324-9931-CCC5443A987B}" destId="{26DB7728-A50F-494C-99B9-A6EB8A20E7E0}" srcOrd="0" destOrd="0" presId="urn:microsoft.com/office/officeart/2005/8/layout/cycle7"/>
    <dgm:cxn modelId="{2E50717F-1A9A-43C0-BE80-B38DB7E7A94D}" type="presOf" srcId="{0C14777A-C468-4495-A7C8-CADAE34FD559}" destId="{052F201B-07AF-4F8C-8AFA-A98D7097C827}" srcOrd="0" destOrd="0" presId="urn:microsoft.com/office/officeart/2005/8/layout/cycle7"/>
    <dgm:cxn modelId="{05251B8B-50D3-4F4A-BCE3-A77B7C833ED9}" type="presOf" srcId="{72F54EDE-C161-4CDD-A278-1C1E6DEC8DAD}" destId="{76E02166-A2F6-47B1-BD87-1A14674773D8}" srcOrd="0" destOrd="0" presId="urn:microsoft.com/office/officeart/2005/8/layout/cycle7"/>
    <dgm:cxn modelId="{F213798C-085D-4239-A973-B6DA3FE06F05}" srcId="{72F54EDE-C161-4CDD-A278-1C1E6DEC8DAD}" destId="{231FB7BE-25C1-436E-98DD-515A145ED0F6}" srcOrd="0" destOrd="0" parTransId="{558E0F7A-7880-498B-A6E9-0EE62ABF15EF}" sibTransId="{E81A97D4-6D7E-4711-B62C-74ADC24551A4}"/>
    <dgm:cxn modelId="{0EEA778F-D175-4BC9-8555-49FD225EA008}" srcId="{72F54EDE-C161-4CDD-A278-1C1E6DEC8DAD}" destId="{BE6DC9B3-8629-4109-B6F8-EF3EB2F736E0}" srcOrd="5" destOrd="0" parTransId="{5C10079E-7B26-4548-B17A-2AE25D567846}" sibTransId="{D4194F30-28B7-46B1-9FA8-707969A753D5}"/>
    <dgm:cxn modelId="{0871CA99-2E2D-40E5-84E2-5187E8C195B1}" type="presOf" srcId="{D4194F30-28B7-46B1-9FA8-707969A753D5}" destId="{B8419BB4-540D-4978-83A2-6DC1AA46630C}" srcOrd="1" destOrd="0" presId="urn:microsoft.com/office/officeart/2005/8/layout/cycle7"/>
    <dgm:cxn modelId="{95578E9B-9DBA-4500-9134-15E078D626B2}" type="presOf" srcId="{E81A97D4-6D7E-4711-B62C-74ADC24551A4}" destId="{2269945B-FB6B-4E6C-8D8D-80F7A8DE8680}" srcOrd="0" destOrd="0" presId="urn:microsoft.com/office/officeart/2005/8/layout/cycle7"/>
    <dgm:cxn modelId="{EF123BA5-2CE3-4250-8E08-5410AA7D1FA9}" type="presOf" srcId="{37280662-C108-46A2-A3B3-E8142AC55B87}" destId="{5DF38241-D259-4C7E-9690-935705AE4828}" srcOrd="1" destOrd="0" presId="urn:microsoft.com/office/officeart/2005/8/layout/cycle7"/>
    <dgm:cxn modelId="{BCED18B6-1198-4179-B155-21A490C725F5}" type="presOf" srcId="{D4194F30-28B7-46B1-9FA8-707969A753D5}" destId="{AF355D1A-E8A4-4091-88D7-0B5A5EFDCA58}" srcOrd="0" destOrd="0" presId="urn:microsoft.com/office/officeart/2005/8/layout/cycle7"/>
    <dgm:cxn modelId="{D28D8EC6-5DD2-403B-AF7F-0A4BA906A4AC}" srcId="{72F54EDE-C161-4CDD-A278-1C1E6DEC8DAD}" destId="{C2183C14-81C1-4C8E-B45A-215958E81569}" srcOrd="4" destOrd="0" parTransId="{2BEF4DD4-2200-4E23-B938-C39B6E449E6B}" sibTransId="{0C14777A-C468-4495-A7C8-CADAE34FD559}"/>
    <dgm:cxn modelId="{C474DADC-D36E-4675-BD60-8D91409DE2B6}" type="presOf" srcId="{E81A97D4-6D7E-4711-B62C-74ADC24551A4}" destId="{4223FBAC-A8C3-4A84-BEFC-440A8AAB5B9C}" srcOrd="1" destOrd="0" presId="urn:microsoft.com/office/officeart/2005/8/layout/cycle7"/>
    <dgm:cxn modelId="{D666CAF4-F893-499D-8606-14289A2B2350}" type="presOf" srcId="{47D46686-199D-4775-9EE8-5CCB180FCCA7}" destId="{03E58340-4C91-47C4-B92F-750530CCE93D}" srcOrd="0" destOrd="0" presId="urn:microsoft.com/office/officeart/2005/8/layout/cycle7"/>
    <dgm:cxn modelId="{1FF9250D-D7F5-42F2-92F9-C04872A4221C}" type="presParOf" srcId="{76E02166-A2F6-47B1-BD87-1A14674773D8}" destId="{3F77AC08-90D9-4614-A445-3446E10DCA98}" srcOrd="0" destOrd="0" presId="urn:microsoft.com/office/officeart/2005/8/layout/cycle7"/>
    <dgm:cxn modelId="{77DBC71B-351B-444B-8EF2-F8B116E0D3B9}" type="presParOf" srcId="{76E02166-A2F6-47B1-BD87-1A14674773D8}" destId="{2269945B-FB6B-4E6C-8D8D-80F7A8DE8680}" srcOrd="1" destOrd="0" presId="urn:microsoft.com/office/officeart/2005/8/layout/cycle7"/>
    <dgm:cxn modelId="{12DA8506-8EE2-42D9-9214-53729C6F0DEB}" type="presParOf" srcId="{2269945B-FB6B-4E6C-8D8D-80F7A8DE8680}" destId="{4223FBAC-A8C3-4A84-BEFC-440A8AAB5B9C}" srcOrd="0" destOrd="0" presId="urn:microsoft.com/office/officeart/2005/8/layout/cycle7"/>
    <dgm:cxn modelId="{1E4B1A30-959C-48B0-9DE8-15C82A2594AB}" type="presParOf" srcId="{76E02166-A2F6-47B1-BD87-1A14674773D8}" destId="{1CDFF9A2-FB61-4003-9790-D6B37CDFFC49}" srcOrd="2" destOrd="0" presId="urn:microsoft.com/office/officeart/2005/8/layout/cycle7"/>
    <dgm:cxn modelId="{53472076-5332-4A50-8B19-B1AF59199D0B}" type="presParOf" srcId="{76E02166-A2F6-47B1-BD87-1A14674773D8}" destId="{26DB7728-A50F-494C-99B9-A6EB8A20E7E0}" srcOrd="3" destOrd="0" presId="urn:microsoft.com/office/officeart/2005/8/layout/cycle7"/>
    <dgm:cxn modelId="{BC3E79FE-F949-4988-AA7D-3A2E8296EED5}" type="presParOf" srcId="{26DB7728-A50F-494C-99B9-A6EB8A20E7E0}" destId="{EB4400AF-36D8-4943-829C-CB14A823B727}" srcOrd="0" destOrd="0" presId="urn:microsoft.com/office/officeart/2005/8/layout/cycle7"/>
    <dgm:cxn modelId="{A3E15A23-1E51-4D7A-8D41-A4DDA186E197}" type="presParOf" srcId="{76E02166-A2F6-47B1-BD87-1A14674773D8}" destId="{03E58340-4C91-47C4-B92F-750530CCE93D}" srcOrd="4" destOrd="0" presId="urn:microsoft.com/office/officeart/2005/8/layout/cycle7"/>
    <dgm:cxn modelId="{4076252B-D2DC-4348-B270-B20875997CBF}" type="presParOf" srcId="{76E02166-A2F6-47B1-BD87-1A14674773D8}" destId="{FBC06088-EACB-46C6-985E-10FF868719CF}" srcOrd="5" destOrd="0" presId="urn:microsoft.com/office/officeart/2005/8/layout/cycle7"/>
    <dgm:cxn modelId="{9634CAB3-C5BF-4CA1-8DF5-61DA08D087CB}" type="presParOf" srcId="{FBC06088-EACB-46C6-985E-10FF868719CF}" destId="{058E516D-2025-416C-88B4-B854DCFB42D6}" srcOrd="0" destOrd="0" presId="urn:microsoft.com/office/officeart/2005/8/layout/cycle7"/>
    <dgm:cxn modelId="{888C62C6-CEAB-423E-9ED4-569AF206F0D0}" type="presParOf" srcId="{76E02166-A2F6-47B1-BD87-1A14674773D8}" destId="{337C089F-0031-4576-814E-32F0A906F3B9}" srcOrd="6" destOrd="0" presId="urn:microsoft.com/office/officeart/2005/8/layout/cycle7"/>
    <dgm:cxn modelId="{F1767C34-342B-4F5C-A203-6F4867277A38}" type="presParOf" srcId="{76E02166-A2F6-47B1-BD87-1A14674773D8}" destId="{7524A761-DFCE-47A8-859F-541C423FF49C}" srcOrd="7" destOrd="0" presId="urn:microsoft.com/office/officeart/2005/8/layout/cycle7"/>
    <dgm:cxn modelId="{A0FDD7F5-379C-4CFE-B877-9ED15B5574D0}" type="presParOf" srcId="{7524A761-DFCE-47A8-859F-541C423FF49C}" destId="{C729DCA1-090E-4D0F-BC99-FD63694B813A}" srcOrd="0" destOrd="0" presId="urn:microsoft.com/office/officeart/2005/8/layout/cycle7"/>
    <dgm:cxn modelId="{09E52647-D49D-4B43-AFBA-3CBB6E5DA7C9}" type="presParOf" srcId="{76E02166-A2F6-47B1-BD87-1A14674773D8}" destId="{42137E18-3C73-439F-A712-487D4DDC9BFC}" srcOrd="8" destOrd="0" presId="urn:microsoft.com/office/officeart/2005/8/layout/cycle7"/>
    <dgm:cxn modelId="{00FCDEB6-3DD1-4B69-A401-12FF0F2F54FC}" type="presParOf" srcId="{76E02166-A2F6-47B1-BD87-1A14674773D8}" destId="{052F201B-07AF-4F8C-8AFA-A98D7097C827}" srcOrd="9" destOrd="0" presId="urn:microsoft.com/office/officeart/2005/8/layout/cycle7"/>
    <dgm:cxn modelId="{3032C356-B94A-4DCB-8570-0E67C9EE2FC1}" type="presParOf" srcId="{052F201B-07AF-4F8C-8AFA-A98D7097C827}" destId="{4B8EEECE-7167-4C69-A0B1-0DE9F58458E4}" srcOrd="0" destOrd="0" presId="urn:microsoft.com/office/officeart/2005/8/layout/cycle7"/>
    <dgm:cxn modelId="{3177EFB2-3333-409B-890C-DA7E81B9EEF5}" type="presParOf" srcId="{76E02166-A2F6-47B1-BD87-1A14674773D8}" destId="{BA4CFB6D-5A0A-465C-BF47-FBBBAF7D2759}" srcOrd="10" destOrd="0" presId="urn:microsoft.com/office/officeart/2005/8/layout/cycle7"/>
    <dgm:cxn modelId="{9C03C761-4C5D-46CD-B822-2DB67245F3EF}" type="presParOf" srcId="{76E02166-A2F6-47B1-BD87-1A14674773D8}" destId="{AF355D1A-E8A4-4091-88D7-0B5A5EFDCA58}" srcOrd="11" destOrd="0" presId="urn:microsoft.com/office/officeart/2005/8/layout/cycle7"/>
    <dgm:cxn modelId="{8EDBF59F-CAC2-4088-9CF2-45A27149D9CC}" type="presParOf" srcId="{AF355D1A-E8A4-4091-88D7-0B5A5EFDCA58}" destId="{B8419BB4-540D-4978-83A2-6DC1AA46630C}" srcOrd="0" destOrd="0" presId="urn:microsoft.com/office/officeart/2005/8/layout/cycle7"/>
    <dgm:cxn modelId="{F2887492-2A5F-4082-8C8A-EB95627B0612}" type="presParOf" srcId="{76E02166-A2F6-47B1-BD87-1A14674773D8}" destId="{8ECC0934-46E2-49CA-8A27-C747EAA4002D}" srcOrd="12" destOrd="0" presId="urn:microsoft.com/office/officeart/2005/8/layout/cycle7"/>
    <dgm:cxn modelId="{FCC79073-5CF0-444F-9F20-6328F26B6429}" type="presParOf" srcId="{76E02166-A2F6-47B1-BD87-1A14674773D8}" destId="{3E58A906-1D0C-4A74-AD54-78FB30EAD627}" srcOrd="13" destOrd="0" presId="urn:microsoft.com/office/officeart/2005/8/layout/cycle7"/>
    <dgm:cxn modelId="{9DDF8D96-32F1-4A9D-B484-E8DA57858CD3}" type="presParOf" srcId="{3E58A906-1D0C-4A74-AD54-78FB30EAD627}" destId="{5DF38241-D259-4C7E-9690-935705AE482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88BE7-EF1D-4ED7-B89C-F3FBA304B507}">
      <dsp:nvSpPr>
        <dsp:cNvPr id="0" name=""/>
        <dsp:cNvSpPr/>
      </dsp:nvSpPr>
      <dsp:spPr>
        <a:xfrm>
          <a:off x="1097446" y="326"/>
          <a:ext cx="1015435" cy="101543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A44F0-713A-4CA8-B806-C254566938C4}">
      <dsp:nvSpPr>
        <dsp:cNvPr id="0" name=""/>
        <dsp:cNvSpPr/>
      </dsp:nvSpPr>
      <dsp:spPr>
        <a:xfrm>
          <a:off x="1313850" y="216730"/>
          <a:ext cx="582626" cy="582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3F7FD-62F2-479F-9536-60EE64CA97EB}">
      <dsp:nvSpPr>
        <dsp:cNvPr id="0" name=""/>
        <dsp:cNvSpPr/>
      </dsp:nvSpPr>
      <dsp:spPr>
        <a:xfrm>
          <a:off x="772839" y="1332045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cap="none" baseline="0"/>
            <a:t>Motivation</a:t>
          </a:r>
          <a:endParaRPr lang="en-US" sz="1400" kern="1200" cap="none"/>
        </a:p>
      </dsp:txBody>
      <dsp:txXfrm>
        <a:off x="772839" y="1332045"/>
        <a:ext cx="1664648" cy="665859"/>
      </dsp:txXfrm>
    </dsp:sp>
    <dsp:sp modelId="{CD641BA2-49EA-4757-A72B-22DE8E4412D2}">
      <dsp:nvSpPr>
        <dsp:cNvPr id="0" name=""/>
        <dsp:cNvSpPr/>
      </dsp:nvSpPr>
      <dsp:spPr>
        <a:xfrm>
          <a:off x="3053408" y="326"/>
          <a:ext cx="1015435" cy="101543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F3487-466F-451D-B417-774561F3B573}">
      <dsp:nvSpPr>
        <dsp:cNvPr id="0" name=""/>
        <dsp:cNvSpPr/>
      </dsp:nvSpPr>
      <dsp:spPr>
        <a:xfrm>
          <a:off x="3269812" y="216730"/>
          <a:ext cx="582626" cy="582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6D3C0-722C-4626-8F01-4A58FB1FD3FD}">
      <dsp:nvSpPr>
        <dsp:cNvPr id="0" name=""/>
        <dsp:cNvSpPr/>
      </dsp:nvSpPr>
      <dsp:spPr>
        <a:xfrm>
          <a:off x="2728801" y="1332045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cap="none" baseline="0" dirty="0"/>
            <a:t>Re-cap on Microarchitecture &amp; Top-down Analysis</a:t>
          </a:r>
          <a:endParaRPr lang="en-US" sz="1400" kern="1200" cap="none" dirty="0"/>
        </a:p>
      </dsp:txBody>
      <dsp:txXfrm>
        <a:off x="2728801" y="1332045"/>
        <a:ext cx="1664648" cy="665859"/>
      </dsp:txXfrm>
    </dsp:sp>
    <dsp:sp modelId="{70421C2D-424B-42B9-9B63-2834FC29E086}">
      <dsp:nvSpPr>
        <dsp:cNvPr id="0" name=""/>
        <dsp:cNvSpPr/>
      </dsp:nvSpPr>
      <dsp:spPr>
        <a:xfrm>
          <a:off x="5009370" y="326"/>
          <a:ext cx="1015435" cy="101543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22253-913B-494D-8CE4-ED204A5913BA}">
      <dsp:nvSpPr>
        <dsp:cNvPr id="0" name=""/>
        <dsp:cNvSpPr/>
      </dsp:nvSpPr>
      <dsp:spPr>
        <a:xfrm>
          <a:off x="5225774" y="216730"/>
          <a:ext cx="582626" cy="582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CF902-A1E2-4DF7-91C8-16F76950EE33}">
      <dsp:nvSpPr>
        <dsp:cNvPr id="0" name=""/>
        <dsp:cNvSpPr/>
      </dsp:nvSpPr>
      <dsp:spPr>
        <a:xfrm>
          <a:off x="4684763" y="1332045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cap="none" baseline="0">
              <a:solidFill>
                <a:srgbClr val="0000FF"/>
              </a:solidFill>
              <a:latin typeface="Consolas" panose="020B0609020204030204" pitchFamily="49" charset="0"/>
            </a:rPr>
            <a:t>perf-tools</a:t>
          </a:r>
          <a:r>
            <a:rPr lang="en-US" sz="1400" b="0" i="0" kern="1200" cap="none" baseline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cap="none" baseline="0"/>
            <a:t>package</a:t>
          </a:r>
          <a:endParaRPr lang="en-US" sz="1400" kern="1200" cap="none"/>
        </a:p>
      </dsp:txBody>
      <dsp:txXfrm>
        <a:off x="4684763" y="1332045"/>
        <a:ext cx="1664648" cy="665859"/>
      </dsp:txXfrm>
    </dsp:sp>
    <dsp:sp modelId="{16E230C1-F647-4BE7-B6E3-B4E3B8951E86}">
      <dsp:nvSpPr>
        <dsp:cNvPr id="0" name=""/>
        <dsp:cNvSpPr/>
      </dsp:nvSpPr>
      <dsp:spPr>
        <a:xfrm>
          <a:off x="1383441" y="2414066"/>
          <a:ext cx="1015435" cy="101543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3B863-F964-4CB0-BDE7-DFABA2AE71D1}">
      <dsp:nvSpPr>
        <dsp:cNvPr id="0" name=""/>
        <dsp:cNvSpPr/>
      </dsp:nvSpPr>
      <dsp:spPr>
        <a:xfrm>
          <a:off x="1599845" y="2630470"/>
          <a:ext cx="582626" cy="582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69100-C60D-4872-AFC4-7FDAF84AD778}">
      <dsp:nvSpPr>
        <dsp:cNvPr id="0" name=""/>
        <dsp:cNvSpPr/>
      </dsp:nvSpPr>
      <dsp:spPr>
        <a:xfrm>
          <a:off x="1058834" y="3745785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cap="none" baseline="0" dirty="0"/>
            <a:t>Use Case 1: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cap="none" baseline="0" dirty="0"/>
            <a:t>Loop Unrolling</a:t>
          </a:r>
          <a:endParaRPr lang="en-US" sz="1400" kern="1200" cap="none" dirty="0"/>
        </a:p>
      </dsp:txBody>
      <dsp:txXfrm>
        <a:off x="1058834" y="3745785"/>
        <a:ext cx="1664648" cy="665859"/>
      </dsp:txXfrm>
    </dsp:sp>
    <dsp:sp modelId="{59A26167-1627-4529-9AF5-3AE191ACE0B0}">
      <dsp:nvSpPr>
        <dsp:cNvPr id="0" name=""/>
        <dsp:cNvSpPr/>
      </dsp:nvSpPr>
      <dsp:spPr>
        <a:xfrm>
          <a:off x="4031389" y="2414066"/>
          <a:ext cx="1015435" cy="101543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DA97A-23E0-4921-AD2F-EED28CAF2D45}">
      <dsp:nvSpPr>
        <dsp:cNvPr id="0" name=""/>
        <dsp:cNvSpPr/>
      </dsp:nvSpPr>
      <dsp:spPr>
        <a:xfrm>
          <a:off x="4247793" y="2630470"/>
          <a:ext cx="582626" cy="582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79D01-F5C5-4A9A-BB96-396152B789CF}">
      <dsp:nvSpPr>
        <dsp:cNvPr id="0" name=""/>
        <dsp:cNvSpPr/>
      </dsp:nvSpPr>
      <dsp:spPr>
        <a:xfrm>
          <a:off x="3014796" y="3745785"/>
          <a:ext cx="3048620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cap="none" baseline="0" dirty="0"/>
            <a:t>Use Case 2: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i="0" kern="1200" cap="none" baseline="0" dirty="0"/>
            <a:t>Exploit Wider Vectors</a:t>
          </a:r>
          <a:endParaRPr lang="en-US" sz="1400" kern="1200" cap="none" dirty="0"/>
        </a:p>
      </dsp:txBody>
      <dsp:txXfrm>
        <a:off x="3014796" y="3745785"/>
        <a:ext cx="3048620" cy="665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7AC08-90D9-4614-A445-3446E10DCA98}">
      <dsp:nvSpPr>
        <dsp:cNvPr id="0" name=""/>
        <dsp:cNvSpPr/>
      </dsp:nvSpPr>
      <dsp:spPr>
        <a:xfrm>
          <a:off x="2606234" y="3791"/>
          <a:ext cx="2375995" cy="5917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Profiling data: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TMA*, metrics, timing</a:t>
          </a:r>
          <a:endParaRPr lang="en-IL" sz="1400" kern="1200" dirty="0"/>
        </a:p>
      </dsp:txBody>
      <dsp:txXfrm>
        <a:off x="2623564" y="21121"/>
        <a:ext cx="2341335" cy="557040"/>
      </dsp:txXfrm>
    </dsp:sp>
    <dsp:sp modelId="{2269945B-FB6B-4E6C-8D8D-80F7A8DE8680}">
      <dsp:nvSpPr>
        <dsp:cNvPr id="0" name=""/>
        <dsp:cNvSpPr/>
      </dsp:nvSpPr>
      <dsp:spPr>
        <a:xfrm rot="1834639">
          <a:off x="4435674" y="751120"/>
          <a:ext cx="595812" cy="2070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>
        <a:off x="4497803" y="792539"/>
        <a:ext cx="471555" cy="124257"/>
      </dsp:txXfrm>
    </dsp:sp>
    <dsp:sp modelId="{1CDFF9A2-FB61-4003-9790-D6B37CDFFC49}">
      <dsp:nvSpPr>
        <dsp:cNvPr id="0" name=""/>
        <dsp:cNvSpPr/>
      </dsp:nvSpPr>
      <dsp:spPr>
        <a:xfrm>
          <a:off x="4952929" y="1113844"/>
          <a:ext cx="1439997" cy="591700"/>
        </a:xfrm>
        <a:prstGeom prst="roundRect">
          <a:avLst>
            <a:gd name="adj" fmla="val 10000"/>
          </a:avLst>
        </a:prstGeom>
        <a:solidFill>
          <a:schemeClr val="accent4">
            <a:hueOff val="2632429"/>
            <a:satOff val="-6987"/>
            <a:lumOff val="-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Correct interpretation</a:t>
          </a:r>
          <a:endParaRPr lang="en-IL" sz="1400" kern="1200"/>
        </a:p>
      </dsp:txBody>
      <dsp:txXfrm>
        <a:off x="4970259" y="1131174"/>
        <a:ext cx="1405337" cy="557040"/>
      </dsp:txXfrm>
    </dsp:sp>
    <dsp:sp modelId="{26DB7728-A50F-494C-99B9-A6EB8A20E7E0}">
      <dsp:nvSpPr>
        <dsp:cNvPr id="0" name=""/>
        <dsp:cNvSpPr/>
      </dsp:nvSpPr>
      <dsp:spPr>
        <a:xfrm rot="4215244">
          <a:off x="5607028" y="1952484"/>
          <a:ext cx="595812" cy="2070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2632429"/>
            <a:satOff val="-6987"/>
            <a:lumOff val="-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>
        <a:off x="5669157" y="1993903"/>
        <a:ext cx="471555" cy="124257"/>
      </dsp:txXfrm>
    </dsp:sp>
    <dsp:sp modelId="{03E58340-4C91-47C4-B92F-750530CCE93D}">
      <dsp:nvSpPr>
        <dsp:cNvPr id="0" name=""/>
        <dsp:cNvSpPr/>
      </dsp:nvSpPr>
      <dsp:spPr>
        <a:xfrm>
          <a:off x="5236942" y="2406518"/>
          <a:ext cx="1799999" cy="591700"/>
        </a:xfrm>
        <a:prstGeom prst="roundRect">
          <a:avLst>
            <a:gd name="adj" fmla="val 10000"/>
          </a:avLst>
        </a:prstGeom>
        <a:solidFill>
          <a:schemeClr val="accent4">
            <a:hueOff val="5264859"/>
            <a:satOff val="-13973"/>
            <a:lumOff val="-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#1 Bottleneck at the Workload-level</a:t>
          </a:r>
          <a:endParaRPr lang="en-IL" sz="1400" kern="1200"/>
        </a:p>
      </dsp:txBody>
      <dsp:txXfrm>
        <a:off x="5254272" y="2423848"/>
        <a:ext cx="1765339" cy="557040"/>
      </dsp:txXfrm>
    </dsp:sp>
    <dsp:sp modelId="{FBC06088-EACB-46C6-985E-10FF868719CF}">
      <dsp:nvSpPr>
        <dsp:cNvPr id="0" name=""/>
        <dsp:cNvSpPr/>
      </dsp:nvSpPr>
      <dsp:spPr>
        <a:xfrm rot="6789500">
          <a:off x="5534250" y="3311369"/>
          <a:ext cx="595812" cy="2070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264859"/>
            <a:satOff val="-13973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 rot="10800000">
        <a:off x="5596378" y="3352788"/>
        <a:ext cx="471555" cy="124257"/>
      </dsp:txXfrm>
    </dsp:sp>
    <dsp:sp modelId="{337C089F-0031-4576-814E-32F0A906F3B9}">
      <dsp:nvSpPr>
        <dsp:cNvPr id="0" name=""/>
        <dsp:cNvSpPr/>
      </dsp:nvSpPr>
      <dsp:spPr>
        <a:xfrm>
          <a:off x="4645370" y="3831616"/>
          <a:ext cx="1764000" cy="591700"/>
        </a:xfrm>
        <a:prstGeom prst="roundRect">
          <a:avLst>
            <a:gd name="adj" fmla="val 10000"/>
          </a:avLst>
        </a:prstGeom>
        <a:solidFill>
          <a:schemeClr val="accent4">
            <a:hueOff val="7897288"/>
            <a:satOff val="-20960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Map it to source at a Loop’s level</a:t>
          </a:r>
          <a:endParaRPr lang="en-IL" sz="1400" kern="1200" dirty="0"/>
        </a:p>
      </dsp:txBody>
      <dsp:txXfrm>
        <a:off x="4662700" y="3848946"/>
        <a:ext cx="1729340" cy="557040"/>
      </dsp:txXfrm>
    </dsp:sp>
    <dsp:sp modelId="{7524A761-DFCE-47A8-859F-541C423FF49C}">
      <dsp:nvSpPr>
        <dsp:cNvPr id="0" name=""/>
        <dsp:cNvSpPr/>
      </dsp:nvSpPr>
      <dsp:spPr>
        <a:xfrm rot="10800044">
          <a:off x="3841579" y="4023900"/>
          <a:ext cx="595812" cy="2070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7897288"/>
            <a:satOff val="-20960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 rot="10800000">
        <a:off x="3903707" y="4065319"/>
        <a:ext cx="471555" cy="124257"/>
      </dsp:txXfrm>
    </dsp:sp>
    <dsp:sp modelId="{42137E18-3C73-439F-A712-487D4DDC9BFC}">
      <dsp:nvSpPr>
        <dsp:cNvPr id="0" name=""/>
        <dsp:cNvSpPr/>
      </dsp:nvSpPr>
      <dsp:spPr>
        <a:xfrm>
          <a:off x="1869599" y="3831580"/>
          <a:ext cx="1764000" cy="591700"/>
        </a:xfrm>
        <a:prstGeom prst="roundRect">
          <a:avLst>
            <a:gd name="adj" fmla="val 10000"/>
          </a:avLst>
        </a:prstGeom>
        <a:solidFill>
          <a:schemeClr val="accent4">
            <a:hueOff val="10529717"/>
            <a:satOff val="-27947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right software tuning</a:t>
          </a:r>
          <a:endParaRPr lang="en-IL" sz="1400" kern="1200" dirty="0"/>
        </a:p>
      </dsp:txBody>
      <dsp:txXfrm>
        <a:off x="1886929" y="3848910"/>
        <a:ext cx="1729340" cy="557040"/>
      </dsp:txXfrm>
    </dsp:sp>
    <dsp:sp modelId="{052F201B-07AF-4F8C-8AFA-A98D7097C827}">
      <dsp:nvSpPr>
        <dsp:cNvPr id="0" name=""/>
        <dsp:cNvSpPr/>
      </dsp:nvSpPr>
      <dsp:spPr>
        <a:xfrm rot="13657558">
          <a:off x="1803655" y="3311352"/>
          <a:ext cx="595812" cy="2070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529717"/>
            <a:satOff val="-27947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 rot="10800000">
        <a:off x="1865783" y="3352771"/>
        <a:ext cx="471555" cy="124257"/>
      </dsp:txXfrm>
    </dsp:sp>
    <dsp:sp modelId="{BA4CFB6D-5A0A-465C-BF47-FBBBAF7D2759}">
      <dsp:nvSpPr>
        <dsp:cNvPr id="0" name=""/>
        <dsp:cNvSpPr/>
      </dsp:nvSpPr>
      <dsp:spPr>
        <a:xfrm>
          <a:off x="620575" y="2406518"/>
          <a:ext cx="1661896" cy="591700"/>
        </a:xfrm>
        <a:prstGeom prst="roundRect">
          <a:avLst>
            <a:gd name="adj" fmla="val 10000"/>
          </a:avLst>
        </a:prstGeom>
        <a:solidFill>
          <a:schemeClr val="accent4">
            <a:hueOff val="13162146"/>
            <a:satOff val="-34933"/>
            <a:lumOff val="-1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Debug, fix, tune until success</a:t>
          </a:r>
          <a:endParaRPr lang="en-IL" sz="1400" kern="1200" dirty="0"/>
        </a:p>
      </dsp:txBody>
      <dsp:txXfrm>
        <a:off x="637905" y="2423848"/>
        <a:ext cx="1627236" cy="557040"/>
      </dsp:txXfrm>
    </dsp:sp>
    <dsp:sp modelId="{AF355D1A-E8A4-4091-88D7-0B5A5EFDCA58}">
      <dsp:nvSpPr>
        <dsp:cNvPr id="0" name=""/>
        <dsp:cNvSpPr/>
      </dsp:nvSpPr>
      <dsp:spPr>
        <a:xfrm rot="17384756">
          <a:off x="1385624" y="1952484"/>
          <a:ext cx="595812" cy="2070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3162146"/>
            <a:satOff val="-34933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>
        <a:off x="1447753" y="1993903"/>
        <a:ext cx="471555" cy="124257"/>
      </dsp:txXfrm>
    </dsp:sp>
    <dsp:sp modelId="{8ECC0934-46E2-49CA-8A27-C747EAA4002D}">
      <dsp:nvSpPr>
        <dsp:cNvPr id="0" name=""/>
        <dsp:cNvSpPr/>
      </dsp:nvSpPr>
      <dsp:spPr>
        <a:xfrm>
          <a:off x="906990" y="1113844"/>
          <a:ext cx="2017094" cy="59170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Integrate and Generalize</a:t>
          </a:r>
        </a:p>
      </dsp:txBody>
      <dsp:txXfrm>
        <a:off x="924320" y="1131174"/>
        <a:ext cx="1982434" cy="557040"/>
      </dsp:txXfrm>
    </dsp:sp>
    <dsp:sp modelId="{3E58A906-1D0C-4A74-AD54-78FB30EAD627}">
      <dsp:nvSpPr>
        <dsp:cNvPr id="0" name=""/>
        <dsp:cNvSpPr/>
      </dsp:nvSpPr>
      <dsp:spPr>
        <a:xfrm rot="19765361">
          <a:off x="2556978" y="751120"/>
          <a:ext cx="595812" cy="2070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5794575"/>
            <a:satOff val="-41920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>
        <a:off x="2619107" y="792539"/>
        <a:ext cx="471555" cy="124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AEE02-A69C-4079-9F9E-4192EE5FA79D}">
      <dsp:nvSpPr>
        <dsp:cNvPr id="0" name=""/>
        <dsp:cNvSpPr/>
      </dsp:nvSpPr>
      <dsp:spPr>
        <a:xfrm>
          <a:off x="3393580" y="1659196"/>
          <a:ext cx="583042" cy="277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91"/>
              </a:lnTo>
              <a:lnTo>
                <a:pt x="583042" y="189091"/>
              </a:lnTo>
              <a:lnTo>
                <a:pt x="583042" y="2774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BF450-8860-4890-A274-101EE31ADE70}">
      <dsp:nvSpPr>
        <dsp:cNvPr id="0" name=""/>
        <dsp:cNvSpPr/>
      </dsp:nvSpPr>
      <dsp:spPr>
        <a:xfrm>
          <a:off x="2810538" y="1659196"/>
          <a:ext cx="583042" cy="277474"/>
        </a:xfrm>
        <a:custGeom>
          <a:avLst/>
          <a:gdLst/>
          <a:ahLst/>
          <a:cxnLst/>
          <a:rect l="0" t="0" r="0" b="0"/>
          <a:pathLst>
            <a:path>
              <a:moveTo>
                <a:pt x="583042" y="0"/>
              </a:moveTo>
              <a:lnTo>
                <a:pt x="583042" y="189091"/>
              </a:lnTo>
              <a:lnTo>
                <a:pt x="0" y="189091"/>
              </a:lnTo>
              <a:lnTo>
                <a:pt x="0" y="2774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C4A70-C05B-4450-A200-9AEA19C342F8}">
      <dsp:nvSpPr>
        <dsp:cNvPr id="0" name=""/>
        <dsp:cNvSpPr/>
      </dsp:nvSpPr>
      <dsp:spPr>
        <a:xfrm>
          <a:off x="2227496" y="775887"/>
          <a:ext cx="1166084" cy="277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91"/>
              </a:lnTo>
              <a:lnTo>
                <a:pt x="1166084" y="189091"/>
              </a:lnTo>
              <a:lnTo>
                <a:pt x="1166084" y="2774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E4759-E678-479A-A5E3-7E348DADBE48}">
      <dsp:nvSpPr>
        <dsp:cNvPr id="0" name=""/>
        <dsp:cNvSpPr/>
      </dsp:nvSpPr>
      <dsp:spPr>
        <a:xfrm>
          <a:off x="1061412" y="1659196"/>
          <a:ext cx="583042" cy="277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91"/>
              </a:lnTo>
              <a:lnTo>
                <a:pt x="583042" y="189091"/>
              </a:lnTo>
              <a:lnTo>
                <a:pt x="583042" y="2774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368B-2516-4282-A67B-EF581FFDE7DD}">
      <dsp:nvSpPr>
        <dsp:cNvPr id="0" name=""/>
        <dsp:cNvSpPr/>
      </dsp:nvSpPr>
      <dsp:spPr>
        <a:xfrm>
          <a:off x="478370" y="1659196"/>
          <a:ext cx="583042" cy="277474"/>
        </a:xfrm>
        <a:custGeom>
          <a:avLst/>
          <a:gdLst/>
          <a:ahLst/>
          <a:cxnLst/>
          <a:rect l="0" t="0" r="0" b="0"/>
          <a:pathLst>
            <a:path>
              <a:moveTo>
                <a:pt x="583042" y="0"/>
              </a:moveTo>
              <a:lnTo>
                <a:pt x="583042" y="189091"/>
              </a:lnTo>
              <a:lnTo>
                <a:pt x="0" y="189091"/>
              </a:lnTo>
              <a:lnTo>
                <a:pt x="0" y="2774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95A35-057D-4BB7-B4F7-5644718A47AB}">
      <dsp:nvSpPr>
        <dsp:cNvPr id="0" name=""/>
        <dsp:cNvSpPr/>
      </dsp:nvSpPr>
      <dsp:spPr>
        <a:xfrm>
          <a:off x="1061412" y="775887"/>
          <a:ext cx="1166084" cy="277474"/>
        </a:xfrm>
        <a:custGeom>
          <a:avLst/>
          <a:gdLst/>
          <a:ahLst/>
          <a:cxnLst/>
          <a:rect l="0" t="0" r="0" b="0"/>
          <a:pathLst>
            <a:path>
              <a:moveTo>
                <a:pt x="1166084" y="0"/>
              </a:moveTo>
              <a:lnTo>
                <a:pt x="1166084" y="189091"/>
              </a:lnTo>
              <a:lnTo>
                <a:pt x="0" y="189091"/>
              </a:lnTo>
              <a:lnTo>
                <a:pt x="0" y="2774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BB469-DD0B-4D35-9F63-CB9E95E56A1A}">
      <dsp:nvSpPr>
        <dsp:cNvPr id="0" name=""/>
        <dsp:cNvSpPr/>
      </dsp:nvSpPr>
      <dsp:spPr>
        <a:xfrm>
          <a:off x="1750462" y="170053"/>
          <a:ext cx="954068" cy="605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FE526-BBD2-4057-8104-90C60E67FA41}">
      <dsp:nvSpPr>
        <dsp:cNvPr id="0" name=""/>
        <dsp:cNvSpPr/>
      </dsp:nvSpPr>
      <dsp:spPr>
        <a:xfrm>
          <a:off x="1856469" y="270761"/>
          <a:ext cx="954068" cy="605833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1" kern="1200">
              <a:solidFill>
                <a:schemeClr val="tx1"/>
              </a:solidFill>
            </a:rPr>
            <a:t>Uop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1" kern="1200">
              <a:solidFill>
                <a:schemeClr val="tx1"/>
              </a:solidFill>
            </a:rPr>
            <a:t>Issue?</a:t>
          </a:r>
        </a:p>
      </dsp:txBody>
      <dsp:txXfrm>
        <a:off x="1874213" y="288505"/>
        <a:ext cx="918580" cy="570345"/>
      </dsp:txXfrm>
    </dsp:sp>
    <dsp:sp modelId="{54A8FA02-9EC9-4389-BFD7-61952800936A}">
      <dsp:nvSpPr>
        <dsp:cNvPr id="0" name=""/>
        <dsp:cNvSpPr/>
      </dsp:nvSpPr>
      <dsp:spPr>
        <a:xfrm>
          <a:off x="584378" y="1053362"/>
          <a:ext cx="954068" cy="6058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31AC9-8FAB-4A8D-8675-4BF37906785C}">
      <dsp:nvSpPr>
        <dsp:cNvPr id="0" name=""/>
        <dsp:cNvSpPr/>
      </dsp:nvSpPr>
      <dsp:spPr>
        <a:xfrm>
          <a:off x="690385" y="1154069"/>
          <a:ext cx="954068" cy="605833"/>
        </a:xfrm>
        <a:prstGeom prst="roundRect">
          <a:avLst>
            <a:gd name="adj" fmla="val 10000"/>
          </a:avLst>
        </a:prstGeom>
        <a:solidFill>
          <a:srgbClr val="99CC00">
            <a:alpha val="89804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>
              <a:solidFill>
                <a:schemeClr val="tx1"/>
              </a:solidFill>
            </a:rPr>
            <a:t>Uop ever Retire?</a:t>
          </a:r>
        </a:p>
      </dsp:txBody>
      <dsp:txXfrm>
        <a:off x="708129" y="1171813"/>
        <a:ext cx="918580" cy="570345"/>
      </dsp:txXfrm>
    </dsp:sp>
    <dsp:sp modelId="{7662DE95-2F66-431D-B25F-4E182FB8A446}">
      <dsp:nvSpPr>
        <dsp:cNvPr id="0" name=""/>
        <dsp:cNvSpPr/>
      </dsp:nvSpPr>
      <dsp:spPr>
        <a:xfrm>
          <a:off x="1336" y="1936671"/>
          <a:ext cx="954068" cy="605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76062-BF5E-416D-B2F4-6E55113C37FD}">
      <dsp:nvSpPr>
        <dsp:cNvPr id="0" name=""/>
        <dsp:cNvSpPr/>
      </dsp:nvSpPr>
      <dsp:spPr>
        <a:xfrm>
          <a:off x="107343" y="2037378"/>
          <a:ext cx="954068" cy="60583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Retiring</a:t>
          </a:r>
        </a:p>
      </dsp:txBody>
      <dsp:txXfrm>
        <a:off x="125087" y="2055122"/>
        <a:ext cx="918580" cy="570345"/>
      </dsp:txXfrm>
    </dsp:sp>
    <dsp:sp modelId="{7E97B2BF-9BF2-4817-84D7-F27A0B5BE355}">
      <dsp:nvSpPr>
        <dsp:cNvPr id="0" name=""/>
        <dsp:cNvSpPr/>
      </dsp:nvSpPr>
      <dsp:spPr>
        <a:xfrm>
          <a:off x="1167420" y="1936671"/>
          <a:ext cx="954068" cy="605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B9DF3-1ED7-43D5-A6F8-091D59F684F9}">
      <dsp:nvSpPr>
        <dsp:cNvPr id="0" name=""/>
        <dsp:cNvSpPr/>
      </dsp:nvSpPr>
      <dsp:spPr>
        <a:xfrm>
          <a:off x="1273427" y="2037378"/>
          <a:ext cx="954068" cy="605833"/>
        </a:xfrm>
        <a:prstGeom prst="roundRect">
          <a:avLst>
            <a:gd name="adj" fmla="val 10000"/>
          </a:avLst>
        </a:prstGeom>
        <a:solidFill>
          <a:srgbClr val="FF0000">
            <a:alpha val="89804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Bad Speculation</a:t>
          </a:r>
        </a:p>
      </dsp:txBody>
      <dsp:txXfrm>
        <a:off x="1291171" y="2055122"/>
        <a:ext cx="918580" cy="570345"/>
      </dsp:txXfrm>
    </dsp:sp>
    <dsp:sp modelId="{63A19B1C-AD8F-4B7B-835D-39717C694C1B}">
      <dsp:nvSpPr>
        <dsp:cNvPr id="0" name=""/>
        <dsp:cNvSpPr/>
      </dsp:nvSpPr>
      <dsp:spPr>
        <a:xfrm>
          <a:off x="2916546" y="1053362"/>
          <a:ext cx="954068" cy="6058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8A031-70B9-4C8B-A545-132C251D3DD8}">
      <dsp:nvSpPr>
        <dsp:cNvPr id="0" name=""/>
        <dsp:cNvSpPr/>
      </dsp:nvSpPr>
      <dsp:spPr>
        <a:xfrm>
          <a:off x="3022553" y="1154069"/>
          <a:ext cx="954068" cy="605833"/>
        </a:xfrm>
        <a:prstGeom prst="roundRect">
          <a:avLst>
            <a:gd name="adj" fmla="val 10000"/>
          </a:avLst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solidFill>
                <a:schemeClr val="tx1"/>
              </a:solidFill>
            </a:rPr>
            <a:t>Back-end stall?</a:t>
          </a:r>
          <a:endParaRPr lang="en-US" sz="1300" b="1" i="1" kern="1200" dirty="0">
            <a:solidFill>
              <a:schemeClr val="tx1"/>
            </a:solidFill>
          </a:endParaRPr>
        </a:p>
      </dsp:txBody>
      <dsp:txXfrm>
        <a:off x="3040297" y="1171813"/>
        <a:ext cx="918580" cy="570345"/>
      </dsp:txXfrm>
    </dsp:sp>
    <dsp:sp modelId="{FD412041-77F1-42CA-B62E-68978CAA7298}">
      <dsp:nvSpPr>
        <dsp:cNvPr id="0" name=""/>
        <dsp:cNvSpPr/>
      </dsp:nvSpPr>
      <dsp:spPr>
        <a:xfrm>
          <a:off x="2333504" y="1936671"/>
          <a:ext cx="954068" cy="605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6B390-6056-4117-B895-34574EF8B175}">
      <dsp:nvSpPr>
        <dsp:cNvPr id="0" name=""/>
        <dsp:cNvSpPr/>
      </dsp:nvSpPr>
      <dsp:spPr>
        <a:xfrm>
          <a:off x="2439511" y="2037378"/>
          <a:ext cx="954068" cy="60583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Backend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Bound</a:t>
          </a:r>
        </a:p>
      </dsp:txBody>
      <dsp:txXfrm>
        <a:off x="2457255" y="2055122"/>
        <a:ext cx="918580" cy="570345"/>
      </dsp:txXfrm>
    </dsp:sp>
    <dsp:sp modelId="{B50412B0-09E5-4EC6-92B4-A917C4B13676}">
      <dsp:nvSpPr>
        <dsp:cNvPr id="0" name=""/>
        <dsp:cNvSpPr/>
      </dsp:nvSpPr>
      <dsp:spPr>
        <a:xfrm>
          <a:off x="3499588" y="1936671"/>
          <a:ext cx="954068" cy="605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1E626-0965-42C8-A247-E51361A5547E}">
      <dsp:nvSpPr>
        <dsp:cNvPr id="0" name=""/>
        <dsp:cNvSpPr/>
      </dsp:nvSpPr>
      <dsp:spPr>
        <a:xfrm>
          <a:off x="3605596" y="2037378"/>
          <a:ext cx="954068" cy="605833"/>
        </a:xfrm>
        <a:prstGeom prst="roundRect">
          <a:avLst>
            <a:gd name="adj" fmla="val 10000"/>
          </a:avLst>
        </a:prstGeom>
        <a:solidFill>
          <a:srgbClr val="9966FF">
            <a:alpha val="89804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Frontend Bound</a:t>
          </a:r>
        </a:p>
      </dsp:txBody>
      <dsp:txXfrm>
        <a:off x="3623340" y="2055122"/>
        <a:ext cx="918580" cy="570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25F6B-E3D5-4D07-B46D-8540878295AB}">
      <dsp:nvSpPr>
        <dsp:cNvPr id="0" name=""/>
        <dsp:cNvSpPr/>
      </dsp:nvSpPr>
      <dsp:spPr>
        <a:xfrm rot="5400000">
          <a:off x="5000889" y="115269"/>
          <a:ext cx="1750218" cy="152269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EDP (EMON)</a:t>
          </a:r>
          <a:endParaRPr lang="en-IL" sz="2100" kern="1200"/>
        </a:p>
      </dsp:txBody>
      <dsp:txXfrm rot="-5400000">
        <a:off x="5351939" y="274247"/>
        <a:ext cx="1048118" cy="1204734"/>
      </dsp:txXfrm>
    </dsp:sp>
    <dsp:sp modelId="{1A296A8B-D908-4318-8B22-AC6597966E6B}">
      <dsp:nvSpPr>
        <dsp:cNvPr id="0" name=""/>
        <dsp:cNvSpPr/>
      </dsp:nvSpPr>
      <dsp:spPr>
        <a:xfrm>
          <a:off x="6683549" y="351548"/>
          <a:ext cx="1953244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Characterization (counting mode, what?)</a:t>
          </a:r>
          <a:endParaRPr lang="en-IL" sz="1800" kern="1200"/>
        </a:p>
      </dsp:txBody>
      <dsp:txXfrm>
        <a:off x="6683549" y="351548"/>
        <a:ext cx="1953244" cy="1050131"/>
      </dsp:txXfrm>
    </dsp:sp>
    <dsp:sp modelId="{D20E3F27-11B6-431E-A9A0-40B41D7D3F3B}">
      <dsp:nvSpPr>
        <dsp:cNvPr id="0" name=""/>
        <dsp:cNvSpPr/>
      </dsp:nvSpPr>
      <dsp:spPr>
        <a:xfrm rot="5400000">
          <a:off x="3356383" y="115269"/>
          <a:ext cx="1750218" cy="152269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Linux perf stat</a:t>
          </a:r>
          <a:endParaRPr lang="en-IL" sz="2000" kern="1200"/>
        </a:p>
      </dsp:txBody>
      <dsp:txXfrm rot="-5400000">
        <a:off x="3707433" y="274247"/>
        <a:ext cx="1048118" cy="1204734"/>
      </dsp:txXfrm>
    </dsp:sp>
    <dsp:sp modelId="{DB900507-D289-4610-BD79-AC75BA559F1D}">
      <dsp:nvSpPr>
        <dsp:cNvPr id="0" name=""/>
        <dsp:cNvSpPr/>
      </dsp:nvSpPr>
      <dsp:spPr>
        <a:xfrm rot="5400000">
          <a:off x="4175486" y="1600854"/>
          <a:ext cx="1750218" cy="152269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VTune</a:t>
          </a:r>
          <a:r>
            <a:rPr lang="en-US" sz="2100" kern="1200" dirty="0"/>
            <a:t> (SEP, perf)</a:t>
          </a:r>
          <a:endParaRPr lang="en-IL" sz="2100" kern="1200" dirty="0"/>
        </a:p>
      </dsp:txBody>
      <dsp:txXfrm rot="-5400000">
        <a:off x="4526536" y="1759832"/>
        <a:ext cx="1048118" cy="1204734"/>
      </dsp:txXfrm>
    </dsp:sp>
    <dsp:sp modelId="{D9EEF6E4-316D-4FE4-A06A-32B50C242E46}">
      <dsp:nvSpPr>
        <dsp:cNvPr id="0" name=""/>
        <dsp:cNvSpPr/>
      </dsp:nvSpPr>
      <dsp:spPr>
        <a:xfrm>
          <a:off x="2336006" y="1837134"/>
          <a:ext cx="1890236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Rich/detailed profiling (sampling mode, where?)</a:t>
          </a:r>
          <a:endParaRPr lang="en-IL" sz="1800" kern="1200"/>
        </a:p>
      </dsp:txBody>
      <dsp:txXfrm>
        <a:off x="2336006" y="1837134"/>
        <a:ext cx="1890236" cy="1050131"/>
      </dsp:txXfrm>
    </dsp:sp>
    <dsp:sp modelId="{9FCAD9F1-C98E-4070-9314-9425F9DCD558}">
      <dsp:nvSpPr>
        <dsp:cNvPr id="0" name=""/>
        <dsp:cNvSpPr/>
      </dsp:nvSpPr>
      <dsp:spPr>
        <a:xfrm rot="5400000">
          <a:off x="5819991" y="1600854"/>
          <a:ext cx="1750218" cy="15226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Linux perf record</a:t>
          </a:r>
          <a:endParaRPr lang="en-IL" sz="2000" kern="1200"/>
        </a:p>
      </dsp:txBody>
      <dsp:txXfrm rot="-5400000">
        <a:off x="6171041" y="1759832"/>
        <a:ext cx="1048118" cy="1204734"/>
      </dsp:txXfrm>
    </dsp:sp>
    <dsp:sp modelId="{639F4323-1D63-42FF-86A2-36AD7510116D}">
      <dsp:nvSpPr>
        <dsp:cNvPr id="0" name=""/>
        <dsp:cNvSpPr/>
      </dsp:nvSpPr>
      <dsp:spPr>
        <a:xfrm rot="5400000">
          <a:off x="5000889" y="3086440"/>
          <a:ext cx="1750218" cy="152269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.</a:t>
          </a:r>
          <a:endParaRPr lang="en-IL" sz="2100" kern="1200" dirty="0"/>
        </a:p>
      </dsp:txBody>
      <dsp:txXfrm rot="-5400000">
        <a:off x="5351939" y="3245418"/>
        <a:ext cx="1048118" cy="1204734"/>
      </dsp:txXfrm>
    </dsp:sp>
    <dsp:sp modelId="{C73FB503-16D8-4DEA-A993-3F351BF40622}">
      <dsp:nvSpPr>
        <dsp:cNvPr id="0" name=""/>
        <dsp:cNvSpPr/>
      </dsp:nvSpPr>
      <dsp:spPr>
        <a:xfrm>
          <a:off x="6683549" y="3322720"/>
          <a:ext cx="1953244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419E3-A39A-44E8-B6B8-F10B1B9417C5}">
      <dsp:nvSpPr>
        <dsp:cNvPr id="0" name=""/>
        <dsp:cNvSpPr/>
      </dsp:nvSpPr>
      <dsp:spPr>
        <a:xfrm rot="5400000">
          <a:off x="3356383" y="3086440"/>
          <a:ext cx="1750218" cy="152269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3600" kern="1200"/>
        </a:p>
      </dsp:txBody>
      <dsp:txXfrm rot="-5400000">
        <a:off x="3707433" y="3245418"/>
        <a:ext cx="1048118" cy="1204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A181B-B013-4246-8DC4-0160C3D93C11}">
      <dsp:nvSpPr>
        <dsp:cNvPr id="0" name=""/>
        <dsp:cNvSpPr/>
      </dsp:nvSpPr>
      <dsp:spPr>
        <a:xfrm>
          <a:off x="1339" y="0"/>
          <a:ext cx="3482578" cy="47243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Basic profiling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(perf)</a:t>
          </a:r>
          <a:endParaRPr lang="en-IL" sz="2000" b="0" kern="1200" dirty="0"/>
        </a:p>
      </dsp:txBody>
      <dsp:txXfrm>
        <a:off x="1339" y="0"/>
        <a:ext cx="3482578" cy="1417320"/>
      </dsp:txXfrm>
    </dsp:sp>
    <dsp:sp modelId="{E97BBE54-AD59-433B-92B8-B3C4B317FDB3}">
      <dsp:nvSpPr>
        <dsp:cNvPr id="0" name=""/>
        <dsp:cNvSpPr/>
      </dsp:nvSpPr>
      <dsp:spPr>
        <a:xfrm>
          <a:off x="349597" y="1417435"/>
          <a:ext cx="2786062" cy="68824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bg2">
              <a:lumMod val="40000"/>
              <a:lumOff val="60000"/>
            </a:schemeClr>
          </a:solidFill>
          <a:prstDash val="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log (HW/SW config details)</a:t>
          </a:r>
          <a:endParaRPr lang="en-IL" sz="1800" kern="1200"/>
        </a:p>
      </dsp:txBody>
      <dsp:txXfrm>
        <a:off x="369755" y="1437593"/>
        <a:ext cx="2745746" cy="647928"/>
      </dsp:txXfrm>
    </dsp:sp>
    <dsp:sp modelId="{331E5C0B-17E6-4923-A6CC-C2B7E2E80B6B}">
      <dsp:nvSpPr>
        <dsp:cNvPr id="0" name=""/>
        <dsp:cNvSpPr/>
      </dsp:nvSpPr>
      <dsp:spPr>
        <a:xfrm>
          <a:off x="349597" y="2211563"/>
          <a:ext cx="2786062" cy="688244"/>
        </a:xfrm>
        <a:prstGeom prst="roundRect">
          <a:avLst>
            <a:gd name="adj" fmla="val 10000"/>
          </a:avLst>
        </a:prstGeom>
        <a:solidFill>
          <a:schemeClr val="accent3">
            <a:hueOff val="-164511"/>
            <a:satOff val="-2389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Per-app counting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(CPU Utilization, Frequency, IPC ..)</a:t>
          </a:r>
          <a:endParaRPr lang="en-IL" sz="1200" kern="1200" dirty="0"/>
        </a:p>
      </dsp:txBody>
      <dsp:txXfrm>
        <a:off x="369755" y="2231721"/>
        <a:ext cx="2745746" cy="647928"/>
      </dsp:txXfrm>
    </dsp:sp>
    <dsp:sp modelId="{A159C4E4-2F4D-4313-BB6D-0C5AF9E9835F}">
      <dsp:nvSpPr>
        <dsp:cNvPr id="0" name=""/>
        <dsp:cNvSpPr/>
      </dsp:nvSpPr>
      <dsp:spPr>
        <a:xfrm>
          <a:off x="349597" y="3005691"/>
          <a:ext cx="2786062" cy="688244"/>
        </a:xfrm>
        <a:prstGeom prst="roundRect">
          <a:avLst>
            <a:gd name="adj" fmla="val 10000"/>
          </a:avLst>
        </a:prstGeom>
        <a:solidFill>
          <a:schemeClr val="accent3">
            <a:hueOff val="-329021"/>
            <a:satOff val="-4777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System-wide</a:t>
          </a:r>
          <a:endParaRPr lang="en-IL" sz="1800" b="1" kern="1200"/>
        </a:p>
      </dsp:txBody>
      <dsp:txXfrm>
        <a:off x="369755" y="3025849"/>
        <a:ext cx="2745746" cy="647928"/>
      </dsp:txXfrm>
    </dsp:sp>
    <dsp:sp modelId="{C4C358E1-4DF8-4C6F-9C30-FD7F5541A9FE}">
      <dsp:nvSpPr>
        <dsp:cNvPr id="0" name=""/>
        <dsp:cNvSpPr/>
      </dsp:nvSpPr>
      <dsp:spPr>
        <a:xfrm>
          <a:off x="349597" y="3799820"/>
          <a:ext cx="2786062" cy="688244"/>
        </a:xfrm>
        <a:prstGeom prst="roundRect">
          <a:avLst>
            <a:gd name="adj" fmla="val 10000"/>
          </a:avLst>
        </a:prstGeom>
        <a:solidFill>
          <a:schemeClr val="accent3">
            <a:hueOff val="-493532"/>
            <a:satOff val="-7166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Stack Sampling</a:t>
          </a:r>
          <a:r>
            <a:rPr lang="en-US" sz="1500" kern="120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(Hot functions/block/</a:t>
          </a:r>
          <a:r>
            <a:rPr lang="en-US" sz="1400" kern="1200" err="1"/>
            <a:t>insts</a:t>
          </a:r>
          <a:r>
            <a:rPr lang="en-US" sz="1400" kern="1200"/>
            <a:t>)</a:t>
          </a:r>
          <a:endParaRPr lang="en-IL" sz="1500" kern="1200"/>
        </a:p>
      </dsp:txBody>
      <dsp:txXfrm>
        <a:off x="369755" y="3819978"/>
        <a:ext cx="2745746" cy="647928"/>
      </dsp:txXfrm>
    </dsp:sp>
    <dsp:sp modelId="{73CB1B4C-C8E2-4D5E-8D5B-0D8AE14C5A41}">
      <dsp:nvSpPr>
        <dsp:cNvPr id="0" name=""/>
        <dsp:cNvSpPr/>
      </dsp:nvSpPr>
      <dsp:spPr>
        <a:xfrm>
          <a:off x="3745110" y="0"/>
          <a:ext cx="3482578" cy="47243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TMA + info metrics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(</a:t>
          </a:r>
          <a:r>
            <a:rPr lang="en-US" sz="2000" b="0" kern="1200" dirty="0" err="1"/>
            <a:t>toplev</a:t>
          </a:r>
          <a:r>
            <a:rPr lang="en-US" sz="2000" b="0" kern="1200" dirty="0"/>
            <a:t>)</a:t>
          </a:r>
          <a:endParaRPr lang="en-IL" sz="2000" b="0" kern="1200" dirty="0"/>
        </a:p>
      </dsp:txBody>
      <dsp:txXfrm>
        <a:off x="3745110" y="0"/>
        <a:ext cx="3482578" cy="1417320"/>
      </dsp:txXfrm>
    </dsp:sp>
    <dsp:sp modelId="{BB7AF329-792E-413F-A5CB-D111FD6A1CD4}">
      <dsp:nvSpPr>
        <dsp:cNvPr id="0" name=""/>
        <dsp:cNvSpPr/>
      </dsp:nvSpPr>
      <dsp:spPr>
        <a:xfrm>
          <a:off x="4093368" y="1417435"/>
          <a:ext cx="2786062" cy="688244"/>
        </a:xfrm>
        <a:prstGeom prst="roundRect">
          <a:avLst>
            <a:gd name="adj" fmla="val 10000"/>
          </a:avLst>
        </a:prstGeom>
        <a:solidFill>
          <a:schemeClr val="accent3">
            <a:hueOff val="-658043"/>
            <a:satOff val="-9554"/>
            <a:lumOff val="-48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Topdown full tree</a:t>
          </a:r>
          <a:endParaRPr lang="en-IL" sz="1800" kern="1200"/>
        </a:p>
      </dsp:txBody>
      <dsp:txXfrm>
        <a:off x="4113526" y="1437593"/>
        <a:ext cx="2745746" cy="647928"/>
      </dsp:txXfrm>
    </dsp:sp>
    <dsp:sp modelId="{6C454819-9354-4C8F-A59D-92F7D5BAD8E4}">
      <dsp:nvSpPr>
        <dsp:cNvPr id="0" name=""/>
        <dsp:cNvSpPr/>
      </dsp:nvSpPr>
      <dsp:spPr>
        <a:xfrm>
          <a:off x="4093368" y="2211563"/>
          <a:ext cx="2786062" cy="688244"/>
        </a:xfrm>
        <a:prstGeom prst="roundRect">
          <a:avLst>
            <a:gd name="adj" fmla="val 10000"/>
          </a:avLst>
        </a:prstGeom>
        <a:solidFill>
          <a:schemeClr val="accent3">
            <a:hueOff val="-822553"/>
            <a:satOff val="-11943"/>
            <a:lumOff val="-61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Topdown 2-levels + lead info metric per category</a:t>
          </a:r>
          <a:endParaRPr lang="en-IL" sz="1800" kern="1200" dirty="0"/>
        </a:p>
      </dsp:txBody>
      <dsp:txXfrm>
        <a:off x="4113526" y="2231721"/>
        <a:ext cx="2745746" cy="647928"/>
      </dsp:txXfrm>
    </dsp:sp>
    <dsp:sp modelId="{F43E528A-0E60-45E1-AE8F-4B09A4E9F02E}">
      <dsp:nvSpPr>
        <dsp:cNvPr id="0" name=""/>
        <dsp:cNvSpPr/>
      </dsp:nvSpPr>
      <dsp:spPr>
        <a:xfrm>
          <a:off x="4093368" y="3005691"/>
          <a:ext cx="2786062" cy="688244"/>
        </a:xfrm>
        <a:prstGeom prst="roundRect">
          <a:avLst>
            <a:gd name="adj" fmla="val 10000"/>
          </a:avLst>
        </a:prstGeom>
        <a:solidFill>
          <a:schemeClr val="accent3">
            <a:hueOff val="-987064"/>
            <a:satOff val="-14331"/>
            <a:lumOff val="-73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Topdown 2 levels + FE Bottlenecks ..</a:t>
          </a:r>
          <a:endParaRPr lang="en-IL" sz="1800" kern="1200" dirty="0"/>
        </a:p>
      </dsp:txBody>
      <dsp:txXfrm>
        <a:off x="4113526" y="3025849"/>
        <a:ext cx="2745746" cy="647928"/>
      </dsp:txXfrm>
    </dsp:sp>
    <dsp:sp modelId="{8226E5BF-A347-4F65-9E1A-E721A2579C6B}">
      <dsp:nvSpPr>
        <dsp:cNvPr id="0" name=""/>
        <dsp:cNvSpPr/>
      </dsp:nvSpPr>
      <dsp:spPr>
        <a:xfrm>
          <a:off x="4093368" y="3799820"/>
          <a:ext cx="2786062" cy="688244"/>
        </a:xfrm>
        <a:prstGeom prst="roundRect">
          <a:avLst>
            <a:gd name="adj" fmla="val 10000"/>
          </a:avLst>
        </a:prstGeom>
        <a:solidFill>
          <a:schemeClr val="accent3">
            <a:hueOff val="-1151575"/>
            <a:satOff val="-16720"/>
            <a:lumOff val="-8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&lt;3 more collections&gt;</a:t>
          </a:r>
          <a:endParaRPr lang="en-IL" sz="1800" kern="1200" dirty="0"/>
        </a:p>
      </dsp:txBody>
      <dsp:txXfrm>
        <a:off x="4113526" y="3819978"/>
        <a:ext cx="2745746" cy="647928"/>
      </dsp:txXfrm>
    </dsp:sp>
    <dsp:sp modelId="{BDA3DF52-3CAE-4BC8-8B6C-87E53BB3D968}">
      <dsp:nvSpPr>
        <dsp:cNvPr id="0" name=""/>
        <dsp:cNvSpPr/>
      </dsp:nvSpPr>
      <dsp:spPr>
        <a:xfrm>
          <a:off x="7488882" y="0"/>
          <a:ext cx="3482578" cy="47243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Advanced profiling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(</a:t>
          </a:r>
          <a:r>
            <a:rPr lang="en-US" sz="2000" b="0" kern="1200"/>
            <a:t>perf record ++)</a:t>
          </a:r>
          <a:endParaRPr lang="en-IL" sz="2000" b="0" kern="1200" dirty="0"/>
        </a:p>
      </dsp:txBody>
      <dsp:txXfrm>
        <a:off x="7488882" y="0"/>
        <a:ext cx="3482578" cy="1417320"/>
      </dsp:txXfrm>
    </dsp:sp>
    <dsp:sp modelId="{0A3EFDB0-DEE9-42BA-9088-53888D2DADD5}">
      <dsp:nvSpPr>
        <dsp:cNvPr id="0" name=""/>
        <dsp:cNvSpPr/>
      </dsp:nvSpPr>
      <dsp:spPr>
        <a:xfrm>
          <a:off x="7837140" y="1730031"/>
          <a:ext cx="2786062" cy="122005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LBR-step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(next slide)</a:t>
          </a:r>
          <a:endParaRPr lang="en-IL" sz="1800" kern="1200"/>
        </a:p>
      </dsp:txBody>
      <dsp:txXfrm>
        <a:off x="7872874" y="1765765"/>
        <a:ext cx="2714594" cy="1148584"/>
      </dsp:txXfrm>
    </dsp:sp>
    <dsp:sp modelId="{5768AFC3-0AE0-4497-B8E3-2950567C3FE4}">
      <dsp:nvSpPr>
        <dsp:cNvPr id="0" name=""/>
        <dsp:cNvSpPr/>
      </dsp:nvSpPr>
      <dsp:spPr>
        <a:xfrm>
          <a:off x="7837140" y="3422524"/>
          <a:ext cx="2786062" cy="752944"/>
        </a:xfrm>
        <a:prstGeom prst="roundRect">
          <a:avLst>
            <a:gd name="adj" fmla="val 10000"/>
          </a:avLst>
        </a:prstGeom>
        <a:solidFill>
          <a:schemeClr val="accent3">
            <a:hueOff val="-1480596"/>
            <a:satOff val="-21497"/>
            <a:lumOff val="-10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PEBS-step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(user-defined precise event)</a:t>
          </a:r>
          <a:endParaRPr lang="en-IL" sz="1800" kern="1200"/>
        </a:p>
      </dsp:txBody>
      <dsp:txXfrm>
        <a:off x="7859193" y="3444577"/>
        <a:ext cx="2741956" cy="7088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EA326-DDA6-44FC-B0BF-10B9F06AA833}">
      <dsp:nvSpPr>
        <dsp:cNvPr id="0" name=""/>
        <dsp:cNvSpPr/>
      </dsp:nvSpPr>
      <dsp:spPr>
        <a:xfrm>
          <a:off x="0" y="3581"/>
          <a:ext cx="5030309" cy="7629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C6A7A-10EE-4F1D-987D-04CFE54F7F66}">
      <dsp:nvSpPr>
        <dsp:cNvPr id="0" name=""/>
        <dsp:cNvSpPr/>
      </dsp:nvSpPr>
      <dsp:spPr>
        <a:xfrm>
          <a:off x="230784" y="175239"/>
          <a:ext cx="419607" cy="419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FE17E-231E-484D-A8B1-F8FAC844AEF6}">
      <dsp:nvSpPr>
        <dsp:cNvPr id="0" name=""/>
        <dsp:cNvSpPr/>
      </dsp:nvSpPr>
      <dsp:spPr>
        <a:xfrm>
          <a:off x="881175" y="3581"/>
          <a:ext cx="4149134" cy="76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3" tIns="80743" rIns="80743" bIns="807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SW optimizations &amp; tuning are critical for Intel to r</a:t>
          </a:r>
          <a:r>
            <a:rPr lang="en-US" sz="1800" b="0" i="0" kern="1200" baseline="0" dirty="0"/>
            <a:t>e-gain performance leadership</a:t>
          </a:r>
          <a:endParaRPr lang="en-US" sz="1800" kern="1200" dirty="0"/>
        </a:p>
      </dsp:txBody>
      <dsp:txXfrm>
        <a:off x="881175" y="3581"/>
        <a:ext cx="4149134" cy="762922"/>
      </dsp:txXfrm>
    </dsp:sp>
    <dsp:sp modelId="{86A4E3FD-141F-4EE4-8E49-C8384FC08D82}">
      <dsp:nvSpPr>
        <dsp:cNvPr id="0" name=""/>
        <dsp:cNvSpPr/>
      </dsp:nvSpPr>
      <dsp:spPr>
        <a:xfrm>
          <a:off x="0" y="957235"/>
          <a:ext cx="5030309" cy="7629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84389-BB89-4D21-B6B0-E21622A7A7D8}">
      <dsp:nvSpPr>
        <dsp:cNvPr id="0" name=""/>
        <dsp:cNvSpPr/>
      </dsp:nvSpPr>
      <dsp:spPr>
        <a:xfrm>
          <a:off x="230784" y="1128892"/>
          <a:ext cx="419607" cy="4196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84E4D-6761-4855-9616-9AA89DAF6141}">
      <dsp:nvSpPr>
        <dsp:cNvPr id="0" name=""/>
        <dsp:cNvSpPr/>
      </dsp:nvSpPr>
      <dsp:spPr>
        <a:xfrm>
          <a:off x="881175" y="957235"/>
          <a:ext cx="4149134" cy="76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3" tIns="80743" rIns="80743" bIns="807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structured software tuning process guarantees performance WINs</a:t>
          </a:r>
        </a:p>
      </dsp:txBody>
      <dsp:txXfrm>
        <a:off x="881175" y="957235"/>
        <a:ext cx="4149134" cy="762922"/>
      </dsp:txXfrm>
    </dsp:sp>
    <dsp:sp modelId="{6AF73CAE-5A47-40A7-925A-2EFC42E7ABEF}">
      <dsp:nvSpPr>
        <dsp:cNvPr id="0" name=""/>
        <dsp:cNvSpPr/>
      </dsp:nvSpPr>
      <dsp:spPr>
        <a:xfrm>
          <a:off x="0" y="1910888"/>
          <a:ext cx="5030309" cy="7629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948DD-5A4A-4805-8C0B-9AA5CA4D99B9}">
      <dsp:nvSpPr>
        <dsp:cNvPr id="0" name=""/>
        <dsp:cNvSpPr/>
      </dsp:nvSpPr>
      <dsp:spPr>
        <a:xfrm>
          <a:off x="230784" y="2082546"/>
          <a:ext cx="419607" cy="4196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BCA21-C466-4C59-9796-BAE7CBE37F03}">
      <dsp:nvSpPr>
        <dsp:cNvPr id="0" name=""/>
        <dsp:cNvSpPr/>
      </dsp:nvSpPr>
      <dsp:spPr>
        <a:xfrm>
          <a:off x="881175" y="1910888"/>
          <a:ext cx="4149134" cy="76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3" tIns="80743" rIns="80743" bIns="807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rgbClr val="0000FF"/>
              </a:solidFill>
              <a:latin typeface="Consolas" panose="020B0609020204030204" pitchFamily="49" charset="0"/>
            </a:rPr>
            <a:t>perf-tools</a:t>
          </a:r>
          <a:r>
            <a:rPr lang="en-US" sz="1800" b="0" i="0" kern="1200" baseline="0" dirty="0"/>
            <a:t> bridges profiling worlds and focuses the user on what matters</a:t>
          </a:r>
          <a:endParaRPr lang="en-US" sz="1800" kern="1200" dirty="0"/>
        </a:p>
      </dsp:txBody>
      <dsp:txXfrm>
        <a:off x="881175" y="1910888"/>
        <a:ext cx="4149134" cy="762922"/>
      </dsp:txXfrm>
    </dsp:sp>
    <dsp:sp modelId="{A18DD15F-B55E-4409-A995-16F6CD0E8267}">
      <dsp:nvSpPr>
        <dsp:cNvPr id="0" name=""/>
        <dsp:cNvSpPr/>
      </dsp:nvSpPr>
      <dsp:spPr>
        <a:xfrm>
          <a:off x="0" y="2864542"/>
          <a:ext cx="5030309" cy="7629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21284-CDDF-41E7-A1A5-5A45865FAED1}">
      <dsp:nvSpPr>
        <dsp:cNvPr id="0" name=""/>
        <dsp:cNvSpPr/>
      </dsp:nvSpPr>
      <dsp:spPr>
        <a:xfrm>
          <a:off x="230784" y="3036199"/>
          <a:ext cx="419607" cy="4196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7DE6C-F767-4F89-9BEE-9A88E7F8CF97}">
      <dsp:nvSpPr>
        <dsp:cNvPr id="0" name=""/>
        <dsp:cNvSpPr/>
      </dsp:nvSpPr>
      <dsp:spPr>
        <a:xfrm>
          <a:off x="881175" y="2864542"/>
          <a:ext cx="4149134" cy="76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3" tIns="80743" rIns="80743" bIns="807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Info metrics are key to map bottlenecks to source/assembly code</a:t>
          </a:r>
          <a:endParaRPr lang="en-US" sz="1800" kern="1200" dirty="0"/>
        </a:p>
      </dsp:txBody>
      <dsp:txXfrm>
        <a:off x="881175" y="2864542"/>
        <a:ext cx="4149134" cy="762922"/>
      </dsp:txXfrm>
    </dsp:sp>
    <dsp:sp modelId="{21C890C7-FA0D-4B70-9E3E-2B607E24AA52}">
      <dsp:nvSpPr>
        <dsp:cNvPr id="0" name=""/>
        <dsp:cNvSpPr/>
      </dsp:nvSpPr>
      <dsp:spPr>
        <a:xfrm>
          <a:off x="0" y="3818195"/>
          <a:ext cx="5030309" cy="7629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68E0A-5B5B-4265-983D-800E2FE5C56D}">
      <dsp:nvSpPr>
        <dsp:cNvPr id="0" name=""/>
        <dsp:cNvSpPr/>
      </dsp:nvSpPr>
      <dsp:spPr>
        <a:xfrm>
          <a:off x="230784" y="3989853"/>
          <a:ext cx="419607" cy="4196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FD546-3A3C-4836-997F-020826E46E9C}">
      <dsp:nvSpPr>
        <dsp:cNvPr id="0" name=""/>
        <dsp:cNvSpPr/>
      </dsp:nvSpPr>
      <dsp:spPr>
        <a:xfrm>
          <a:off x="881175" y="3818195"/>
          <a:ext cx="4149134" cy="76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3" tIns="80743" rIns="80743" bIns="807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Two use cases: (1) u</a:t>
          </a:r>
          <a:r>
            <a:rPr lang="en-US" sz="1800" kern="1200" dirty="0"/>
            <a:t>nroll Tight Loops (2) exploit wide vectors</a:t>
          </a:r>
          <a:r>
            <a:rPr lang="en-US" sz="1800" b="0" i="0" kern="1200" baseline="0" dirty="0"/>
            <a:t> </a:t>
          </a:r>
        </a:p>
      </dsp:txBody>
      <dsp:txXfrm>
        <a:off x="881175" y="3818195"/>
        <a:ext cx="4149134" cy="7629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7AC08-90D9-4614-A445-3446E10DCA98}">
      <dsp:nvSpPr>
        <dsp:cNvPr id="0" name=""/>
        <dsp:cNvSpPr/>
      </dsp:nvSpPr>
      <dsp:spPr>
        <a:xfrm>
          <a:off x="1670485" y="200622"/>
          <a:ext cx="2318891" cy="5774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Profiling data: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TMA, metrics, timing</a:t>
          </a:r>
          <a:endParaRPr lang="en-IL" sz="1400" kern="1200" dirty="0"/>
        </a:p>
      </dsp:txBody>
      <dsp:txXfrm>
        <a:off x="1687399" y="217536"/>
        <a:ext cx="2285063" cy="543651"/>
      </dsp:txXfrm>
    </dsp:sp>
    <dsp:sp modelId="{2269945B-FB6B-4E6C-8D8D-80F7A8DE8680}">
      <dsp:nvSpPr>
        <dsp:cNvPr id="0" name=""/>
        <dsp:cNvSpPr/>
      </dsp:nvSpPr>
      <dsp:spPr>
        <a:xfrm rot="1834639">
          <a:off x="3455629" y="929524"/>
          <a:ext cx="580571" cy="2021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>
        <a:off x="3516264" y="969947"/>
        <a:ext cx="459301" cy="121271"/>
      </dsp:txXfrm>
    </dsp:sp>
    <dsp:sp modelId="{1CDFF9A2-FB61-4003-9790-D6B37CDFFC49}">
      <dsp:nvSpPr>
        <dsp:cNvPr id="0" name=""/>
        <dsp:cNvSpPr/>
      </dsp:nvSpPr>
      <dsp:spPr>
        <a:xfrm>
          <a:off x="3959204" y="1283065"/>
          <a:ext cx="1405388" cy="577479"/>
        </a:xfrm>
        <a:prstGeom prst="roundRect">
          <a:avLst>
            <a:gd name="adj" fmla="val 10000"/>
          </a:avLst>
        </a:prstGeom>
        <a:solidFill>
          <a:schemeClr val="accent4">
            <a:hueOff val="2632429"/>
            <a:satOff val="-6987"/>
            <a:lumOff val="-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Correct interpretation</a:t>
          </a:r>
          <a:endParaRPr lang="en-IL" sz="1400" kern="1200"/>
        </a:p>
      </dsp:txBody>
      <dsp:txXfrm>
        <a:off x="3976118" y="1299979"/>
        <a:ext cx="1371560" cy="543651"/>
      </dsp:txXfrm>
    </dsp:sp>
    <dsp:sp modelId="{26DB7728-A50F-494C-99B9-A6EB8A20E7E0}">
      <dsp:nvSpPr>
        <dsp:cNvPr id="0" name=""/>
        <dsp:cNvSpPr/>
      </dsp:nvSpPr>
      <dsp:spPr>
        <a:xfrm rot="4215244">
          <a:off x="4597849" y="2101007"/>
          <a:ext cx="580571" cy="2021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2632429"/>
            <a:satOff val="-6987"/>
            <a:lumOff val="-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>
        <a:off x="4658484" y="2141430"/>
        <a:ext cx="459301" cy="121271"/>
      </dsp:txXfrm>
    </dsp:sp>
    <dsp:sp modelId="{03E58340-4C91-47C4-B92F-750530CCE93D}">
      <dsp:nvSpPr>
        <dsp:cNvPr id="0" name=""/>
        <dsp:cNvSpPr/>
      </dsp:nvSpPr>
      <dsp:spPr>
        <a:xfrm>
          <a:off x="4236001" y="2543587"/>
          <a:ext cx="1756738" cy="577479"/>
        </a:xfrm>
        <a:prstGeom prst="roundRect">
          <a:avLst>
            <a:gd name="adj" fmla="val 10000"/>
          </a:avLst>
        </a:prstGeom>
        <a:solidFill>
          <a:schemeClr val="accent4">
            <a:hueOff val="5264859"/>
            <a:satOff val="-13973"/>
            <a:lumOff val="-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#1 Bottleneck at the Workload-level</a:t>
          </a:r>
          <a:endParaRPr lang="en-IL" sz="1400" kern="1200" dirty="0"/>
        </a:p>
      </dsp:txBody>
      <dsp:txXfrm>
        <a:off x="4252915" y="2560501"/>
        <a:ext cx="1722910" cy="543651"/>
      </dsp:txXfrm>
    </dsp:sp>
    <dsp:sp modelId="{FBC06088-EACB-46C6-985E-10FF868719CF}">
      <dsp:nvSpPr>
        <dsp:cNvPr id="0" name=""/>
        <dsp:cNvSpPr/>
      </dsp:nvSpPr>
      <dsp:spPr>
        <a:xfrm rot="6789500">
          <a:off x="4526880" y="3426093"/>
          <a:ext cx="580571" cy="2021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264859"/>
            <a:satOff val="-13973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 rot="10800000">
        <a:off x="4587515" y="3466516"/>
        <a:ext cx="459301" cy="121271"/>
      </dsp:txXfrm>
    </dsp:sp>
    <dsp:sp modelId="{337C089F-0031-4576-814E-32F0A906F3B9}">
      <dsp:nvSpPr>
        <dsp:cNvPr id="0" name=""/>
        <dsp:cNvSpPr/>
      </dsp:nvSpPr>
      <dsp:spPr>
        <a:xfrm>
          <a:off x="3659158" y="3933239"/>
          <a:ext cx="1721604" cy="577479"/>
        </a:xfrm>
        <a:prstGeom prst="roundRect">
          <a:avLst>
            <a:gd name="adj" fmla="val 10000"/>
          </a:avLst>
        </a:prstGeom>
        <a:solidFill>
          <a:schemeClr val="accent4">
            <a:hueOff val="7897288"/>
            <a:satOff val="-20960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Map it to source at a Loop’s level</a:t>
          </a:r>
          <a:endParaRPr lang="en-IL" sz="1400" kern="1200" dirty="0"/>
        </a:p>
      </dsp:txBody>
      <dsp:txXfrm>
        <a:off x="3676072" y="3950153"/>
        <a:ext cx="1687776" cy="543651"/>
      </dsp:txXfrm>
    </dsp:sp>
    <dsp:sp modelId="{7524A761-DFCE-47A8-859F-541C423FF49C}">
      <dsp:nvSpPr>
        <dsp:cNvPr id="0" name=""/>
        <dsp:cNvSpPr/>
      </dsp:nvSpPr>
      <dsp:spPr>
        <a:xfrm rot="10800044">
          <a:off x="2876310" y="4120902"/>
          <a:ext cx="580571" cy="2021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7897288"/>
            <a:satOff val="-20960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 rot="10800000">
        <a:off x="2936945" y="4161325"/>
        <a:ext cx="459301" cy="121271"/>
      </dsp:txXfrm>
    </dsp:sp>
    <dsp:sp modelId="{42137E18-3C73-439F-A712-487D4DDC9BFC}">
      <dsp:nvSpPr>
        <dsp:cNvPr id="0" name=""/>
        <dsp:cNvSpPr/>
      </dsp:nvSpPr>
      <dsp:spPr>
        <a:xfrm>
          <a:off x="952428" y="3933204"/>
          <a:ext cx="1721604" cy="577479"/>
        </a:xfrm>
        <a:prstGeom prst="roundRect">
          <a:avLst>
            <a:gd name="adj" fmla="val 10000"/>
          </a:avLst>
        </a:prstGeom>
        <a:solidFill>
          <a:schemeClr val="accent4">
            <a:hueOff val="10529717"/>
            <a:satOff val="-27947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right software tuning</a:t>
          </a:r>
          <a:endParaRPr lang="en-IL" sz="1400" kern="1200" dirty="0"/>
        </a:p>
      </dsp:txBody>
      <dsp:txXfrm>
        <a:off x="969342" y="3950118"/>
        <a:ext cx="1687776" cy="543651"/>
      </dsp:txXfrm>
    </dsp:sp>
    <dsp:sp modelId="{052F201B-07AF-4F8C-8AFA-A98D7097C827}">
      <dsp:nvSpPr>
        <dsp:cNvPr id="0" name=""/>
        <dsp:cNvSpPr/>
      </dsp:nvSpPr>
      <dsp:spPr>
        <a:xfrm rot="13657558">
          <a:off x="889075" y="3426076"/>
          <a:ext cx="580571" cy="2021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529717"/>
            <a:satOff val="-27947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 rot="10800000">
        <a:off x="949710" y="3466499"/>
        <a:ext cx="459301" cy="121271"/>
      </dsp:txXfrm>
    </dsp:sp>
    <dsp:sp modelId="{BA4CFB6D-5A0A-465C-BF47-FBBBAF7D2759}">
      <dsp:nvSpPr>
        <dsp:cNvPr id="0" name=""/>
        <dsp:cNvSpPr/>
      </dsp:nvSpPr>
      <dsp:spPr>
        <a:xfrm>
          <a:off x="-265486" y="2543587"/>
          <a:ext cx="1621955" cy="577479"/>
        </a:xfrm>
        <a:prstGeom prst="roundRect">
          <a:avLst>
            <a:gd name="adj" fmla="val 10000"/>
          </a:avLst>
        </a:prstGeom>
        <a:solidFill>
          <a:schemeClr val="accent4">
            <a:hueOff val="13162146"/>
            <a:satOff val="-34933"/>
            <a:lumOff val="-1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Debug, tune until success</a:t>
          </a:r>
          <a:endParaRPr lang="en-IL" sz="1400" kern="1200" dirty="0"/>
        </a:p>
      </dsp:txBody>
      <dsp:txXfrm>
        <a:off x="-248572" y="2560501"/>
        <a:ext cx="1588127" cy="543651"/>
      </dsp:txXfrm>
    </dsp:sp>
    <dsp:sp modelId="{AF355D1A-E8A4-4091-88D7-0B5A5EFDCA58}">
      <dsp:nvSpPr>
        <dsp:cNvPr id="0" name=""/>
        <dsp:cNvSpPr/>
      </dsp:nvSpPr>
      <dsp:spPr>
        <a:xfrm rot="17384756">
          <a:off x="481441" y="2101007"/>
          <a:ext cx="580571" cy="2021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3162146"/>
            <a:satOff val="-34933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>
        <a:off x="542076" y="2141430"/>
        <a:ext cx="459301" cy="121271"/>
      </dsp:txXfrm>
    </dsp:sp>
    <dsp:sp modelId="{8ECC0934-46E2-49CA-8A27-C747EAA4002D}">
      <dsp:nvSpPr>
        <dsp:cNvPr id="0" name=""/>
        <dsp:cNvSpPr/>
      </dsp:nvSpPr>
      <dsp:spPr>
        <a:xfrm>
          <a:off x="13655" y="1283065"/>
          <a:ext cx="1968615" cy="57747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Integrate and Generalize</a:t>
          </a:r>
        </a:p>
      </dsp:txBody>
      <dsp:txXfrm>
        <a:off x="30569" y="1299979"/>
        <a:ext cx="1934787" cy="543651"/>
      </dsp:txXfrm>
    </dsp:sp>
    <dsp:sp modelId="{3E58A906-1D0C-4A74-AD54-78FB30EAD627}">
      <dsp:nvSpPr>
        <dsp:cNvPr id="0" name=""/>
        <dsp:cNvSpPr/>
      </dsp:nvSpPr>
      <dsp:spPr>
        <a:xfrm rot="19765361">
          <a:off x="1623661" y="929524"/>
          <a:ext cx="580571" cy="2021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5794575"/>
            <a:satOff val="-41920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400" kern="1200"/>
        </a:p>
      </dsp:txBody>
      <dsp:txXfrm>
        <a:off x="1684296" y="969947"/>
        <a:ext cx="459301" cy="121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553E8-0470-1349-956C-3CB1869458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7CBD2-00E1-E94C-B4F0-37C39C20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726A-C477-6444-83BF-F1538D69AD1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C31E5-3BC8-F849-AC60-6FCBD80D55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1290B-DD02-C147-B1CC-37C02F331D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DB93-7126-8142-8B95-E87AEC48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6" name="Shape 10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-my.sharepoint.com/:v:/r/personal/kyle_nyborg_intel_com/Documents/Recordings/TMA%20and%20perf-tools%20for%20performance%20engineers-20220531_103150-Meeting%20Recording.mp4?csf=1&amp;web=1&amp;e=uPfdr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aayasin/perf-tools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833C0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goto</a:t>
            </a:r>
            <a:r>
              <a:rPr lang="en-US" sz="3200" dirty="0">
                <a:solidFill>
                  <a:srgbClr val="833C0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833C0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StructuredTuning</a:t>
            </a:r>
            <a:endParaRPr lang="en-US" sz="3200" dirty="0">
              <a:solidFill>
                <a:srgbClr val="833C0B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hlinkClick r:id="rId3"/>
            </a:endParaRPr>
          </a:p>
          <a:p>
            <a:r>
              <a:rPr lang="en-US" sz="3200" dirty="0">
                <a:hlinkClick r:id="rId3"/>
              </a:rPr>
              <a:t>TMA and perf-tools for performance engineers-20220531_103150-Meeting Recording.mp4</a:t>
            </a:r>
            <a:endParaRPr lang="en-US" sz="3200" dirty="0"/>
          </a:p>
          <a:p>
            <a:endParaRPr lang="en-US" sz="3200" dirty="0">
              <a:solidFill>
                <a:srgbClr val="833C0B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rgbClr val="833C0B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 Architect, Performance Analysis Expert. </a:t>
            </a:r>
            <a:endParaRPr lang="en-US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Structured performance tuning for software engineers</a:t>
            </a:r>
          </a:p>
          <a:p>
            <a:r>
              <a:rPr lang="en-U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b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session in training series. Aryan SW Optimization high level, </a:t>
            </a:r>
            <a:r>
              <a:rPr lang="en-US" sz="18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Vish’s</a:t>
            </a:r>
            <a:r>
              <a:rPr lang="en-U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(wishing him all the best) pushed. This one connects both talks with hands-on.</a:t>
            </a:r>
          </a:p>
          <a:p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TMA and perf-tools for performance engineers</a:t>
            </a: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Abstract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This session will briefly recap on the Top-down Microarchitecture Analysis (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TMA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method and present the newish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perf-tools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https://github.com/aayasin/perf-tools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open-source toolset that features TMA as well as advance performance profiling techniques to ultimately structure performance tuning and optimizations. The session will cover a couple of real-life demos for how the method and the toolset guided what compiler code-gen tuning and ISV enabling that provide double-digit performance gain for the ISPEC17 and Blender benchmarks on Alder Lake and Sapphire Rapids architectures.</a:t>
            </a:r>
            <a:endParaRPr lang="en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FF00"/>
                </a:solidFill>
              </a:rPr>
              <a:t>rev 1.0 – presented training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FF00"/>
                </a:solidFill>
              </a:rPr>
              <a:t>0.99 setup details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FF00"/>
                </a:solidFill>
              </a:rPr>
              <a:t>0.98 bottlenecks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FF00"/>
                </a:solidFill>
              </a:rPr>
              <a:t>0.97 conclusion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FF00"/>
                </a:solidFill>
              </a:rPr>
              <a:t>0.96 rehearsing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FF00"/>
                </a:solidFill>
              </a:rPr>
              <a:t>0.95 finalized UC2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FF00"/>
                </a:solidFill>
              </a:rPr>
              <a:t>0.93 finalized UC1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FF00"/>
                </a:solidFill>
              </a:rPr>
              <a:t>0.92: tweaks per Arjan’s training, colored perf-tools,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FF00"/>
                </a:solidFill>
              </a:rPr>
              <a:t>0.8: post SSG preview fixes!</a:t>
            </a:r>
          </a:p>
          <a:p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14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top-down oriented process would ‘per the book’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83855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top-down oriented process would ‘per the book’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7360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top-down oriented process would ‘per the book’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13441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top-down oriented process would ‘per the book’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0432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3BD17-05C4-4C98-9845-ED900E59A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936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Outlier analysis</a:t>
            </a:r>
          </a:p>
          <a:p>
            <a:pPr lvl="1"/>
            <a:r>
              <a:rPr lang="en-US"/>
              <a:t>What-if? E.g. can DPGO fix slowdowns?</a:t>
            </a:r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3BD17-05C4-4C98-9845-ED900E59A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373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21403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motivates why to care about bottlenecks, their identification methods, and their benefit to focus optimization &amp; tuning</a:t>
            </a:r>
          </a:p>
          <a:p>
            <a:r>
              <a:rPr lang="en-US" dirty="0"/>
              <a:t>Goal is to show the potential of SW optimization, not to cover the optimizations listed in table, e.g.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8398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dirty="0"/>
              <a:t>Integrate: into compiler/libraries/ runtimes/middleware</a:t>
            </a:r>
            <a:endParaRPr lang="en-IL" sz="1100" dirty="0"/>
          </a:p>
          <a:p>
            <a:r>
              <a:rPr lang="en-US" dirty="0"/>
              <a:t>Fix low hanging system/algorithm </a:t>
            </a:r>
            <a:r>
              <a:rPr lang="en-US" dirty="0" err="1"/>
              <a:t>etc</a:t>
            </a:r>
            <a:r>
              <a:rPr lang="en-US" dirty="0"/>
              <a:t> issues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2710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7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A42F2-AD44-4B81-90EC-C985E80ED8A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6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4E195-CFF0-4888-9A64-1AB30F09A7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5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top-down oriented process would ‘per the book’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931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3BD17-05C4-4C98-9845-ED900E59A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Outlier analysis</a:t>
            </a:r>
          </a:p>
          <a:p>
            <a:pPr lvl="1"/>
            <a:r>
              <a:rPr lang="en-US"/>
              <a:t>What-if? E.g. can DPGO fix slowdowns?</a:t>
            </a:r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3BD17-05C4-4C98-9845-ED900E59AB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6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8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4985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99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1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1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3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0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50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96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13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54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11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40376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1637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83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0D5C-C554-43B0-B553-064E8580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3959-4E8D-498A-BEE1-CF548AC94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1480A-D5A8-4336-981D-9AB35694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970B-92E1-4AF0-A425-4658351B25A3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BEE3-B266-4514-99A7-36C7E4E8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3E1F3-2CE1-4659-92EA-051E2A74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3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031F-2074-4E72-8F64-F05021DC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3971-011D-442B-912D-F4929A634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E3A35-10BE-49E0-BAF6-004BD9399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7A3CE-0BB9-4349-847D-F9EEDC3C9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017C3-DF52-4848-81B8-487384ED7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AE250-B7CD-4E91-9B1D-2317269F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9943-B3F0-402D-9908-07FDD35EA592}" type="datetime1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2FE3E-EFC2-4227-BA09-0CE48332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3DE18-94EF-4C5D-BE48-876BA068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2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0E0F-9BEC-48B6-8A09-3A93728B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C78AE-A2FE-41A2-8219-77FDA3B68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4712-07FB-4D06-93A7-75FF29AA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D72C-D26B-4BE4-BF00-7DC926D6CD2F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82813-C771-4797-9F0B-86F5A39F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9D43-C454-41EB-B77D-FF4052D5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0D5C-C554-43B0-B553-064E8580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3959-4E8D-498A-BEE1-CF548AC94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1480A-D5A8-4336-981D-9AB35694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970B-92E1-4AF0-A425-4658351B25A3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BEE3-B266-4514-99A7-36C7E4E8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3E1F3-2CE1-4659-92EA-051E2A74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1436-8088-494B-9A77-D4D294A4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CDDA6-7B5B-4293-96CC-547A3156B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BE32-8CBB-4F42-95DE-4B191A77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9E20-DBD4-4E5D-8A39-D16779464CF5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1F16E-CBF6-4FFC-90DC-74C394CE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9F970-B508-438B-B04F-3B749E67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5B65-14DB-4299-88AD-4CC902CB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0B8A-CF90-4E51-B9FB-211A4721F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23147-4D7F-4FD8-A586-7DCC87190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D9C04-216B-4D98-AB85-A1C3807C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8A-6B6D-4D90-BBFD-E826F635E93C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82423-8470-4B78-AC0F-C4FD6F5B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B6896-CAD7-4B3A-A2C5-122874BC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7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031F-2074-4E72-8F64-F05021DC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3971-011D-442B-912D-F4929A634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E3A35-10BE-49E0-BAF6-004BD9399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7A3CE-0BB9-4349-847D-F9EEDC3C9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017C3-DF52-4848-81B8-487384ED7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AE250-B7CD-4E91-9B1D-2317269F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9943-B3F0-402D-9908-07FDD35EA592}" type="datetime1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2FE3E-EFC2-4227-BA09-0CE48332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3DE18-94EF-4C5D-BE48-876BA068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5D87-96F1-4DA2-BF0E-4ACB01DF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A5ED0-70BF-41E2-B9EE-64ACE1C5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D4D1-CC2D-4DBC-B99F-1D524CB6DB8E}" type="datetime1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15A8D-15D7-4423-8AA2-4B85A04D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A96D0-B9D3-432C-B91C-E8825ACD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6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D2D4D-A50B-40BF-B44B-041B80C2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F6D5-A303-4437-A004-77882A0EE076}" type="datetime1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C26FF-C900-44FB-9A68-091E09C8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D7D3-D92B-4849-9EB6-9B5C2F62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0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A61-31A3-4E98-AC3E-0D8D8422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6ED3-7F88-44B3-82EE-76159E0DC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C02-A1AC-4A01-A52B-F423A30FC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94720-1B80-4EA2-9291-FC4D2DA8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3DB-0D24-4BD1-8768-CD7DAFA1016B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BB0A2-49A8-4661-8F0E-0EA332A9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8DEA4-7CDD-4B43-80CC-027E6D06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0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57D5-11BC-4B12-B96B-5F95A2C5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7A577-CE6E-4628-BA0D-FB69FDF42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9065B-EDEB-4E99-9F44-CEE47D2EE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7F234-46EF-4765-83F9-AFBE58F0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E289-1412-4B0A-9DDB-3491A1C52C7D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61B9D-085C-40F3-B7EB-4B40797D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E8117-B678-45B0-A09C-AF685EC2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06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32F4-2B48-49EA-8F29-C4E56C5D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666DF-2176-4817-BCA2-3244BACEF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E6049-6BCF-4EA8-9C9B-D426AEE7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57B3-DDA1-4652-ADE4-895F426B14E9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A1FF-9893-49DC-9BDB-0012BED4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C989-63BA-4D6C-8825-BF624396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58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FE828-41AF-4ECC-84DD-6BF65166F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BCDEF-1CFB-48D3-9E82-1BA2C4046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ACFB-213E-4558-82FB-84C1CDC8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535-8632-42C0-A473-A8EC57D13DC0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E7CE8-BD92-4808-BF3D-B800E00B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Author: Ahmad Yasin - 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9434D-E7CB-4097-8BDB-3696AAE6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8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54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75515-E980-4848-B1F1-952571AC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2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9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2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5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4367014" y="6562504"/>
            <a:ext cx="34579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Towards Structured SW Tuning – May 2022 – Ahmad Yasin 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2311851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Platform Analysis &amp; IA Optimizations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67" r:id="rId2"/>
    <p:sldLayoutId id="2147483766" r:id="rId3"/>
    <p:sldLayoutId id="2147483756" r:id="rId4"/>
    <p:sldLayoutId id="2147483759" r:id="rId5"/>
    <p:sldLayoutId id="2147483755" r:id="rId6"/>
    <p:sldLayoutId id="2147483722" r:id="rId7"/>
    <p:sldLayoutId id="2147483778" r:id="rId8"/>
    <p:sldLayoutId id="2147483724" r:id="rId9"/>
    <p:sldLayoutId id="2147483751" r:id="rId10"/>
    <p:sldLayoutId id="2147483730" r:id="rId11"/>
    <p:sldLayoutId id="2147483754" r:id="rId12"/>
    <p:sldLayoutId id="2147483761" r:id="rId13"/>
    <p:sldLayoutId id="2147483749" r:id="rId14"/>
    <p:sldLayoutId id="2147483746" r:id="rId15"/>
    <p:sldLayoutId id="2147483747" r:id="rId16"/>
    <p:sldLayoutId id="2147483769" r:id="rId17"/>
    <p:sldLayoutId id="2147483768" r:id="rId18"/>
    <p:sldLayoutId id="2147483723" r:id="rId19"/>
    <p:sldLayoutId id="2147483770" r:id="rId20"/>
    <p:sldLayoutId id="2147483771" r:id="rId21"/>
    <p:sldLayoutId id="2147483772" r:id="rId22"/>
    <p:sldLayoutId id="2147483745" r:id="rId23"/>
    <p:sldLayoutId id="2147483780" r:id="rId24"/>
    <p:sldLayoutId id="2147483744" r:id="rId25"/>
    <p:sldLayoutId id="2147483750" r:id="rId26"/>
    <p:sldLayoutId id="2147483794" r:id="rId27"/>
    <p:sldLayoutId id="2147483801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9479A-BEF5-4B06-A909-D904FA77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5E948-EB0E-4CB8-8128-AA58FDA9F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B9D86-5873-468D-847A-31C0F8C29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E179-98D3-4467-B3FB-28CC1EBEBB87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18BFC-B8C1-4CD4-9661-843F96B8B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Towards Structured SW Tuning – May 2022 – Ahmad Yasin ©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6E715-7D9A-4135-AC0E-53610532E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E08EE-18D5-4B0E-835F-C41FD1C63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80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ayasin/perf-tools" TargetMode="Externa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abstract/document/871406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github.com/aayasin/perf-tools" TargetMode="Externa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DBDE7-C229-49BD-AA7B-75D3332D31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08348" y="3971109"/>
            <a:ext cx="10283651" cy="1408759"/>
          </a:xfrm>
        </p:spPr>
        <p:txBody>
          <a:bodyPr numCol="2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Ahmad Yasin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May 2022, </a:t>
            </a:r>
            <a:r>
              <a:rPr lang="en-US" sz="2000" dirty="0">
                <a:solidFill>
                  <a:srgbClr val="FFFF00"/>
                </a:solidFill>
              </a:rPr>
              <a:t>rev 1.04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49F11-F822-465F-9D25-B5E1B2C0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48" y="1654448"/>
            <a:ext cx="9466939" cy="1091827"/>
          </a:xfrm>
        </p:spPr>
        <p:txBody>
          <a:bodyPr/>
          <a:lstStyle/>
          <a:p>
            <a:r>
              <a:rPr lang="en-US" sz="6000" dirty="0"/>
              <a:t>Towards a Structured Software Tuning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57316C-E7D3-4886-B76D-F15D2F5F0976}"/>
              </a:ext>
            </a:extLst>
          </p:cNvPr>
          <p:cNvSpPr txBox="1"/>
          <p:nvPr/>
        </p:nvSpPr>
        <p:spPr>
          <a:xfrm>
            <a:off x="7677509" y="495946"/>
            <a:ext cx="3636254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Performance Tuning training for software engineers</a:t>
            </a:r>
            <a:endParaRPr kumimoji="0" lang="en-IL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66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E407-593F-48CF-96EF-B1689F8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1002"/>
            <a:ext cx="3690107" cy="1372999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perf-tools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(cont’d)</a:t>
            </a:r>
            <a:endParaRPr lang="en-I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024C-DBF2-4C16-98AD-ABD7408BD2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216152"/>
            <a:ext cx="3690107" cy="50420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LBR profile-step</a:t>
            </a:r>
          </a:p>
          <a:p>
            <a:pPr lvl="1"/>
            <a:r>
              <a:rPr lang="en-US" dirty="0"/>
              <a:t>Branch stats</a:t>
            </a:r>
            <a:endParaRPr lang="en-IL" dirty="0"/>
          </a:p>
          <a:p>
            <a:pPr lvl="1"/>
            <a:r>
              <a:rPr lang="en-US" dirty="0"/>
              <a:t>Instruction mixes</a:t>
            </a:r>
            <a:endParaRPr lang="en-IL" dirty="0"/>
          </a:p>
          <a:p>
            <a:pPr lvl="1"/>
            <a:r>
              <a:rPr lang="en-US" dirty="0"/>
              <a:t>Code footprint, # unique taken branches</a:t>
            </a:r>
          </a:p>
          <a:p>
            <a:pPr lvl="1"/>
            <a:r>
              <a:rPr lang="en-US" dirty="0"/>
              <a:t>In-depth loop analysis</a:t>
            </a:r>
            <a:endParaRPr lang="en-IL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Loop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rank</a:t>
            </a:r>
            <a:r>
              <a:rPr lang="en-US" dirty="0">
                <a:solidFill>
                  <a:srgbClr val="FF0000"/>
                </a:solidFill>
              </a:rPr>
              <a:t>, (per) Hotness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Loop addresses</a:t>
            </a:r>
            <a:r>
              <a:rPr lang="en-US" dirty="0"/>
              <a:t>, 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Loop time %</a:t>
            </a:r>
            <a:endParaRPr lang="en-IL" b="1" dirty="0">
              <a:solidFill>
                <a:srgbClr val="C00000"/>
              </a:solidFill>
            </a:endParaRPr>
          </a:p>
          <a:p>
            <a:pPr lvl="2"/>
            <a:r>
              <a:rPr lang="en-US" dirty="0">
                <a:solidFill>
                  <a:schemeClr val="accent5"/>
                </a:solidFill>
              </a:rPr>
              <a:t>Loop size (# instructions)</a:t>
            </a:r>
          </a:p>
          <a:p>
            <a:pPr lvl="2"/>
            <a:r>
              <a:rPr lang="en-US" dirty="0" err="1">
                <a:solidFill>
                  <a:srgbClr val="0000FF"/>
                </a:solidFill>
              </a:rPr>
              <a:t>Tripcount</a:t>
            </a:r>
            <a:r>
              <a:rPr lang="en-US" dirty="0"/>
              <a:t> &amp; histogram</a:t>
            </a:r>
            <a:endParaRPr lang="en-IL" dirty="0"/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IPC</a:t>
            </a:r>
            <a:r>
              <a:rPr lang="en-US" dirty="0"/>
              <a:t> &amp; histogram</a:t>
            </a:r>
            <a:endParaRPr lang="en-IL" dirty="0"/>
          </a:p>
          <a:p>
            <a:pPr lvl="2"/>
            <a:r>
              <a:rPr lang="en-US" dirty="0"/>
              <a:t>Attributes &amp; more</a:t>
            </a:r>
          </a:p>
          <a:p>
            <a:pPr lvl="3"/>
            <a:r>
              <a:rPr lang="en-US" dirty="0">
                <a:solidFill>
                  <a:schemeClr val="accent2"/>
                </a:solidFill>
              </a:rPr>
              <a:t>In-loop conditional polarity</a:t>
            </a:r>
            <a:endParaRPr lang="en-IL" dirty="0">
              <a:solidFill>
                <a:schemeClr val="accent2"/>
              </a:solidFill>
            </a:endParaRPr>
          </a:p>
          <a:p>
            <a:pPr marL="691357" lvl="3" indent="0">
              <a:buNone/>
            </a:pPr>
            <a:endParaRPr lang="en-I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D77A33-6A9C-4241-AF91-A86FE1B719CE}"/>
              </a:ext>
            </a:extLst>
          </p:cNvPr>
          <p:cNvSpPr txBox="1">
            <a:spLocks/>
          </p:cNvSpPr>
          <p:nvPr/>
        </p:nvSpPr>
        <p:spPr>
          <a:xfrm>
            <a:off x="4261607" y="0"/>
            <a:ext cx="6065734" cy="6426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b="1" dirty="0">
                <a:latin typeface="Consolas" panose="020B0609020204030204" pitchFamily="49" charset="0"/>
              </a:rPr>
              <a:t>$ ./do.py profile -a “taskset -c 0 exchange2_r_0.basln 6“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alderlake_hybrid</a:t>
            </a:r>
            <a:endParaRPr lang="en-US" sz="10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b="1" dirty="0">
                <a:latin typeface="Consolas" panose="020B0609020204030204" pitchFamily="49" charset="0"/>
              </a:rPr>
              <a:t>logging setup 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b="1" dirty="0" err="1">
                <a:highlight>
                  <a:srgbClr val="00FFFF"/>
                </a:highlight>
                <a:latin typeface="Consolas" panose="020B0609020204030204" pitchFamily="49" charset="0"/>
              </a:rPr>
              <a:t>topdown</a:t>
            </a:r>
            <a:r>
              <a:rPr lang="en-US" sz="1000" b="1" dirty="0">
                <a:highlight>
                  <a:srgbClr val="00FFFF"/>
                </a:highlight>
                <a:latin typeface="Consolas" panose="020B0609020204030204" pitchFamily="49" charset="0"/>
              </a:rPr>
              <a:t> 2 levels + FE Bottlenecks 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>
                <a:latin typeface="Consolas" panose="020B0609020204030204" pitchFamily="49" charset="0"/>
              </a:rPr>
              <a:t># 4.31-full-perf on 12th Gen Intel(R) Core(TM) i9-12900 [</a:t>
            </a:r>
            <a:r>
              <a:rPr lang="en-US" sz="1000" dirty="0" err="1">
                <a:latin typeface="Consolas" panose="020B0609020204030204" pitchFamily="49" charset="0"/>
              </a:rPr>
              <a:t>adl</a:t>
            </a:r>
            <a:r>
              <a:rPr lang="en-US" sz="1000" dirty="0">
                <a:latin typeface="Consolas" panose="020B0609020204030204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latin typeface="Consolas" panose="020B0609020204030204" pitchFamily="49" charset="0"/>
              </a:rPr>
              <a:t>FE             </a:t>
            </a:r>
            <a:r>
              <a:rPr lang="en-US" sz="900" dirty="0" err="1">
                <a:latin typeface="Consolas" panose="020B0609020204030204" pitchFamily="49" charset="0"/>
              </a:rPr>
              <a:t>Frontend_Bound</a:t>
            </a:r>
            <a:r>
              <a:rPr lang="en-US" sz="900" dirty="0">
                <a:latin typeface="Consolas" panose="020B0609020204030204" pitchFamily="49" charset="0"/>
              </a:rPr>
              <a:t>                            % Slots          31.7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Info.Inst_Mix</a:t>
            </a:r>
            <a:r>
              <a:rPr lang="en-US" sz="900" dirty="0">
                <a:latin typeface="Consolas" panose="020B0609020204030204" pitchFamily="49" charset="0"/>
              </a:rPr>
              <a:t>  </a:t>
            </a:r>
            <a:r>
              <a:rPr lang="en-US" sz="900" dirty="0" err="1">
                <a:latin typeface="Consolas" panose="020B0609020204030204" pitchFamily="49" charset="0"/>
              </a:rPr>
              <a:t>IpTB</a:t>
            </a:r>
            <a:r>
              <a:rPr lang="en-US" sz="900" dirty="0">
                <a:latin typeface="Consolas" panose="020B0609020204030204" pitchFamily="49" charset="0"/>
              </a:rPr>
              <a:t>                                        </a:t>
            </a:r>
            <a:r>
              <a:rPr lang="en-US" sz="900" dirty="0" err="1">
                <a:latin typeface="Consolas" panose="020B0609020204030204" pitchFamily="49" charset="0"/>
              </a:rPr>
              <a:t>Inst_Metric</a:t>
            </a:r>
            <a:r>
              <a:rPr lang="en-US" sz="900" dirty="0">
                <a:latin typeface="Consolas" panose="020B0609020204030204" pitchFamily="49" charset="0"/>
              </a:rPr>
              <a:t>     9.57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latin typeface="Consolas" panose="020B0609020204030204" pitchFamily="49" charset="0"/>
              </a:rPr>
              <a:t>FE             </a:t>
            </a:r>
            <a:r>
              <a:rPr lang="en-US" sz="900" dirty="0" err="1">
                <a:latin typeface="Consolas" panose="020B0609020204030204" pitchFamily="49" charset="0"/>
              </a:rPr>
              <a:t>Frontend_Bound.Fetch_Bandwidth</a:t>
            </a:r>
            <a:r>
              <a:rPr lang="en-US" sz="900" dirty="0">
                <a:latin typeface="Consolas" panose="020B0609020204030204" pitchFamily="49" charset="0"/>
              </a:rPr>
              <a:t>            % Slots          24.0    &lt;==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Info.Bottleneck</a:t>
            </a:r>
            <a:r>
              <a:rPr lang="en-US" sz="900" dirty="0">
                <a:latin typeface="Consolas" panose="020B0609020204030204" pitchFamily="49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</a:rPr>
              <a:t>Instruction_Fetch_BW</a:t>
            </a:r>
            <a:r>
              <a:rPr lang="en-US" sz="900" dirty="0">
                <a:latin typeface="Consolas" panose="020B0609020204030204" pitchFamily="49" charset="0"/>
              </a:rPr>
              <a:t>                       </a:t>
            </a:r>
            <a:r>
              <a:rPr lang="en-US" sz="900" dirty="0" err="1">
                <a:latin typeface="Consolas" panose="020B0609020204030204" pitchFamily="49" charset="0"/>
              </a:rPr>
              <a:t>Scaled_Slots</a:t>
            </a:r>
            <a:r>
              <a:rPr lang="en-US" sz="900" dirty="0">
                <a:latin typeface="Consolas" panose="020B0609020204030204" pitchFamily="49" charset="0"/>
              </a:rPr>
              <a:t>   28.97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latin typeface="Consolas" panose="020B0609020204030204" pitchFamily="49" charset="0"/>
              </a:rPr>
              <a:t>FE             </a:t>
            </a:r>
            <a:r>
              <a:rPr lang="en-US" sz="900" dirty="0" err="1">
                <a:latin typeface="Consolas" panose="020B0609020204030204" pitchFamily="49" charset="0"/>
              </a:rPr>
              <a:t>Frontend_Bound.Fetch_Latency.DSB_Switches</a:t>
            </a:r>
            <a:r>
              <a:rPr lang="en-US" sz="900" dirty="0">
                <a:latin typeface="Consolas" panose="020B0609020204030204" pitchFamily="49" charset="0"/>
              </a:rPr>
              <a:t> % Clocks          8.7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Info.Bottleneck</a:t>
            </a:r>
            <a:r>
              <a:rPr lang="en-US" sz="900" dirty="0">
                <a:latin typeface="Consolas" panose="020B0609020204030204" pitchFamily="49" charset="0"/>
              </a:rPr>
              <a:t> Mispredictions                             </a:t>
            </a:r>
            <a:r>
              <a:rPr lang="en-US" sz="900" dirty="0" err="1">
                <a:latin typeface="Consolas" panose="020B0609020204030204" pitchFamily="49" charset="0"/>
              </a:rPr>
              <a:t>Scaled_Slots</a:t>
            </a:r>
            <a:r>
              <a:rPr lang="en-US" sz="900" dirty="0">
                <a:latin typeface="Consolas" panose="020B0609020204030204" pitchFamily="49" charset="0"/>
              </a:rPr>
              <a:t>   16.65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Info.Thread</a:t>
            </a:r>
            <a:r>
              <a:rPr lang="en-US" sz="900" dirty="0">
                <a:latin typeface="Consolas" panose="020B0609020204030204" pitchFamily="49" charset="0"/>
              </a:rPr>
              <a:t>    IPC                                         Metric          2.28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Info.System</a:t>
            </a:r>
            <a:r>
              <a:rPr lang="en-US" sz="900" dirty="0">
                <a:latin typeface="Consolas" panose="020B0609020204030204" pitchFamily="49" charset="0"/>
              </a:rPr>
              <a:t>    Time                                        Seconds       101.38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b="1" dirty="0">
                <a:highlight>
                  <a:srgbClr val="00FFFF"/>
                </a:highlight>
                <a:latin typeface="Consolas" panose="020B0609020204030204" pitchFamily="49" charset="0"/>
              </a:rPr>
              <a:t>sampling w/ LBR 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	# Branch Statistics: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COND_FWD:  17.8%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COND_BWD:  77.2%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CROSS_4K:   3.2%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UNCOND:   5.0%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	instruction-mix for 'exchange2_r_0.b'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1.7%     861665 </a:t>
            </a:r>
            <a:r>
              <a:rPr lang="en-US" sz="1000" dirty="0" err="1">
                <a:latin typeface="Consolas" panose="020B0609020204030204" pitchFamily="49" charset="0"/>
              </a:rPr>
              <a:t>cmpl</a:t>
            </a:r>
            <a:r>
              <a:rPr lang="en-US" sz="1000" dirty="0">
                <a:latin typeface="Consolas" panose="020B0609020204030204" pitchFamily="49" charset="0"/>
              </a:rPr>
              <a:t>  $0x0, (%</a:t>
            </a:r>
            <a:r>
              <a:rPr lang="en-US" sz="1000" dirty="0" err="1">
                <a:latin typeface="Consolas" panose="020B0609020204030204" pitchFamily="49" charset="0"/>
              </a:rPr>
              <a:t>rax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1.8%     905983 lea 0x70003c(,%rax,4), %</a:t>
            </a:r>
            <a:r>
              <a:rPr lang="en-US" sz="1000" dirty="0" err="1">
                <a:latin typeface="Consolas" panose="020B0609020204030204" pitchFamily="49" charset="0"/>
              </a:rPr>
              <a:t>rcx</a:t>
            </a: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6.7%    3446315 lea 0x1(%</a:t>
            </a:r>
            <a:r>
              <a:rPr lang="en-US" sz="1000" dirty="0" err="1">
                <a:latin typeface="Consolas" panose="020B0609020204030204" pitchFamily="49" charset="0"/>
              </a:rPr>
              <a:t>rax</a:t>
            </a:r>
            <a:r>
              <a:rPr lang="en-US" sz="1000" dirty="0">
                <a:latin typeface="Consolas" panose="020B0609020204030204" pitchFamily="49" charset="0"/>
              </a:rPr>
              <a:t>), %</a:t>
            </a:r>
            <a:r>
              <a:rPr lang="en-US" sz="1000" dirty="0" err="1">
                <a:latin typeface="Consolas" panose="020B0609020204030204" pitchFamily="49" charset="0"/>
              </a:rPr>
              <a:t>rax</a:t>
            </a: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6.8%    3479583 </a:t>
            </a:r>
            <a:r>
              <a:rPr lang="en-US" sz="1000" dirty="0" err="1">
                <a:latin typeface="Consolas" panose="020B0609020204030204" pitchFamily="49" charset="0"/>
              </a:rPr>
              <a:t>cmpl</a:t>
            </a:r>
            <a:r>
              <a:rPr lang="en-US" sz="1000" dirty="0">
                <a:latin typeface="Consolas" panose="020B0609020204030204" pitchFamily="49" charset="0"/>
              </a:rPr>
              <a:t>  $0x0, (%</a:t>
            </a:r>
            <a:r>
              <a:rPr lang="en-US" sz="1000" dirty="0" err="1">
                <a:latin typeface="Consolas" panose="020B0609020204030204" pitchFamily="49" charset="0"/>
              </a:rPr>
              <a:t>rcx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hot code footprint estimate: 138.44 KB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b="1" dirty="0">
                <a:latin typeface="Consolas" panose="020B0609020204030204" pitchFamily="49" charset="0"/>
              </a:rPr>
              <a:t>        </a:t>
            </a:r>
            <a:r>
              <a:rPr lang="en-US" sz="1000" b="1" dirty="0">
                <a:highlight>
                  <a:srgbClr val="008000"/>
                </a:highlight>
                <a:latin typeface="Consolas" panose="020B0609020204030204" pitchFamily="49" charset="0"/>
              </a:rPr>
              <a:t>detailed stats for hot loops ..</a:t>
            </a:r>
            <a:r>
              <a:rPr lang="en-US" sz="1000" b="1" dirty="0">
                <a:latin typeface="Consolas" panose="020B0609020204030204" pitchFamily="49" charset="0"/>
              </a:rPr>
              <a:t>..................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</a:rPr>
              <a:t>Loop</a:t>
            </a:r>
            <a:r>
              <a:rPr lang="en-US" sz="1000" b="1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#3</a:t>
            </a:r>
            <a:r>
              <a:rPr lang="en-US" sz="1000" dirty="0">
                <a:latin typeface="Consolas" panose="020B0609020204030204" pitchFamily="49" charset="0"/>
              </a:rPr>
              <a:t>: [</a:t>
            </a:r>
            <a:r>
              <a:rPr lang="en-US" sz="1000" dirty="0" err="1">
                <a:latin typeface="Consolas" panose="020B0609020204030204" pitchFamily="49" charset="0"/>
              </a:rPr>
              <a:t>ip</a:t>
            </a:r>
            <a:r>
              <a:rPr lang="en-US" sz="1000" dirty="0">
                <a:latin typeface="Consolas" panose="020B0609020204030204" pitchFamily="49" charset="0"/>
              </a:rPr>
              <a:t>: 0x41f8f0, </a:t>
            </a: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hotness: 564517</a:t>
            </a:r>
            <a:r>
              <a:rPr lang="en-US" sz="1000" dirty="0">
                <a:latin typeface="Consolas" panose="020B0609020204030204" pitchFamily="49" charset="0"/>
              </a:rPr>
              <a:t>, FL-cycles%: 10.34%, </a:t>
            </a:r>
            <a:r>
              <a:rPr lang="en-US" sz="1000" b="1" dirty="0">
                <a:solidFill>
                  <a:schemeClr val="accent5"/>
                </a:solidFill>
                <a:latin typeface="Consolas" panose="020B0609020204030204" pitchFamily="49" charset="0"/>
              </a:rPr>
              <a:t>size: 6</a:t>
            </a:r>
            <a:r>
              <a:rPr lang="en-US" sz="1000" dirty="0">
                <a:latin typeface="Consolas" panose="020B0609020204030204" pitchFamily="49" charset="0"/>
              </a:rPr>
              <a:t>, back: 0x41f909, attributes: -, inner: 3, outer: 0, outer-loops: [0x41f8b0, 0x41f878, 0x41dc60], </a:t>
            </a:r>
            <a:r>
              <a:rPr lang="en-US" sz="1000" dirty="0" err="1">
                <a:latin typeface="Consolas" panose="020B0609020204030204" pitchFamily="49" charset="0"/>
              </a:rPr>
              <a:t>Conds</a:t>
            </a:r>
            <a:r>
              <a:rPr lang="en-US" sz="1000" dirty="0">
                <a:latin typeface="Consolas" panose="020B0609020204030204" pitchFamily="49" charset="0"/>
              </a:rPr>
              <a:t>: 1, </a:t>
            </a:r>
            <a:r>
              <a:rPr lang="en-US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IPC-most: 3.0</a:t>
            </a:r>
            <a:r>
              <a:rPr lang="en-US" sz="1000" dirty="0">
                <a:latin typeface="Consolas" panose="020B0609020204030204" pitchFamily="49" charset="0"/>
              </a:rPr>
              <a:t>, IPC-num-buckets: 14, 0x41f8f8_taken: 7.27%, </a:t>
            </a:r>
            <a:r>
              <a:rPr lang="en-US" sz="1000" dirty="0" err="1">
                <a:latin typeface="Consolas" panose="020B0609020204030204" pitchFamily="49" charset="0"/>
              </a:rPr>
              <a:t>tripcount</a:t>
            </a:r>
            <a:r>
              <a:rPr lang="en-US" sz="1000" dirty="0">
                <a:latin typeface="Consolas" panose="020B0609020204030204" pitchFamily="49" charset="0"/>
              </a:rPr>
              <a:t>-most: 9, </a:t>
            </a:r>
            <a:r>
              <a:rPr lang="en-US" sz="1000" dirty="0" err="1">
                <a:latin typeface="Consolas" panose="020B0609020204030204" pitchFamily="49" charset="0"/>
              </a:rPr>
              <a:t>tripcount</a:t>
            </a:r>
            <a:r>
              <a:rPr lang="en-US" sz="1000" dirty="0">
                <a:latin typeface="Consolas" panose="020B0609020204030204" pitchFamily="49" charset="0"/>
              </a:rPr>
              <a:t>-num-buckets: 9, </a:t>
            </a:r>
            <a:r>
              <a:rPr lang="en-US" sz="1000" dirty="0" err="1">
                <a:latin typeface="Consolas" panose="020B0609020204030204" pitchFamily="49" charset="0"/>
              </a:rPr>
              <a:t>tripcount</a:t>
            </a:r>
            <a:r>
              <a:rPr lang="en-US" sz="1000" dirty="0">
                <a:latin typeface="Consolas" panose="020B0609020204030204" pitchFamily="49" charset="0"/>
              </a:rPr>
              <a:t>-coverage: 60.93%]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Loop</a:t>
            </a:r>
            <a:r>
              <a:rPr lang="en-US" sz="10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#1</a:t>
            </a:r>
            <a:r>
              <a:rPr lang="en-US" sz="1000" dirty="0">
                <a:latin typeface="Consolas" panose="020B0609020204030204" pitchFamily="49" charset="0"/>
              </a:rPr>
              <a:t>: [</a:t>
            </a:r>
            <a:r>
              <a:rPr lang="en-US" sz="10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ip</a:t>
            </a:r>
            <a:r>
              <a:rPr lang="en-US" sz="1000" b="1" dirty="0">
                <a:solidFill>
                  <a:srgbClr val="0070C0"/>
                </a:solidFill>
                <a:latin typeface="Consolas" panose="020B0609020204030204" pitchFamily="49" charset="0"/>
              </a:rPr>
              <a:t>: 0x41f7c0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FF0000"/>
                </a:solidFill>
                <a:latin typeface="Consolas" panose="020B0609020204030204" pitchFamily="49" charset="0"/>
              </a:rPr>
              <a:t>hotness: 740073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b="1" dirty="0">
                <a:solidFill>
                  <a:srgbClr val="C00000"/>
                </a:solidFill>
                <a:latin typeface="Consolas" panose="020B0609020204030204" pitchFamily="49" charset="0"/>
              </a:rPr>
              <a:t>FL-cycles%: 16.74%, </a:t>
            </a:r>
            <a:r>
              <a:rPr lang="en-US" sz="1000" dirty="0">
                <a:latin typeface="Consolas" panose="020B0609020204030204" pitchFamily="49" charset="0"/>
              </a:rPr>
              <a:t>size: 6, </a:t>
            </a:r>
            <a:r>
              <a:rPr lang="en-US" sz="1000" b="1" dirty="0">
                <a:solidFill>
                  <a:srgbClr val="0070C0"/>
                </a:solidFill>
                <a:latin typeface="Consolas" panose="020B0609020204030204" pitchFamily="49" charset="0"/>
              </a:rPr>
              <a:t>back: 0x41f7d8</a:t>
            </a:r>
            <a:r>
              <a:rPr lang="en-US" sz="1000" dirty="0">
                <a:latin typeface="Consolas" panose="020B0609020204030204" pitchFamily="49" charset="0"/>
              </a:rPr>
              <a:t>, attributes: -, inner: 2, outer: 0, outer-loops: [0x41f77c, 0x41dc60], </a:t>
            </a:r>
            <a:r>
              <a:rPr lang="en-US" sz="1000" dirty="0" err="1">
                <a:latin typeface="Consolas" panose="020B0609020204030204" pitchFamily="49" charset="0"/>
              </a:rPr>
              <a:t>Conds</a:t>
            </a:r>
            <a:r>
              <a:rPr lang="en-US" sz="1000" dirty="0">
                <a:latin typeface="Consolas" panose="020B0609020204030204" pitchFamily="49" charset="0"/>
              </a:rPr>
              <a:t>: 1, IPC-most: 3.0, IPC-num-buckets: 14, 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0x41f7c7_taken: 8.50%, </a:t>
            </a:r>
            <a:r>
              <a:rPr lang="en-US" sz="10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tripcount</a:t>
            </a:r>
            <a:r>
              <a:rPr lang="en-US" sz="1000" b="1" dirty="0">
                <a:solidFill>
                  <a:srgbClr val="0000FF"/>
                </a:solidFill>
                <a:latin typeface="Consolas" panose="020B0609020204030204" pitchFamily="49" charset="0"/>
              </a:rPr>
              <a:t>-most: 9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 err="1">
                <a:latin typeface="Consolas" panose="020B0609020204030204" pitchFamily="49" charset="0"/>
              </a:rPr>
              <a:t>tripcount</a:t>
            </a:r>
            <a:r>
              <a:rPr lang="en-US" sz="1000" dirty="0">
                <a:latin typeface="Consolas" panose="020B0609020204030204" pitchFamily="49" charset="0"/>
              </a:rPr>
              <a:t>-num-buckets: 9, </a:t>
            </a:r>
            <a:r>
              <a:rPr lang="en-US" sz="1000" dirty="0" err="1">
                <a:latin typeface="Consolas" panose="020B0609020204030204" pitchFamily="49" charset="0"/>
              </a:rPr>
              <a:t>tripcount</a:t>
            </a:r>
            <a:r>
              <a:rPr lang="en-US" sz="1000" dirty="0">
                <a:latin typeface="Consolas" panose="020B0609020204030204" pitchFamily="49" charset="0"/>
              </a:rPr>
              <a:t>-coverage: 61.03%]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7540B80-DB65-4B3A-960D-B7B186763621}"/>
              </a:ext>
            </a:extLst>
          </p:cNvPr>
          <p:cNvSpPr/>
          <p:nvPr/>
        </p:nvSpPr>
        <p:spPr>
          <a:xfrm>
            <a:off x="10327341" y="711417"/>
            <a:ext cx="1397172" cy="1212003"/>
          </a:xfrm>
          <a:prstGeom prst="wedgeRectCallout">
            <a:avLst>
              <a:gd name="adj1" fmla="val -68324"/>
              <a:gd name="adj2" fmla="val 2294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0" rIns="0" bIns="48000"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TMA 2-levels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profile-step outputs the metrics who matter the most</a:t>
            </a:r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CB9EFD6-89D5-41D2-987E-F73E76676B0A}"/>
              </a:ext>
            </a:extLst>
          </p:cNvPr>
          <p:cNvSpPr/>
          <p:nvPr/>
        </p:nvSpPr>
        <p:spPr>
          <a:xfrm>
            <a:off x="10327342" y="2447389"/>
            <a:ext cx="1397171" cy="1212003"/>
          </a:xfrm>
          <a:prstGeom prst="wedgeRectCallout">
            <a:avLst>
              <a:gd name="adj1" fmla="val -75627"/>
              <a:gd name="adj2" fmla="val 2484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0" rIns="0" bIns="48000"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LBR sampling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 profile-step outputs: extra global stats</a:t>
            </a:r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F0C8FB0-59FB-4849-885B-C98D42EEA4CD}"/>
              </a:ext>
            </a:extLst>
          </p:cNvPr>
          <p:cNvSpPr/>
          <p:nvPr/>
        </p:nvSpPr>
        <p:spPr>
          <a:xfrm>
            <a:off x="10327341" y="4934581"/>
            <a:ext cx="1397172" cy="1059808"/>
          </a:xfrm>
          <a:prstGeom prst="wedgeRectCallout">
            <a:avLst>
              <a:gd name="adj1" fmla="val -61568"/>
              <a:gd name="adj2" fmla="val 1418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0" rIns="0" bIns="48000"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Detects 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ranks hot loops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: detailed stats</a:t>
            </a:r>
            <a:endParaRPr kumimoji="0" lang="en-IL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37166-8847-4276-9F99-883A3A1A5D75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Consolas" panose="020B0609020204030204" pitchFamily="49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perf-tools</a:t>
            </a: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pkg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49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024C-DBF2-4C16-98AD-ABD7408BD2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3195127"/>
            <a:ext cx="11172825" cy="3062796"/>
          </a:xfrm>
        </p:spPr>
        <p:txBody>
          <a:bodyPr numCol="2">
            <a:normAutofit fontScale="77500" lnSpcReduction="20000"/>
          </a:bodyPr>
          <a:lstStyle/>
          <a:p>
            <a:pPr lvl="0"/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perf-tools</a:t>
            </a:r>
            <a:r>
              <a:rPr lang="en-US" dirty="0"/>
              <a:t> employs the following:</a:t>
            </a:r>
          </a:p>
          <a:p>
            <a:pPr lvl="1"/>
            <a:r>
              <a:rPr lang="en-US" dirty="0"/>
              <a:t>aggressively filters output</a:t>
            </a:r>
          </a:p>
          <a:p>
            <a:pPr lvl="2"/>
            <a:r>
              <a:rPr lang="en-US" dirty="0"/>
              <a:t>Keep what matters. Hide irrelevant stuff. In example: only a subset of </a:t>
            </a:r>
            <a:r>
              <a:rPr lang="en-US" dirty="0">
                <a:solidFill>
                  <a:srgbClr val="92D050"/>
                </a:solidFill>
              </a:rPr>
              <a:t>FE tree metrics (3 out of </a:t>
            </a:r>
            <a:r>
              <a:rPr lang="en-US" dirty="0"/>
              <a:t>21!) are kept. </a:t>
            </a:r>
          </a:p>
          <a:p>
            <a:pPr lvl="2"/>
            <a:r>
              <a:rPr lang="en-US" dirty="0"/>
              <a:t>The </a:t>
            </a:r>
            <a:r>
              <a:rPr lang="en-US" sz="1300" b="1" kern="1200" dirty="0">
                <a:solidFill>
                  <a:srgbClr val="00B050"/>
                </a:solidFill>
                <a:latin typeface="Consolas" panose="020B0609020204030204" pitchFamily="49" charset="0"/>
                <a:ea typeface="+mn-ea"/>
                <a:cs typeface="+mn-cs"/>
                <a:sym typeface="Helvetica Neue"/>
              </a:rPr>
              <a:t>&lt;==</a:t>
            </a:r>
            <a:r>
              <a:rPr lang="en-US" dirty="0"/>
              <a:t> points to the most critical tree-node</a:t>
            </a:r>
          </a:p>
          <a:p>
            <a:pPr lvl="1"/>
            <a:r>
              <a:rPr lang="en-US" dirty="0"/>
              <a:t>intermixes </a:t>
            </a:r>
            <a:r>
              <a:rPr lang="en-US" dirty="0">
                <a:solidFill>
                  <a:srgbClr val="92D050"/>
                </a:solidFill>
              </a:rPr>
              <a:t>tree-</a:t>
            </a:r>
            <a:r>
              <a:rPr lang="en-US" dirty="0"/>
              <a:t> and info-metrics (black font)</a:t>
            </a:r>
          </a:p>
          <a:p>
            <a:pPr lvl="2"/>
            <a:r>
              <a:rPr lang="en-US" dirty="0"/>
              <a:t>Info metrics are key to map insights to source code and to guide SW tuning efforts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Interpretation</a:t>
            </a:r>
          </a:p>
          <a:p>
            <a:pPr lvl="1"/>
            <a:r>
              <a:rPr lang="en-US" dirty="0"/>
              <a:t>TMA tree has </a:t>
            </a:r>
            <a:r>
              <a:rPr lang="en-US" dirty="0" err="1"/>
              <a:t>Fetch_Bandwidth</a:t>
            </a:r>
            <a:r>
              <a:rPr lang="en-US" dirty="0"/>
              <a:t> at 24%</a:t>
            </a:r>
          </a:p>
          <a:p>
            <a:pPr lvl="1"/>
            <a:r>
              <a:rPr lang="en-US" dirty="0" err="1"/>
              <a:t>Instruction_Fetch_BW</a:t>
            </a:r>
            <a:r>
              <a:rPr lang="en-US" dirty="0"/>
              <a:t> is even at 31%</a:t>
            </a:r>
          </a:p>
          <a:p>
            <a:pPr lvl="1"/>
            <a:r>
              <a:rPr lang="en-US" dirty="0"/>
              <a:t>Average Instruction per Taken Branch (</a:t>
            </a:r>
            <a:r>
              <a:rPr lang="en-US" b="1" dirty="0" err="1"/>
              <a:t>IpTB</a:t>
            </a:r>
            <a:r>
              <a:rPr lang="en-US" dirty="0"/>
              <a:t>) at 9.5 which is &lt; 2x the machine-width</a:t>
            </a:r>
          </a:p>
          <a:p>
            <a:r>
              <a:rPr lang="en-US" sz="2900" dirty="0"/>
              <a:t>Setup details - Use case 1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SPEC CPU 2017.exchange2_r single-thread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Intel LLVM compiler (prior to ICX 2022.0)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Linux: kernel 5.17. Ubuntu 20.04.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HW: Alder Lake (12th Gen Intel(R) Core(TM) i9-12900). Atom &amp; SMT are disabled.</a:t>
            </a:r>
            <a:endParaRPr lang="en-IL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D77A33-6A9C-4241-AF91-A86FE1B719C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744325" cy="3062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54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b="1" dirty="0" err="1">
                <a:latin typeface="Consolas" panose="020B0609020204030204" pitchFamily="49" charset="0"/>
              </a:rPr>
              <a:t>topdown</a:t>
            </a:r>
            <a:r>
              <a:rPr lang="en-US" sz="1100" b="1" dirty="0">
                <a:latin typeface="Consolas" panose="020B0609020204030204" pitchFamily="49" charset="0"/>
              </a:rPr>
              <a:t> 2 levels + FE Bottlenecks 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>
                <a:latin typeface="Consolas" panose="020B0609020204030204" pitchFamily="49" charset="0"/>
              </a:rPr>
              <a:t># 4.31-full-perf on 12th Gen Intel(R) Core(TM) i9-12900 [</a:t>
            </a:r>
            <a:r>
              <a:rPr lang="en-US" sz="1100" dirty="0" err="1">
                <a:latin typeface="Consolas" panose="020B0609020204030204" pitchFamily="49" charset="0"/>
              </a:rPr>
              <a:t>adl</a:t>
            </a:r>
            <a:r>
              <a:rPr lang="en-US" sz="1100" dirty="0">
                <a:latin typeface="Consolas" panose="020B0609020204030204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</a:rPr>
              <a:t>FE          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</a:rPr>
              <a:t>Frontend_Bound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</a:rPr>
              <a:t>                                                     % Slots                      33.6 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 err="1">
                <a:latin typeface="Consolas" panose="020B0609020204030204" pitchFamily="49" charset="0"/>
              </a:rPr>
              <a:t>Info.Thread</a:t>
            </a:r>
            <a:r>
              <a:rPr lang="en-US" sz="1100" dirty="0">
                <a:latin typeface="Consolas" panose="020B0609020204030204" pitchFamily="49" charset="0"/>
              </a:rPr>
              <a:t>    SLOTS                                                                Count       3,073,611,672,055   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 err="1">
                <a:latin typeface="Consolas" panose="020B0609020204030204" pitchFamily="49" charset="0"/>
              </a:rPr>
              <a:t>Info.Inst_Mix</a:t>
            </a:r>
            <a:r>
              <a:rPr lang="en-US" sz="1100" dirty="0">
                <a:latin typeface="Consolas" panose="020B0609020204030204" pitchFamily="49" charset="0"/>
              </a:rPr>
              <a:t>  Instructions                                                         Count       1,150,767,277,413   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 err="1">
                <a:latin typeface="Consolas" panose="020B0609020204030204" pitchFamily="49" charset="0"/>
              </a:rPr>
              <a:t>Info.Inst_Mix</a:t>
            </a:r>
            <a:r>
              <a:rPr lang="en-US" sz="1200" b="1" dirty="0">
                <a:latin typeface="Consolas" panose="020B0609020204030204" pitchFamily="49" charset="0"/>
              </a:rPr>
              <a:t>  </a:t>
            </a:r>
            <a:r>
              <a:rPr lang="en-US" sz="1200" b="1" dirty="0" err="1">
                <a:latin typeface="Consolas" panose="020B0609020204030204" pitchFamily="49" charset="0"/>
              </a:rPr>
              <a:t>IpTB</a:t>
            </a:r>
            <a:r>
              <a:rPr lang="en-US" sz="1200" b="1" dirty="0">
                <a:latin typeface="Consolas" panose="020B0609020204030204" pitchFamily="49" charset="0"/>
              </a:rPr>
              <a:t>                                                                 </a:t>
            </a:r>
            <a:r>
              <a:rPr lang="en-US" sz="1200" b="1" dirty="0" err="1">
                <a:latin typeface="Consolas" panose="020B0609020204030204" pitchFamily="49" charset="0"/>
              </a:rPr>
              <a:t>Inst_Metric</a:t>
            </a:r>
            <a:r>
              <a:rPr lang="en-US" sz="1200" b="1" dirty="0">
                <a:latin typeface="Consolas" panose="020B0609020204030204" pitchFamily="49" charset="0"/>
              </a:rPr>
              <a:t>                 9.57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</a:rPr>
              <a:t>FE            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Frontend_Bound.Fetch_Bandwidth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</a:rPr>
              <a:t>                                     % Slots                      24.1    [20.0%]&lt;==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 err="1">
                <a:solidFill>
                  <a:srgbClr val="C00000"/>
                </a:solidFill>
                <a:latin typeface="Consolas" panose="020B0609020204030204" pitchFamily="49" charset="0"/>
              </a:rPr>
              <a:t>Info.Bottleneck</a:t>
            </a:r>
            <a:r>
              <a:rPr lang="en-US" sz="11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C00000"/>
                </a:solidFill>
                <a:latin typeface="Consolas" panose="020B0609020204030204" pitchFamily="49" charset="0"/>
              </a:rPr>
              <a:t>Big_Code</a:t>
            </a:r>
            <a:r>
              <a:rPr lang="en-US" sz="1100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                                             </a:t>
            </a:r>
            <a:r>
              <a:rPr lang="en-US" sz="1100" dirty="0" err="1">
                <a:solidFill>
                  <a:srgbClr val="C00000"/>
                </a:solidFill>
                <a:latin typeface="Consolas" panose="020B0609020204030204" pitchFamily="49" charset="0"/>
              </a:rPr>
              <a:t>Scaled_Slots</a:t>
            </a:r>
            <a:r>
              <a:rPr lang="en-US" sz="1100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 0.04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 err="1">
                <a:solidFill>
                  <a:srgbClr val="C00000"/>
                </a:solidFill>
                <a:latin typeface="Consolas" panose="020B0609020204030204" pitchFamily="49" charset="0"/>
              </a:rPr>
              <a:t>Info.Bottleneck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Consolas" panose="020B0609020204030204" pitchFamily="49" charset="0"/>
              </a:rPr>
              <a:t>Instruction_Fetch_BW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                                 </a:t>
            </a:r>
            <a:r>
              <a:rPr lang="en-US" sz="1200" dirty="0" err="1">
                <a:solidFill>
                  <a:srgbClr val="C00000"/>
                </a:solidFill>
                <a:latin typeface="Consolas" panose="020B0609020204030204" pitchFamily="49" charset="0"/>
              </a:rPr>
              <a:t>Scaled_Slots</a:t>
            </a: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31.11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</a:rPr>
              <a:t>FE          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</a:rPr>
              <a:t>Frontend_Bound.Fetch_Latency.DSB_Switches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</a:rPr>
              <a:t>                          % Clocks                      9.3 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 err="1">
                <a:solidFill>
                  <a:srgbClr val="C00000"/>
                </a:solidFill>
                <a:latin typeface="Consolas" panose="020B0609020204030204" pitchFamily="49" charset="0"/>
              </a:rPr>
              <a:t>Info.Bottleneck</a:t>
            </a:r>
            <a:r>
              <a:rPr lang="en-US" sz="1100" dirty="0">
                <a:solidFill>
                  <a:srgbClr val="C00000"/>
                </a:solidFill>
                <a:latin typeface="Consolas" panose="020B0609020204030204" pitchFamily="49" charset="0"/>
              </a:rPr>
              <a:t> Mispredictions                                                      </a:t>
            </a:r>
            <a:r>
              <a:rPr lang="en-US" sz="1100" dirty="0" err="1">
                <a:solidFill>
                  <a:srgbClr val="C00000"/>
                </a:solidFill>
                <a:latin typeface="Consolas" panose="020B0609020204030204" pitchFamily="49" charset="0"/>
              </a:rPr>
              <a:t>Scaled_Slots</a:t>
            </a:r>
            <a:r>
              <a:rPr lang="en-US" sz="1100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14.92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 err="1">
                <a:latin typeface="Consolas" panose="020B0609020204030204" pitchFamily="49" charset="0"/>
              </a:rPr>
              <a:t>Info.Thread</a:t>
            </a:r>
            <a:r>
              <a:rPr lang="en-US" sz="1100" dirty="0">
                <a:latin typeface="Consolas" panose="020B0609020204030204" pitchFamily="49" charset="0"/>
              </a:rPr>
              <a:t>    IPC                                                                  Metric                      2.25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 err="1">
                <a:latin typeface="Consolas" panose="020B0609020204030204" pitchFamily="49" charset="0"/>
              </a:rPr>
              <a:t>Info.Frontend</a:t>
            </a:r>
            <a:r>
              <a:rPr lang="en-US" sz="1100" dirty="0">
                <a:latin typeface="Consolas" panose="020B0609020204030204" pitchFamily="49" charset="0"/>
              </a:rPr>
              <a:t>  </a:t>
            </a:r>
            <a:r>
              <a:rPr lang="en-US" sz="1100" dirty="0" err="1">
                <a:latin typeface="Consolas" panose="020B0609020204030204" pitchFamily="49" charset="0"/>
              </a:rPr>
              <a:t>DSB_Misses</a:t>
            </a:r>
            <a:r>
              <a:rPr lang="en-US" sz="1100" dirty="0">
                <a:latin typeface="Consolas" panose="020B0609020204030204" pitchFamily="49" charset="0"/>
              </a:rPr>
              <a:t>                                                           Slots                       0.24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 err="1">
                <a:latin typeface="Consolas" panose="020B0609020204030204" pitchFamily="49" charset="0"/>
              </a:rPr>
              <a:t>Info.System</a:t>
            </a:r>
            <a:r>
              <a:rPr lang="en-US" sz="1100" dirty="0"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latin typeface="Consolas" panose="020B0609020204030204" pitchFamily="49" charset="0"/>
              </a:rPr>
              <a:t>CPU_Utilization</a:t>
            </a:r>
            <a:r>
              <a:rPr lang="en-US" sz="1100" dirty="0">
                <a:latin typeface="Consolas" panose="020B0609020204030204" pitchFamily="49" charset="0"/>
              </a:rPr>
              <a:t>                                                      Metric                      1.00   [20.0%]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dirty="0" err="1">
                <a:latin typeface="Consolas" panose="020B0609020204030204" pitchFamily="49" charset="0"/>
              </a:rPr>
              <a:t>Info.System</a:t>
            </a:r>
            <a:r>
              <a:rPr lang="en-US" sz="1100" dirty="0">
                <a:latin typeface="Consolas" panose="020B0609020204030204" pitchFamily="49" charset="0"/>
              </a:rPr>
              <a:t>    Time                                                                 Seconds                   102.82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455AA-C4FF-4105-8A95-781EA73D67E8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1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61E4694-4264-4BB6-92C5-F332D6D1B09C}"/>
              </a:ext>
            </a:extLst>
          </p:cNvPr>
          <p:cNvSpPr/>
          <p:nvPr/>
        </p:nvSpPr>
        <p:spPr>
          <a:xfrm>
            <a:off x="3040774" y="2277610"/>
            <a:ext cx="3414032" cy="714149"/>
          </a:xfrm>
          <a:prstGeom prst="wedgeEllipseCallout">
            <a:avLst>
              <a:gd name="adj1" fmla="val 41261"/>
              <a:gd name="adj2" fmla="val 1076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==&gt; Look for Loop with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IpTB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&lt; 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ABC272-9808-45F9-9F91-AA90A9AA6AD0}"/>
              </a:ext>
            </a:extLst>
          </p:cNvPr>
          <p:cNvSpPr/>
          <p:nvPr/>
        </p:nvSpPr>
        <p:spPr>
          <a:xfrm>
            <a:off x="571500" y="5717579"/>
            <a:ext cx="5296563" cy="42877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48000" rtlCol="0" anchor="ctr"/>
          <a:lstStyle/>
          <a:p>
            <a:pPr algn="ctr" defTabSz="914400" hangingPunct="1">
              <a:lnSpc>
                <a:spcPct val="100000"/>
              </a:lnSpc>
              <a:spcBef>
                <a:spcPts val="0"/>
              </a:spcBef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Compared to perf-tools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toplev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), EDP collects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 tree nodes only and shows all of them by default (does not parse Thresholds)</a:t>
            </a:r>
            <a:endParaRPr kumimoji="0" lang="en-I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439F-45A0-4296-98E5-8CDB4514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ASM &amp; SW tuning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51044-EA1A-4BD1-B22F-0EE8342BF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84047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Original</a:t>
            </a:r>
          </a:p>
          <a:p>
            <a:r>
              <a:rPr lang="en-US" dirty="0" err="1"/>
              <a:t>IpTB</a:t>
            </a:r>
            <a:r>
              <a:rPr lang="en-US" dirty="0"/>
              <a:t> =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9AE3-F657-4B17-8C93-93FFD9EE7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87815"/>
            <a:ext cx="5157787" cy="3684588"/>
          </a:xfrm>
        </p:spPr>
        <p:txBody>
          <a:bodyPr>
            <a:normAutofit fontScale="92500" lnSpcReduction="10000"/>
          </a:bodyPr>
          <a:lstStyle/>
          <a:p>
            <a:pPr marL="342891" indent="-342891">
              <a:spcBef>
                <a:spcPts val="600"/>
              </a:spcBef>
              <a:buFont typeface="+mj-lt"/>
              <a:buAutoNum type="alphaL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BB2:   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cmp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%r14, %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L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      lea 0x1(%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),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%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L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      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jz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Exit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LcPeriod"/>
            </a:pPr>
            <a:r>
              <a:rPr lang="en-US" sz="1800" b="1" dirty="0">
                <a:latin typeface="Consolas" panose="020B0609020204030204" pitchFamily="49" charset="0"/>
                <a:ea typeface="Calibri" panose="020F0502020204030204" pitchFamily="34" charset="0"/>
              </a:rPr>
              <a:t>       lea 0x70003c(,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%rax</a:t>
            </a:r>
            <a:r>
              <a:rPr lang="en-US" sz="1800" b="1" dirty="0">
                <a:latin typeface="Consolas" panose="020B0609020204030204" pitchFamily="49" charset="0"/>
                <a:ea typeface="Calibri" panose="020F0502020204030204" pitchFamily="34" charset="0"/>
              </a:rPr>
              <a:t>,4), 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%</a:t>
            </a:r>
            <a:r>
              <a:rPr lang="en-US" sz="1800" b="1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rcx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endParaRPr lang="en-US" sz="18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L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      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cmpl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 $0x0,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(%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rcx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) </a:t>
            </a:r>
            <a:endParaRPr lang="en-US" sz="1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L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      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jle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BB2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  BB4: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E45B80-1AF2-49E3-A2DF-86754EB3F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084047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Partial loop unrolling</a:t>
            </a:r>
          </a:p>
          <a:p>
            <a:r>
              <a:rPr lang="en-US" dirty="0" err="1"/>
              <a:t>IpTB</a:t>
            </a:r>
            <a:r>
              <a:rPr lang="en-US" dirty="0"/>
              <a:t> = 12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A68A4D-1B29-4E43-9F16-5B59BF465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087815"/>
            <a:ext cx="5183188" cy="3991472"/>
          </a:xfrm>
        </p:spPr>
        <p:txBody>
          <a:bodyPr>
            <a:normAutofit fontScale="92500" lnSpcReduction="10000"/>
          </a:bodyPr>
          <a:lstStyle/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BB2: 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cmp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%r14, %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    lea 0x1(%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),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%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     </a:t>
            </a:r>
            <a:r>
              <a:rPr lang="en-US" sz="1800" dirty="0" err="1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jz</a:t>
            </a: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Exit </a:t>
            </a: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b="1" dirty="0">
                <a:latin typeface="Consolas" panose="020B0609020204030204" pitchFamily="49" charset="0"/>
                <a:ea typeface="Calibri" panose="020F0502020204030204" pitchFamily="34" charset="0"/>
              </a:rPr>
              <a:t>     lea 0x70003c(,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%rax</a:t>
            </a:r>
            <a:r>
              <a:rPr lang="en-US" sz="1800" b="1" dirty="0">
                <a:latin typeface="Consolas" panose="020B0609020204030204" pitchFamily="49" charset="0"/>
                <a:ea typeface="Calibri" panose="020F0502020204030204" pitchFamily="34" charset="0"/>
              </a:rPr>
              <a:t>,4), %</a:t>
            </a:r>
            <a:r>
              <a:rPr lang="en-US" sz="1800" b="1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rcx</a:t>
            </a:r>
            <a:r>
              <a:rPr lang="en-US" sz="1800" b="1" dirty="0"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    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cmpl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 $0x0, (%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rcx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)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     </a:t>
            </a:r>
            <a:r>
              <a:rPr lang="en-US" sz="1800" dirty="0" err="1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jg</a:t>
            </a: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BB4</a:t>
            </a: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b="1" i="1" dirty="0">
                <a:latin typeface="Consolas" panose="020B0609020204030204" pitchFamily="49" charset="0"/>
                <a:ea typeface="Calibri" panose="020F0502020204030204" pitchFamily="34" charset="0"/>
              </a:rPr>
              <a:t>     </a:t>
            </a:r>
            <a:r>
              <a:rPr lang="en-US" sz="1800" b="1" i="1" dirty="0" err="1">
                <a:latin typeface="Consolas" panose="020B0609020204030204" pitchFamily="49" charset="0"/>
                <a:ea typeface="Calibri" panose="020F0502020204030204" pitchFamily="34" charset="0"/>
              </a:rPr>
              <a:t>cmp</a:t>
            </a:r>
            <a:r>
              <a:rPr lang="en-US" sz="1800" b="1" i="1" dirty="0">
                <a:latin typeface="Consolas" panose="020B0609020204030204" pitchFamily="49" charset="0"/>
                <a:ea typeface="Calibri" panose="020F0502020204030204" pitchFamily="34" charset="0"/>
              </a:rPr>
              <a:t> %r14, %</a:t>
            </a:r>
            <a:r>
              <a:rPr lang="en-US" sz="1800" b="1" i="1" dirty="0" err="1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b="1" i="1" dirty="0"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endParaRPr lang="en-US" sz="180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b="1" i="1" dirty="0">
                <a:latin typeface="Consolas" panose="020B0609020204030204" pitchFamily="49" charset="0"/>
                <a:ea typeface="Calibri" panose="020F0502020204030204" pitchFamily="34" charset="0"/>
              </a:rPr>
              <a:t>     lea 0x1(%</a:t>
            </a:r>
            <a:r>
              <a:rPr lang="en-US" sz="1800" b="1" i="1" dirty="0" err="1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b="1" i="1" dirty="0">
                <a:latin typeface="Consolas" panose="020B0609020204030204" pitchFamily="49" charset="0"/>
                <a:ea typeface="Calibri" panose="020F0502020204030204" pitchFamily="34" charset="0"/>
              </a:rPr>
              <a:t>), </a:t>
            </a:r>
            <a:r>
              <a:rPr lang="en-US" sz="1800" b="1" i="1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%</a:t>
            </a:r>
            <a:r>
              <a:rPr lang="en-US" sz="1800" b="1" i="1" dirty="0" err="1">
                <a:solidFill>
                  <a:schemeClr val="accent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b="1" i="1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endParaRPr lang="en-US" sz="180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b="1" i="1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     </a:t>
            </a:r>
            <a:r>
              <a:rPr lang="en-US" sz="1800" b="1" i="1" dirty="0" err="1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jz</a:t>
            </a:r>
            <a:r>
              <a:rPr lang="en-US" sz="1800" b="1" i="1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Exit </a:t>
            </a:r>
            <a:endParaRPr lang="en-US" sz="1800" b="1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    lea 0x70003c(,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%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,4), %</a:t>
            </a:r>
            <a:r>
              <a:rPr lang="en-US" sz="1800" dirty="0" err="1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rcx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    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cmpl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 $0x0, (%</a:t>
            </a:r>
            <a:r>
              <a:rPr lang="en-US" sz="1800" dirty="0" err="1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rcx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)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891" indent="-342891">
              <a:spcBef>
                <a:spcPts val="600"/>
              </a:spcBef>
              <a:buFont typeface="+mj-lt"/>
              <a:buAutoNum type="alphaUcPeriod"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     </a:t>
            </a:r>
            <a:r>
              <a:rPr lang="en-US" sz="1800" dirty="0" err="1">
                <a:latin typeface="Consolas" panose="020B0609020204030204" pitchFamily="49" charset="0"/>
                <a:ea typeface="Calibri" panose="020F0502020204030204" pitchFamily="34" charset="0"/>
              </a:rPr>
              <a:t>jle</a:t>
            </a: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BB2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onsolas" panose="020B0609020204030204" pitchFamily="49" charset="0"/>
                <a:ea typeface="Calibri" panose="020F0502020204030204" pitchFamily="34" charset="0"/>
              </a:rPr>
              <a:t> BB4: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219A32-ABBD-4373-B8DB-7D50C2593498}"/>
              </a:ext>
            </a:extLst>
          </p:cNvPr>
          <p:cNvCxnSpPr/>
          <p:nvPr/>
        </p:nvCxnSpPr>
        <p:spPr>
          <a:xfrm>
            <a:off x="3967576" y="2650438"/>
            <a:ext cx="0" cy="3524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168A6D-CE3E-4A87-BC90-FAA7E66EE7EE}"/>
              </a:ext>
            </a:extLst>
          </p:cNvPr>
          <p:cNvCxnSpPr>
            <a:cxnSpLocks/>
          </p:cNvCxnSpPr>
          <p:nvPr/>
        </p:nvCxnSpPr>
        <p:spPr>
          <a:xfrm flipH="1">
            <a:off x="4177125" y="3269563"/>
            <a:ext cx="781051" cy="1809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36B641-5198-4DC5-9C58-7B75C8777054}"/>
              </a:ext>
            </a:extLst>
          </p:cNvPr>
          <p:cNvCxnSpPr/>
          <p:nvPr/>
        </p:nvCxnSpPr>
        <p:spPr>
          <a:xfrm>
            <a:off x="9142373" y="2650438"/>
            <a:ext cx="0" cy="352425"/>
          </a:xfrm>
          <a:prstGeom prst="straightConnector1">
            <a:avLst/>
          </a:prstGeom>
          <a:ln>
            <a:solidFill>
              <a:srgbClr val="00B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28E612-9D2C-48B4-AA06-118F6375F6E7}"/>
              </a:ext>
            </a:extLst>
          </p:cNvPr>
          <p:cNvCxnSpPr>
            <a:cxnSpLocks/>
          </p:cNvCxnSpPr>
          <p:nvPr/>
        </p:nvCxnSpPr>
        <p:spPr>
          <a:xfrm flipH="1">
            <a:off x="8408949" y="3002861"/>
            <a:ext cx="719137" cy="128451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5865E6-E06F-423F-ADAD-F5AF39E81588}"/>
              </a:ext>
            </a:extLst>
          </p:cNvPr>
          <p:cNvCxnSpPr>
            <a:cxnSpLocks/>
          </p:cNvCxnSpPr>
          <p:nvPr/>
        </p:nvCxnSpPr>
        <p:spPr>
          <a:xfrm>
            <a:off x="9212223" y="4487175"/>
            <a:ext cx="0" cy="4302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8E6F9E-E0C8-4ACC-A857-37D7794E9DBD}"/>
              </a:ext>
            </a:extLst>
          </p:cNvPr>
          <p:cNvCxnSpPr>
            <a:cxnSpLocks/>
          </p:cNvCxnSpPr>
          <p:nvPr/>
        </p:nvCxnSpPr>
        <p:spPr>
          <a:xfrm flipH="1">
            <a:off x="9286541" y="5090790"/>
            <a:ext cx="781051" cy="1809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1D51B619-4031-4935-9F79-431BA9678C11}"/>
              </a:ext>
            </a:extLst>
          </p:cNvPr>
          <p:cNvSpPr/>
          <p:nvPr/>
        </p:nvSpPr>
        <p:spPr>
          <a:xfrm>
            <a:off x="2605768" y="1398721"/>
            <a:ext cx="3414032" cy="714149"/>
          </a:xfrm>
          <a:prstGeom prst="wedgeEllipseCallout">
            <a:avLst>
              <a:gd name="adj1" fmla="val -13346"/>
              <a:gd name="adj2" fmla="val 71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1 Non-Taken + 1 Taken branches / iteration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549EB296-F2F2-4E20-A5A6-727FFBA43DCB}"/>
              </a:ext>
            </a:extLst>
          </p:cNvPr>
          <p:cNvSpPr/>
          <p:nvPr/>
        </p:nvSpPr>
        <p:spPr>
          <a:xfrm>
            <a:off x="8754498" y="1408094"/>
            <a:ext cx="2934827" cy="714149"/>
          </a:xfrm>
          <a:prstGeom prst="wedgeEllipseCallout">
            <a:avLst>
              <a:gd name="adj1" fmla="val -22349"/>
              <a:gd name="adj2" fmla="val 846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600">
                <a:solidFill>
                  <a:prstClr val="white"/>
                </a:solidFill>
                <a:latin typeface="Calibri" panose="020F0502020204030204"/>
              </a:rPr>
              <a:t>3 NT + 1 Taken branches / iteration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01298A3-953F-454D-85B3-982E0CF5D01C}"/>
              </a:ext>
            </a:extLst>
          </p:cNvPr>
          <p:cNvSpPr/>
          <p:nvPr/>
        </p:nvSpPr>
        <p:spPr>
          <a:xfrm>
            <a:off x="3265715" y="3544454"/>
            <a:ext cx="3610490" cy="411473"/>
          </a:xfrm>
          <a:prstGeom prst="rightArrow">
            <a:avLst/>
          </a:prstGeom>
          <a:solidFill>
            <a:srgbClr val="4472C4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800">
                <a:solidFill>
                  <a:prstClr val="white"/>
                </a:solidFill>
                <a:latin typeface="Calibri" panose="020F0502020204030204"/>
              </a:rPr>
              <a:t>Flip Cond Branch’s polarity</a:t>
            </a:r>
            <a:endParaRPr lang="en-IL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07CE-DAD8-4261-92E6-5D776AF1D1FD}"/>
              </a:ext>
            </a:extLst>
          </p:cNvPr>
          <p:cNvSpPr/>
          <p:nvPr/>
        </p:nvSpPr>
        <p:spPr>
          <a:xfrm>
            <a:off x="8976553" y="6088165"/>
            <a:ext cx="2730528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Ack: Tianle Liu, Wei Xiao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90F1F-D6BD-4EAE-9FEB-394EF05B2BE1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1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6E14C600-5AB7-4B8A-BEDE-E8974D44034F}"/>
              </a:ext>
            </a:extLst>
          </p:cNvPr>
          <p:cNvSpPr/>
          <p:nvPr/>
        </p:nvSpPr>
        <p:spPr>
          <a:xfrm>
            <a:off x="836611" y="5543551"/>
            <a:ext cx="10515599" cy="476721"/>
          </a:xfrm>
          <a:prstGeom prst="roundRect">
            <a:avLst/>
          </a:prstGeom>
          <a:gradFill rotWithShape="1">
            <a:gsLst>
              <a:gs pos="0">
                <a:srgbClr val="004280">
                  <a:shade val="51000"/>
                  <a:satMod val="130000"/>
                </a:srgbClr>
              </a:gs>
              <a:gs pos="80000">
                <a:srgbClr val="004280">
                  <a:shade val="93000"/>
                  <a:satMod val="130000"/>
                </a:srgbClr>
              </a:gs>
              <a:gs pos="100000">
                <a:srgbClr val="00428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48000" rtlCol="0" anchor="ctr"/>
          <a:lstStyle/>
          <a:p>
            <a:pPr marL="0" marR="0" lvl="0" indent="0" algn="ctr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Performance of 1-copy exchange2: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&gt;10% speedup on Core/GLC, +4.6% on Atom/GRT </a:t>
            </a:r>
          </a:p>
        </p:txBody>
      </p:sp>
    </p:spTree>
    <p:extLst>
      <p:ext uri="{BB962C8B-B14F-4D97-AF65-F5344CB8AC3E}">
        <p14:creationId xmlns:p14="http://schemas.microsoft.com/office/powerpoint/2010/main" val="27440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  <p:bldP spid="9" grpId="0" animBg="1"/>
      <p:bldP spid="10" grpId="0" uiExpand="1" build="p" animBg="1"/>
      <p:bldP spid="26" grpId="0" animBg="1"/>
      <p:bldP spid="27" grpId="0" animBg="1"/>
      <p:bldP spid="6" grpId="0" animBg="1"/>
      <p:bldP spid="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BBB0D9-01DA-47A0-AE71-37C7059F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</p:spPr>
        <p:txBody>
          <a:bodyPr/>
          <a:lstStyle/>
          <a:p>
            <a:r>
              <a:rPr lang="en-US"/>
              <a:t>Generalizing: Unroll Tight Loops</a:t>
            </a:r>
            <a:endParaRPr lang="en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3EBC0B-8EBA-4B9D-AB00-2C140827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15" y="1524000"/>
            <a:ext cx="10972801" cy="47244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Insight: Tight Loops challenge wider-issue cores</a:t>
            </a:r>
          </a:p>
          <a:p>
            <a:pPr lvl="1"/>
            <a:r>
              <a:rPr lang="en-US" dirty="0"/>
              <a:t>Tight: is-a short (small # of instructions) and quick (small trip-count) loop</a:t>
            </a:r>
          </a:p>
          <a:p>
            <a:pPr lvl="1"/>
            <a:r>
              <a:rPr lang="en-US" dirty="0"/>
              <a:t>Such Tight Loops, or highly branchy code, stress the front-end, limit </a:t>
            </a:r>
            <a:r>
              <a:rPr lang="en-US" b="1" dirty="0"/>
              <a:t>ILP</a:t>
            </a:r>
            <a:r>
              <a:rPr lang="en-US" dirty="0"/>
              <a:t>; beyond high looping overhead.</a:t>
            </a:r>
          </a:p>
          <a:p>
            <a:pPr lvl="1"/>
            <a:r>
              <a:rPr lang="en-US" dirty="0"/>
              <a:t>Symptom: High </a:t>
            </a:r>
            <a:r>
              <a:rPr lang="en-US" dirty="0">
                <a:solidFill>
                  <a:srgbClr val="C00000"/>
                </a:solidFill>
              </a:rPr>
              <a:t>Instruction Fetch BW </a:t>
            </a:r>
            <a:r>
              <a:rPr lang="en-US" dirty="0"/>
              <a:t>and low </a:t>
            </a:r>
            <a:r>
              <a:rPr lang="en-US" dirty="0" err="1">
                <a:solidFill>
                  <a:srgbClr val="C00000"/>
                </a:solidFill>
              </a:rPr>
              <a:t>IpTB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Tuning: Unroll Tight Loops</a:t>
            </a:r>
          </a:p>
          <a:p>
            <a:pPr lvl="1"/>
            <a:r>
              <a:rPr lang="en-US" dirty="0"/>
              <a:t>Or critical paths of bigger loop, or partial loop unrolling if removal of looping overhead is hard. Direct/help the compiler as needed.</a:t>
            </a:r>
          </a:p>
          <a:p>
            <a:pPr lvl="1"/>
            <a:r>
              <a:rPr lang="en-US" dirty="0"/>
              <a:t>Improves </a:t>
            </a:r>
            <a:r>
              <a:rPr lang="en-US" dirty="0" err="1"/>
              <a:t>IpTB</a:t>
            </a:r>
            <a:r>
              <a:rPr lang="en-US" dirty="0"/>
              <a:t> (Instructions per Taken Branch) for front-end pipeline of the CPU and,</a:t>
            </a:r>
          </a:p>
          <a:p>
            <a:pPr lvl="1"/>
            <a:r>
              <a:rPr lang="en-US" b="1" dirty="0"/>
              <a:t>ILP</a:t>
            </a:r>
            <a:r>
              <a:rPr lang="en-US" dirty="0"/>
              <a:t> (Instruction Level Parallelism) for back-end</a:t>
            </a:r>
          </a:p>
          <a:p>
            <a:pPr lvl="1"/>
            <a:r>
              <a:rPr lang="en-US" dirty="0"/>
              <a:t>Reduces Branching_Overhead Bottleneck (with full unrolling)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906D1-BE1F-48DC-9DCD-2E6CCF82724C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1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3596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D77A33-6A9C-4241-AF91-A86FE1B719CE}"/>
              </a:ext>
            </a:extLst>
          </p:cNvPr>
          <p:cNvSpPr txBox="1">
            <a:spLocks/>
          </p:cNvSpPr>
          <p:nvPr/>
        </p:nvSpPr>
        <p:spPr>
          <a:xfrm>
            <a:off x="0" y="-7814"/>
            <a:ext cx="11744325" cy="2711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54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topdown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2-levels 1 runs .. </a:t>
            </a:r>
            <a:r>
              <a:rPr kumimoji="0" lang="en-US" sz="11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(SMT enabled)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# 4.39-full-perf on 12th Gen Intel(R) Core(TM) i9-12900 [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adl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	% Slots                    25.6    [ 5.0%] +-      0.4 &lt;==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CoreIPC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	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2.81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Info.Inst_Mix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Instructions            	Count      11,143,359,731,525      [ 5.0%] +- 2,228,671,946.3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Frontend_Bound.Fetch_Latency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% Slots                    15.2    [ 5.0%] +-      0.1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Frontend_Bound.Fetch_Bandwidth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% Slots                    10.4    [ 5.0%] +-      0.4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GFLOPs                  	Metric                     58.99   [ 5.0%] +-      0.4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Info.Thread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IPC                     	Metric                      1.41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ILP                     	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3.47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Core_Bound_Likely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	Metric                      0.85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CORE_CLKS               	Count       3,959,317,118,737      [ 5.0%] +- 791,863,423.7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Time                    	Seconds                   158.68   +-      1.0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7D5DE5-E26C-443E-948A-85502371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74" y="141352"/>
            <a:ext cx="5115639" cy="3686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E455AA-C4FF-4105-8A95-781EA73D67E8}"/>
              </a:ext>
            </a:extLst>
          </p:cNvPr>
          <p:cNvSpPr txBox="1"/>
          <p:nvPr/>
        </p:nvSpPr>
        <p:spPr>
          <a:xfrm>
            <a:off x="9639011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2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04A3776-E2A5-4F9A-A143-8CA6DFC52F1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3064747"/>
            <a:ext cx="5288525" cy="3193484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Setup details - Use case 2</a:t>
            </a:r>
          </a:p>
          <a:p>
            <a:pPr lvl="1"/>
            <a:r>
              <a:rPr lang="en-US" sz="1400" dirty="0"/>
              <a:t>Blender 3.1.0 Alpha – multithreaded. bmw27_cpu input.</a:t>
            </a:r>
          </a:p>
          <a:p>
            <a:pPr lvl="1"/>
            <a:r>
              <a:rPr lang="en-US" sz="1400" dirty="0"/>
              <a:t>Intel LLVM compiler (prior to ICX 2022.0)</a:t>
            </a:r>
          </a:p>
          <a:p>
            <a:pPr lvl="1"/>
            <a:r>
              <a:rPr lang="en-US" sz="1400" dirty="0"/>
              <a:t>Linux: kernel 5.17, transparent </a:t>
            </a:r>
            <a:r>
              <a:rPr lang="en-US" sz="1400" dirty="0" err="1"/>
              <a:t>hugepages</a:t>
            </a:r>
            <a:r>
              <a:rPr lang="en-US" sz="1400" dirty="0"/>
              <a:t> enabled. Ubuntu 20.04</a:t>
            </a:r>
          </a:p>
          <a:p>
            <a:pPr lvl="1"/>
            <a:r>
              <a:rPr lang="en-US" sz="1400" dirty="0"/>
              <a:t>HW: Alder Lake (12th Gen Intel(R) Core(TM) i9-12900). SMT enabled, E-cores disabled.</a:t>
            </a:r>
            <a:endParaRPr lang="en-IL" sz="1400" dirty="0"/>
          </a:p>
          <a:p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13973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D77A33-6A9C-4241-AF91-A86FE1B719CE}"/>
              </a:ext>
            </a:extLst>
          </p:cNvPr>
          <p:cNvSpPr txBox="1">
            <a:spLocks/>
          </p:cNvSpPr>
          <p:nvPr/>
        </p:nvSpPr>
        <p:spPr>
          <a:xfrm>
            <a:off x="0" y="-7814"/>
            <a:ext cx="11744325" cy="2711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54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topdown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2-levels 1 runs .. </a:t>
            </a:r>
            <a:r>
              <a:rPr kumimoji="0" lang="en-US" sz="11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(SMT enabled)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# 4.39-full-perf on 12th Gen Intel(R) Core(TM) i9-12900 [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adl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	% Slots                    25.6    [ 5.0%] +-      0.4 &lt;==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CoreIPC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	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2.81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Info.Inst_Mix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Instructions            	Count      11,143,359,731,525      [ 5.0%] +- 2,228,671,946.3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Frontend_Bound.Fetch_Latency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% Slots                    15.2    [ 5.0%] +-      0.1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Frontend_Bound.Fetch_Bandwidth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% Slots                    10.4    [ 5.0%] +-      0.4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GFLOPs                  	Metric                     58.99   [ 5.0%] +-      0.4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Info.Thread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IPC                     	Metric                      1.41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ILP                     	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3.47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Core_Bound_Likely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	Metric                      0.85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CORE_CLKS               	Count       3,959,317,118,737      [ 5.0%] +- 791,863,423.7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Time                    	Seconds                   158.68   +-      1.0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455AA-C4FF-4105-8A95-781EA73D67E8}"/>
              </a:ext>
            </a:extLst>
          </p:cNvPr>
          <p:cNvSpPr txBox="1"/>
          <p:nvPr/>
        </p:nvSpPr>
        <p:spPr>
          <a:xfrm>
            <a:off x="9639011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2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33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D77A33-6A9C-4241-AF91-A86FE1B719CE}"/>
              </a:ext>
            </a:extLst>
          </p:cNvPr>
          <p:cNvSpPr txBox="1">
            <a:spLocks/>
          </p:cNvSpPr>
          <p:nvPr/>
        </p:nvSpPr>
        <p:spPr>
          <a:xfrm>
            <a:off x="0" y="-7814"/>
            <a:ext cx="11744325" cy="2711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54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topdown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2-levels 1 runs .. </a:t>
            </a:r>
            <a:r>
              <a:rPr kumimoji="0" lang="en-US" sz="11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(SMT enabled)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# 4.39-full-perf on 12th Gen Intel(R) Core(TM) i9-12900 [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adl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	% Slots                    25.6    [ 5.0%] +-      0.4 &lt;==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CoreIPC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	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2.81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Info.Inst_Mix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Instructions            	Count      11,143,359,731,525      [ 5.0%] +- 2,228,671,946.3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Frontend_Bound.Fetch_Latency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% Slots                    15.2    [ 5.0%] +-      0.1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Frontend_Bound.Fetch_Bandwidth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% Slots                    10.4    [ 5.0%] +-      0.4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GFLOPs                  	Metric                     58.99   [ 5.0%] +-      0.4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Info.Thread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IPC                     	Metric                      1.41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ILP                     	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3.47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Core_Bound_Likely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	Metric                      0.85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CORE_CLKS               	Count       3,959,317,118,737      [ 5.0%] +- 791,863,423.7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Time                    	Seconds                   158.68   +-      1.0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455AA-C4FF-4105-8A95-781EA73D67E8}"/>
              </a:ext>
            </a:extLst>
          </p:cNvPr>
          <p:cNvSpPr txBox="1"/>
          <p:nvPr/>
        </p:nvSpPr>
        <p:spPr>
          <a:xfrm>
            <a:off x="9639011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2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6ADE54-2D72-4BF3-B18D-1F0C56539972}"/>
              </a:ext>
            </a:extLst>
          </p:cNvPr>
          <p:cNvSpPr txBox="1">
            <a:spLocks/>
          </p:cNvSpPr>
          <p:nvPr/>
        </p:nvSpPr>
        <p:spPr>
          <a:xfrm>
            <a:off x="152400" y="256708"/>
            <a:ext cx="11591925" cy="27119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54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topdown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2-levels 1 runs .. </a:t>
            </a:r>
            <a:r>
              <a:rPr kumimoji="0" lang="en-US" sz="11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(SMT disabled)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# 4.39-full-perf on 12th Gen Intel(R) Core(TM) i9-12900 [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adl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% Slots                      41.9    [33.3%] +-      0.2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CoreIPC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2.02   [33.3%] +-      0.0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Info.Inst_Mix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Instructions                  Count       11,146,620,044,857      [33.3%] +- 4,458,648,017.9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Backend_Bound.Core_Bound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% Slots                      28.9    [33.3%] +-      0.3&lt;==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CPU_Utilization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Metric                      1.00   [33.3%] +-      0.0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CORE_CLKS                     Count       5,506,692,904,568      [33.3%] +- 1,652,007,871.4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Time                          Seconds                   193.35   +-      0.0</a:t>
            </a:r>
          </a:p>
        </p:txBody>
      </p:sp>
    </p:spTree>
    <p:extLst>
      <p:ext uri="{BB962C8B-B14F-4D97-AF65-F5344CB8AC3E}">
        <p14:creationId xmlns:p14="http://schemas.microsoft.com/office/powerpoint/2010/main" val="18549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964072FC-C8A6-4064-95AE-9381E99BC94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3064747"/>
            <a:ext cx="5288525" cy="3193484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Setup details - Use case 2</a:t>
            </a:r>
          </a:p>
          <a:p>
            <a:pPr lvl="1"/>
            <a:r>
              <a:rPr lang="en-US" sz="1400" dirty="0"/>
              <a:t>Blender 3.1.0 Alpha – multithreaded. bmw27_cpu input.</a:t>
            </a:r>
          </a:p>
          <a:p>
            <a:pPr lvl="1"/>
            <a:r>
              <a:rPr lang="en-US" sz="1400" dirty="0"/>
              <a:t>Intel LLVM compiler (prior to ICX 2022.0)</a:t>
            </a:r>
          </a:p>
          <a:p>
            <a:pPr lvl="1"/>
            <a:r>
              <a:rPr lang="en-US" sz="1400" dirty="0"/>
              <a:t>Linux: kernel 5.17, transparent </a:t>
            </a:r>
            <a:r>
              <a:rPr lang="en-US" sz="1400" dirty="0" err="1"/>
              <a:t>hugepages</a:t>
            </a:r>
            <a:r>
              <a:rPr lang="en-US" sz="1400" dirty="0"/>
              <a:t> enabled. Ubuntu 20.04.</a:t>
            </a:r>
          </a:p>
          <a:p>
            <a:pPr lvl="1"/>
            <a:r>
              <a:rPr lang="en-US" sz="1400" dirty="0"/>
              <a:t>HW: Alder Lake (12th Gen Intel(R) Core(TM) i9-12900). SMT enabled, Atom disabled.</a:t>
            </a:r>
            <a:endParaRPr lang="en-IL" sz="1400" dirty="0"/>
          </a:p>
          <a:p>
            <a:endParaRPr lang="en-IL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D77A33-6A9C-4241-AF91-A86FE1B719CE}"/>
              </a:ext>
            </a:extLst>
          </p:cNvPr>
          <p:cNvSpPr txBox="1">
            <a:spLocks/>
          </p:cNvSpPr>
          <p:nvPr/>
        </p:nvSpPr>
        <p:spPr>
          <a:xfrm>
            <a:off x="0" y="-7814"/>
            <a:ext cx="11744325" cy="2711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54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topdown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2-levels 1 runs .. </a:t>
            </a:r>
            <a:r>
              <a:rPr kumimoji="0" lang="en-US" sz="11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(SMT enabled)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# 4.39-full-perf on 12th Gen Intel(R) Core(TM) i9-12900 [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adl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	% Slots                    25.6    [ 5.0%] +-      0.4 &lt;==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CoreIPC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	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2.81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Info.Inst_Mix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Instructions            	Count      11,143,359,731,525      [ 5.0%] +- 2,228,671,946.3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Frontend_Bound.Fetch_Latency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% Slots                    15.2    [ 5.0%] +-      0.1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Frontend_Bound.Fetch_Bandwidth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% Slots                    10.4    [ 5.0%] +-      0.4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GFLOPs                  	Metric                     58.99   [ 5.0%] +-      0.4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Info.Thread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IPC                     	Metric                      1.41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ILP                     	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3.47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Core_Bound_Likely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	Metric                      0.85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CORE_CLKS               	Count       3,959,317,118,737      [ 5.0%] +- 791,863,423.7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Time                    	Seconds                   158.68   +-      1.0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7D5DE5-E26C-443E-948A-85502371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74" y="141352"/>
            <a:ext cx="5115639" cy="3686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E455AA-C4FF-4105-8A95-781EA73D67E8}"/>
              </a:ext>
            </a:extLst>
          </p:cNvPr>
          <p:cNvSpPr txBox="1"/>
          <p:nvPr/>
        </p:nvSpPr>
        <p:spPr>
          <a:xfrm>
            <a:off x="9639011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2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6ADE54-2D72-4BF3-B18D-1F0C56539972}"/>
              </a:ext>
            </a:extLst>
          </p:cNvPr>
          <p:cNvSpPr txBox="1">
            <a:spLocks/>
          </p:cNvSpPr>
          <p:nvPr/>
        </p:nvSpPr>
        <p:spPr>
          <a:xfrm>
            <a:off x="152400" y="256708"/>
            <a:ext cx="11591925" cy="27119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54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topdown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2-levels 1 runs .. </a:t>
            </a:r>
            <a:r>
              <a:rPr kumimoji="0" lang="en-US" sz="11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(SMT disabled)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# 4.39-full-perf on 12th Gen Intel(R) Core(TM) i9-12900 [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adl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% Slots                      41.9    [33.3%] +-      0.2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CoreIPC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2.02   [33.3%] +-      0.0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Info.Inst_Mix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Instructions                  Count       11,146,620,044,857      [33.3%] +- 4,458,648,017.9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Backend_Bound.Core_Bound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% Slots                      28.9    [33.3%] +-      0.3&lt;==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CPU_Utilization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Metric                      1.00   [33.3%] +-      0.0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CORE_CLKS                     Count       5,506,692,904,568      [33.3%] +- 1,652,007,871.4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Time                          Seconds                   193.35   +-      0.0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1E2C20-7B21-48ED-9820-1454D36C5569}"/>
              </a:ext>
            </a:extLst>
          </p:cNvPr>
          <p:cNvSpPr txBox="1">
            <a:spLocks/>
          </p:cNvSpPr>
          <p:nvPr/>
        </p:nvSpPr>
        <p:spPr>
          <a:xfrm>
            <a:off x="315974" y="513416"/>
            <a:ext cx="11428352" cy="58966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72000" tIns="36000" rIns="72000" bIns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topdown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5-levels, nodes &gt; 1%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# 4.39-full-perf on 12th Gen Intel(R) Core(TM) i9-12900 [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adl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]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                           % Slots                         26.6    [ 2.3%]&lt;==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BAD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Bad_Speculation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                          % Slots                         10.3  &lt; [ 2.3%]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 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                            % Slots                         14.1  &lt; [ 2.3%]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Retiring                                                                                        % Slots                         49.0  &lt; [ 2.3%]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BE/Mem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Backend_Bound.Memory_Bound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               % Slots                          5.7  &lt; [ 2.3%]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Backend_Bound.Core_Bound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                 % Slots                          8.3  &lt; [ 2.3%]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Retiring.Light_Operations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                % Slots                         45.5  &lt; [ 2.3%]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Retiring.Heavy_Operations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                % Slots                          3.5  &lt; [ 2.3%]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BE/Mem         Backend_Bound.Memory_Bound.L1_Bound                                                             % Stalls                        18.6  &lt; [ 2.3%]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BE/Mem         Backend_Bound.Memory_Bound.L1_Bound.DTLB_Load                                                   %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Clocks_est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17.9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BE/Mem         Backend_Bound.Memory_Bound.L1_Bound.DTLB_Load.Load_STLB_Hit                                     %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Clocks_est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17.5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BE/Mem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Backend_Bound.Memory_Bound.Store_Bound.DTLB_Store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%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Clocks_est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2.4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BE/Mem         Backend_Bound.Memory_Bound.Store_Bound.DTLB_Store.Store_STLB_Hit                                %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Clocks_est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2.4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BE/Mem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Backend_Bound.Memory_Bound.DRAM_Bound.MEM_Bandwidth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% Clocks                         2.6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BE/Mem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Backend_Bound.Memory_Bound.DRAM_Bound.MEM_Latency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% Clocks                        31.6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Backend_Bound.Core_Bound.Divider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         % Clocks                         7.1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Backend_Bound.Core_Bound.Ports_Utilization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% Clocks                        57.9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Backend_Bound.Core_Bound.Ports_Utilization.Ports_Utilized_0                                     % Clocks                        15.8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Backend_Bound.Core_Bound.Ports_Utilization.Ports_Utilized_1                                     % Clocks                        26.5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Backend_Bound.Core_Bound.Ports_Utilization.Ports_Utilized_2                                     % Clocks                        19.6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Backend_Bound.Core_Bound.Ports_Utilization.Ports_Utilized_3m                                    % Clocks                        24.6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Backend_Bound.Core_Bound.Ports_Utilization.Ports_Utilized_3m.ALU_Op_Utilization                 %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Core_Execution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37.3  &lt; [ 4.5%]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Retiring.Light_Operations.FP_Arith.FP_Scalar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% Uops                           4.6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Retiring.Light_Operations.FP_Arith.FP_Vector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% Uops                          19.2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RET            Retiring.Light_Operations.FP_Arith.FP_Vector.FP_Vector_128b                                     % Uops                          19.2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Backend_Bound.Core_Bound.Ports_Utilization.Ports_Utilized_3m.Load_Op_Utilization                %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Core_Execution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26.0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BE/Core        Backend_Bound.Core_Bound.Ports_Utilization.Ports_Utilized_3m.Store_Op_Utilization               %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Core_Execution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16.4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Retiring.Light_Operations.FP_Arith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       % Uops                          23.8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Retiring.Light_Operations.Memory_Operations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% Slots                         15.6  &lt; [ 2.3%]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Retiring.Light_Operations.Other_Light_Ops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                               % Slots                          2.3  &lt; [ 2.3%]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4824F6C7-E66B-4389-91FF-DF13EC4DC4BC}"/>
              </a:ext>
            </a:extLst>
          </p:cNvPr>
          <p:cNvSpPr/>
          <p:nvPr/>
        </p:nvSpPr>
        <p:spPr>
          <a:xfrm>
            <a:off x="5423026" y="3071675"/>
            <a:ext cx="3863168" cy="1174756"/>
          </a:xfrm>
          <a:prstGeom prst="wedgeEllipseCallout">
            <a:avLst>
              <a:gd name="adj1" fmla="val 79284"/>
              <a:gd name="adj2" fmla="val 1401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==&gt; Look for code using 128-bit vector</a:t>
            </a:r>
          </a:p>
        </p:txBody>
      </p:sp>
    </p:spTree>
    <p:extLst>
      <p:ext uri="{BB962C8B-B14F-4D97-AF65-F5344CB8AC3E}">
        <p14:creationId xmlns:p14="http://schemas.microsoft.com/office/powerpoint/2010/main" val="16128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439F-45A0-4296-98E5-8CDB4514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ASM &amp; SW tuning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219A32-ABBD-4373-B8DB-7D50C2593498}"/>
              </a:ext>
            </a:extLst>
          </p:cNvPr>
          <p:cNvCxnSpPr/>
          <p:nvPr/>
        </p:nvCxnSpPr>
        <p:spPr>
          <a:xfrm>
            <a:off x="4038600" y="3076577"/>
            <a:ext cx="0" cy="3524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168A6D-CE3E-4A87-BC90-FAA7E66EE7EE}"/>
              </a:ext>
            </a:extLst>
          </p:cNvPr>
          <p:cNvCxnSpPr>
            <a:cxnSpLocks/>
          </p:cNvCxnSpPr>
          <p:nvPr/>
        </p:nvCxnSpPr>
        <p:spPr>
          <a:xfrm flipH="1">
            <a:off x="4248149" y="3695702"/>
            <a:ext cx="781051" cy="1809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6B29322-F27B-4161-AE58-2A7C6C5C0051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2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2EEBC9D-BF30-43B1-89E0-C9B15ECCBD54}"/>
              </a:ext>
            </a:extLst>
          </p:cNvPr>
          <p:cNvSpPr txBox="1">
            <a:spLocks/>
          </p:cNvSpPr>
          <p:nvPr/>
        </p:nvSpPr>
        <p:spPr>
          <a:xfrm>
            <a:off x="571501" y="1160882"/>
            <a:ext cx="11172824" cy="1337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54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Loop#3: [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0x30a32d0, hotness: 228270, FL-cycles%: 4.10%, size: -, back: 0x30a4cb3, entry-block: -, attributes: indirect;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scalar-fp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;vec128-fp, inner: 0, outer: 0, IPC-most: 2.1, IPC-num-buckets: 22,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-most: 2, .. 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Loop#2: [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0x30abc80, hotness: 229602, FL-cycles%: 0.97%, size: 10, back: 0x30abc99, entry-block: -, attributes: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scalar-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fp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, inner: 0, outer: 0,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Conds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1, IPC-most: 1.4, IPC-num-buckets: 25, 0x30abc84_taken: 0.00%,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-most: 13, .. 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Loop#1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[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0x3d952c0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, hotness: 275058,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FL-cycles%: 10.45%,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80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size: 40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, back: 0x3d9536f, entry-block: 0x3d95220, attributes: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vec128-fp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, inner: 2, outer: 0, outer-loops: [0x3d95280, 0x3d95220],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Conds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2, IPC-most: 0.7, IPC-num-buckets: 31,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-most: 1, ..]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50A09C1-CAB4-4803-82E3-9DC46641E736}"/>
              </a:ext>
            </a:extLst>
          </p:cNvPr>
          <p:cNvSpPr txBox="1">
            <a:spLocks noGrp="1"/>
          </p:cNvSpPr>
          <p:nvPr>
            <p:ph sz="quarter" idx="27"/>
          </p:nvPr>
        </p:nvSpPr>
        <p:spPr>
          <a:xfrm>
            <a:off x="571501" y="2714251"/>
            <a:ext cx="6903498" cy="30819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54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Hitcounts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&amp; ASM of loop 0x3d952c0 ..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80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//40 instructions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275063 000000000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3d952c0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      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vmovupsx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0x20(%rax,%rbx,1), %xmm1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275063 0000000003d952c6                       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vsubps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%xmm7, %xmm1, %xmm1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275063 0000000003d952ca                       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vmulps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%xmm1, %xmm11, %xmm1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275064 0000000003d952ce                       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vmovupsx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0x20(%rax,%r8,1), %xmm2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275064 0000000003d952d5                       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vsubps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%xmm5, %xmm2, %xmm2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275064 0000000003d952d9                       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vmulps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%xmm2, %xmm12, %xmm2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275064 0000000003d952dd                       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vmaxps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%xmm2, %xmm1, %xmm1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221366 0000000003d9535f                        prefetcht0z  0x40(%r13)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221366 0000000003d95364                        and %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ecx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, %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edi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223706 0000000003d95366                       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jnz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0x3d9537a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149601 0000000003d95368                        mov %r13, %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rax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149601 0000000003d9536b                        test $0x8, %r13b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153434 0000000003d9536f                        </a:t>
            </a: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jz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0x3d952c0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70CB0FF8-FB7D-48B0-AEAD-5121AF0D9673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00545709"/>
              </p:ext>
            </p:extLst>
          </p:nvPr>
        </p:nvGraphicFramePr>
        <p:xfrm>
          <a:off x="7715249" y="2711295"/>
          <a:ext cx="3826275" cy="29895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6077">
                  <a:extLst>
                    <a:ext uri="{9D8B030D-6E8A-4147-A177-3AD203B41FA5}">
                      <a16:colId xmlns:a16="http://schemas.microsoft.com/office/drawing/2014/main" val="3027386949"/>
                    </a:ext>
                  </a:extLst>
                </a:gridCol>
                <a:gridCol w="811689">
                  <a:extLst>
                    <a:ext uri="{9D8B030D-6E8A-4147-A177-3AD203B41FA5}">
                      <a16:colId xmlns:a16="http://schemas.microsoft.com/office/drawing/2014/main" val="3074693388"/>
                    </a:ext>
                  </a:extLst>
                </a:gridCol>
                <a:gridCol w="867508">
                  <a:extLst>
                    <a:ext uri="{9D8B030D-6E8A-4147-A177-3AD203B41FA5}">
                      <a16:colId xmlns:a16="http://schemas.microsoft.com/office/drawing/2014/main" val="2906980936"/>
                    </a:ext>
                  </a:extLst>
                </a:gridCol>
                <a:gridCol w="811001">
                  <a:extLst>
                    <a:ext uri="{9D8B030D-6E8A-4147-A177-3AD203B41FA5}">
                      <a16:colId xmlns:a16="http://schemas.microsoft.com/office/drawing/2014/main" val="3153642832"/>
                    </a:ext>
                  </a:extLst>
                </a:gridCol>
              </a:tblGrid>
              <a:tr h="760111">
                <a:tc>
                  <a:txBody>
                    <a:bodyPr/>
                    <a:lstStyle/>
                    <a:p>
                      <a:r>
                        <a:rPr lang="en-US" sz="1200" dirty="0"/>
                        <a:t>Metric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Blender Baseline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Blender Tuned (BVH8 in </a:t>
                      </a:r>
                      <a:r>
                        <a:rPr lang="en-US" sz="1200" dirty="0" err="1"/>
                        <a:t>Embree</a:t>
                      </a:r>
                      <a:r>
                        <a:rPr lang="en-US" sz="1200" dirty="0"/>
                        <a:t>)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Tuned / Baseline</a:t>
                      </a:r>
                      <a:endParaRPr lang="en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08913"/>
                  </a:ext>
                </a:extLst>
              </a:tr>
              <a:tr h="397518">
                <a:tc>
                  <a:txBody>
                    <a:bodyPr/>
                    <a:lstStyle/>
                    <a:p>
                      <a:r>
                        <a:rPr lang="en-US" sz="1200" dirty="0"/>
                        <a:t>GFLOPs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L" sz="1200" dirty="0"/>
                        <a:t>59.25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L" sz="1200" dirty="0"/>
                        <a:t>67.37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1.137x</a:t>
                      </a:r>
                      <a:endParaRPr lang="en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541319"/>
                  </a:ext>
                </a:extLst>
              </a:tr>
              <a:tr h="422284">
                <a:tc>
                  <a:txBody>
                    <a:bodyPr/>
                    <a:lstStyle/>
                    <a:p>
                      <a:r>
                        <a:rPr lang="en-US" sz="1200" dirty="0"/>
                        <a:t>FP_Vector_128b (L5 Retiring)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19.2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14.9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4029"/>
                  </a:ext>
                </a:extLst>
              </a:tr>
              <a:tr h="422284">
                <a:tc>
                  <a:txBody>
                    <a:bodyPr/>
                    <a:lstStyle/>
                    <a:p>
                      <a:r>
                        <a:rPr lang="en-US" sz="1200" dirty="0"/>
                        <a:t>FP_Vector_256b</a:t>
                      </a:r>
                    </a:p>
                    <a:p>
                      <a:r>
                        <a:rPr lang="en-US" sz="1200" dirty="0"/>
                        <a:t>(L5 Retiring)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3.6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32880"/>
                  </a:ext>
                </a:extLst>
              </a:tr>
              <a:tr h="422284">
                <a:tc>
                  <a:txBody>
                    <a:bodyPr/>
                    <a:lstStyle/>
                    <a:p>
                      <a:r>
                        <a:rPr lang="en-US" sz="1200" dirty="0" err="1"/>
                        <a:t>Ports_Utilization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(L3 Backend)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57.9%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42.5%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14975"/>
                  </a:ext>
                </a:extLst>
              </a:tr>
              <a:tr h="397518">
                <a:tc>
                  <a:txBody>
                    <a:bodyPr/>
                    <a:lstStyle/>
                    <a:p>
                      <a:r>
                        <a:rPr lang="en-US" sz="1200" dirty="0"/>
                        <a:t>Instructions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11.1T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10.0T</a:t>
                      </a:r>
                      <a:endParaRPr lang="en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0.898x</a:t>
                      </a:r>
                      <a:endParaRPr lang="en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1889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83C50D0-F00B-4ED3-86A1-9744A33BA6FF}"/>
              </a:ext>
            </a:extLst>
          </p:cNvPr>
          <p:cNvSpPr/>
          <p:nvPr/>
        </p:nvSpPr>
        <p:spPr>
          <a:xfrm>
            <a:off x="3648724" y="5934074"/>
            <a:ext cx="3826275" cy="352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Ack: Mike Ch, Xavier Hallade, Wei Xiao</a:t>
            </a:r>
          </a:p>
        </p:txBody>
      </p:sp>
    </p:spTree>
    <p:extLst>
      <p:ext uri="{BB962C8B-B14F-4D97-AF65-F5344CB8AC3E}">
        <p14:creationId xmlns:p14="http://schemas.microsoft.com/office/powerpoint/2010/main" val="4605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BBB0D9-01DA-47A0-AE71-37C7059F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</p:spPr>
        <p:txBody>
          <a:bodyPr/>
          <a:lstStyle/>
          <a:p>
            <a:r>
              <a:rPr lang="en-US" dirty="0"/>
              <a:t>Generalizing: exploit wider vectors</a:t>
            </a:r>
            <a:endParaRPr lang="en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3EBC0B-8EBA-4B9D-AB00-2C140827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15" y="1524000"/>
            <a:ext cx="10972801" cy="47244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Insight: sub-optimally vectorized code</a:t>
            </a:r>
          </a:p>
          <a:p>
            <a:pPr lvl="1"/>
            <a:r>
              <a:rPr lang="en-US" dirty="0"/>
              <a:t>Vectorization labor already done, but enabling/tuning is missed</a:t>
            </a:r>
          </a:p>
          <a:p>
            <a:pPr lvl="1"/>
            <a:r>
              <a:rPr lang="en-US" dirty="0"/>
              <a:t>Symptom: High Core Bound and Low FP vector 256/512-bit usage</a:t>
            </a:r>
          </a:p>
          <a:p>
            <a:pPr lvl="2"/>
            <a:r>
              <a:rPr lang="en-US" dirty="0"/>
              <a:t>High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Backend_Bound.Core_Bound.Ports_Utilization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with SMT disabled, or High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Core_Bound_Likely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</a:t>
            </a:r>
            <a:r>
              <a:rPr lang="en-US" dirty="0"/>
              <a:t>(TMA 4.4 new info metric)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</a:t>
            </a:r>
            <a:r>
              <a:rPr lang="en-US" dirty="0"/>
              <a:t>with SMT-enabled when </a:t>
            </a:r>
            <a:r>
              <a:rPr lang="en-US" dirty="0">
                <a:solidFill>
                  <a:srgbClr val="C00000"/>
                </a:solidFill>
              </a:rPr>
              <a:t>Frontend Bound</a:t>
            </a:r>
            <a:r>
              <a:rPr lang="en-US" dirty="0"/>
              <a:t> is overestimated</a:t>
            </a:r>
          </a:p>
          <a:p>
            <a:pPr lvl="2"/>
            <a:r>
              <a:rPr lang="en-US" dirty="0"/>
              <a:t>Sizable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Retiring.Light_Operations.FP_Arith.FP_Vector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</a:t>
            </a:r>
            <a:r>
              <a:rPr lang="en-US" dirty="0"/>
              <a:t>(L4 metric) that is  mostly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.FP_Vector_128b </a:t>
            </a:r>
            <a:r>
              <a:rPr lang="en-US" dirty="0"/>
              <a:t>(L5 metric, new in TMA 4.4)</a:t>
            </a:r>
          </a:p>
          <a:p>
            <a:r>
              <a:rPr lang="en-US" dirty="0"/>
              <a:t>Tuning: exploit wide vectors</a:t>
            </a:r>
          </a:p>
          <a:p>
            <a:pPr lvl="1"/>
            <a:r>
              <a:rPr lang="en-US" dirty="0"/>
              <a:t>Examine compiler and/or runtime/library flags for widest vector:</a:t>
            </a:r>
          </a:p>
          <a:p>
            <a:pPr lvl="2"/>
            <a:r>
              <a:rPr lang="en-US" dirty="0"/>
              <a:t>256-bit vector in ADL</a:t>
            </a:r>
          </a:p>
          <a:p>
            <a:pPr lvl="2"/>
            <a:r>
              <a:rPr lang="en-US" dirty="0"/>
              <a:t>512-bit vector in TGL, ICX and SPR.</a:t>
            </a:r>
          </a:p>
          <a:p>
            <a:pPr lvl="1"/>
            <a:r>
              <a:rPr lang="en-US" dirty="0"/>
              <a:t>Reduces pressure on execution ports plus reduces path length (instruction count)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FD958-9AB5-475A-B2DF-20AC9DC5A7D8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2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3462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puter script on a screen">
            <a:extLst>
              <a:ext uri="{FF2B5EF4-FFF2-40B4-BE49-F238E27FC236}">
                <a16:creationId xmlns:a16="http://schemas.microsoft.com/office/drawing/2014/main" id="{F70E88FF-025B-4AD2-821A-0B9996B88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" r="43532" b="2"/>
          <a:stretch/>
        </p:blipFill>
        <p:spPr>
          <a:xfrm>
            <a:off x="6653348" y="16946"/>
            <a:ext cx="5082268" cy="6357174"/>
          </a:xfrm>
          <a:prstGeom prst="rect">
            <a:avLst/>
          </a:prstGeom>
          <a:noFill/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2156DC-D736-4D40-A1E5-A555F159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Outline</a:t>
            </a:r>
            <a:endParaRPr lang="en-IL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30BE6643-E6E7-DC20-44E7-0C6C28C07A6F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132864824"/>
              </p:ext>
            </p:extLst>
          </p:nvPr>
        </p:nvGraphicFramePr>
        <p:xfrm>
          <a:off x="-8388" y="1523999"/>
          <a:ext cx="7122252" cy="441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AAE9A0-C45F-4B29-B3F4-65F87B4155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174751"/>
            <a:ext cx="6073269" cy="438150"/>
          </a:xfrm>
        </p:spPr>
        <p:txBody>
          <a:bodyPr/>
          <a:lstStyle/>
          <a:p>
            <a:r>
              <a:rPr lang="en-US" sz="1800"/>
              <a:t>Towards a Structured Software Tuning Process</a:t>
            </a:r>
            <a:endParaRPr lang="en-IL" sz="1800"/>
          </a:p>
        </p:txBody>
      </p:sp>
    </p:spTree>
    <p:extLst>
      <p:ext uri="{BB962C8B-B14F-4D97-AF65-F5344CB8AC3E}">
        <p14:creationId xmlns:p14="http://schemas.microsoft.com/office/powerpoint/2010/main" val="3046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507A-6307-44CB-BA18-87408AAA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and call-for-action</a:t>
            </a:r>
            <a:endParaRPr lang="en-IL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7D37D45-951C-C646-B288-A43D1AB1FC9B}"/>
              </a:ext>
            </a:extLst>
          </p:cNvPr>
          <p:cNvGraphicFramePr>
            <a:graphicFrameLocks noGrp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429230926"/>
              </p:ext>
            </p:extLst>
          </p:nvPr>
        </p:nvGraphicFramePr>
        <p:xfrm>
          <a:off x="571501" y="1673225"/>
          <a:ext cx="5030310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6B8DC47-A2D1-47DA-B3C4-CF29AB173721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031041322"/>
              </p:ext>
            </p:extLst>
          </p:nvPr>
        </p:nvGraphicFramePr>
        <p:xfrm>
          <a:off x="5855147" y="1389356"/>
          <a:ext cx="5727254" cy="543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83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FF51DF-1B62-47C7-BE5B-C7C07064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I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0A5C99-DDF8-49ED-85CB-CF0D00E51F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perf-tools command &amp; outputs of presented use cases</a:t>
            </a:r>
            <a:endParaRPr lang="en-I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EFC84C-A430-463A-89EA-AED7108566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620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7A09E5-1671-4EFF-ABDD-6FC737AC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perf-tools</a:t>
            </a:r>
            <a:r>
              <a:rPr lang="en-US" dirty="0"/>
              <a:t> sample commands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31651-8A8B-49A6-8EAD-258B1827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 indent="0" algn="r">
              <a:buNone/>
            </a:pPr>
            <a:r>
              <a:rPr lang="en-US" dirty="0">
                <a:hlinkClick r:id="rId2"/>
              </a:rPr>
              <a:t>https://github.com/aayasin/perf-tools</a:t>
            </a:r>
            <a:r>
              <a:rPr lang="en-US" dirty="0"/>
              <a:t> </a:t>
            </a:r>
          </a:p>
          <a:p>
            <a:r>
              <a:rPr lang="en-US" dirty="0"/>
              <a:t>Useful commands</a:t>
            </a:r>
          </a:p>
          <a:p>
            <a:pPr lvl="1">
              <a:buFont typeface="Intel Clear" panose="020B0604020203020204" pitchFamily="34" charset="0"/>
              <a:buChar char="$"/>
            </a:pPr>
            <a:r>
              <a:rPr lang="en-US" sz="2133" dirty="0">
                <a:latin typeface="Consolas" panose="020B0609020204030204" pitchFamily="49" charset="0"/>
              </a:rPr>
              <a:t>git clone --recurse-submodules https://github.com/aayasin/perf-tools</a:t>
            </a:r>
          </a:p>
          <a:p>
            <a:pPr lvl="1">
              <a:buFont typeface="Intel Clear" panose="020B0604020203020204" pitchFamily="34" charset="0"/>
              <a:buChar char="$"/>
            </a:pPr>
            <a:r>
              <a:rPr lang="en-US" sz="2133" dirty="0">
                <a:latin typeface="Consolas" panose="020B0609020204030204" pitchFamily="49" charset="0"/>
              </a:rPr>
              <a:t>cd perf-tools/</a:t>
            </a:r>
          </a:p>
          <a:p>
            <a:pPr lvl="1">
              <a:buFont typeface="Intel Clear" panose="020B0604020203020204" pitchFamily="34" charset="0"/>
              <a:buChar char="$"/>
            </a:pPr>
            <a:r>
              <a:rPr lang="en-US" sz="2133" dirty="0">
                <a:solidFill>
                  <a:srgbClr val="C00000"/>
                </a:solidFill>
                <a:latin typeface="Consolas" panose="020B0609020204030204" pitchFamily="49" charset="0"/>
              </a:rPr>
              <a:t>./do.py setup-all</a:t>
            </a:r>
          </a:p>
          <a:p>
            <a:pPr lvl="1">
              <a:buFont typeface="Intel Clear" panose="020B0604020203020204" pitchFamily="34" charset="0"/>
              <a:buChar char="$"/>
            </a:pPr>
            <a:r>
              <a:rPr lang="en-US" sz="2133" dirty="0">
                <a:latin typeface="Consolas" panose="020B0609020204030204" pitchFamily="49" charset="0"/>
              </a:rPr>
              <a:t>./do.py disable-</a:t>
            </a:r>
            <a:r>
              <a:rPr lang="en-US" sz="2133" dirty="0" err="1">
                <a:latin typeface="Consolas" panose="020B0609020204030204" pitchFamily="49" charset="0"/>
              </a:rPr>
              <a:t>smt</a:t>
            </a:r>
            <a:r>
              <a:rPr lang="en-US" sz="2133" dirty="0">
                <a:latin typeface="Consolas" panose="020B0609020204030204" pitchFamily="49" charset="0"/>
              </a:rPr>
              <a:t> disable-atom --tune :super:1</a:t>
            </a:r>
          </a:p>
          <a:p>
            <a:pPr lvl="1">
              <a:buFont typeface="Intel Clear" panose="020B0604020203020204" pitchFamily="34" charset="0"/>
              <a:buChar char="$"/>
            </a:pPr>
            <a:r>
              <a:rPr lang="en-US" sz="2133" b="1" dirty="0">
                <a:latin typeface="Consolas" panose="020B0609020204030204" pitchFamily="49" charset="0"/>
              </a:rPr>
              <a:t>./do.py profile</a:t>
            </a:r>
          </a:p>
          <a:p>
            <a:pPr lvl="1">
              <a:buFont typeface="Intel Clear" panose="020B0604020203020204" pitchFamily="34" charset="0"/>
              <a:buChar char="$"/>
            </a:pPr>
            <a:r>
              <a:rPr lang="en-US" sz="2133" dirty="0">
                <a:latin typeface="Consolas" panose="020B0609020204030204" pitchFamily="49" charset="0"/>
              </a:rPr>
              <a:t>./do.py log profile tar</a:t>
            </a:r>
          </a:p>
          <a:p>
            <a:pPr lvl="1">
              <a:buFont typeface="Intel Clear" panose="020B0604020203020204" pitchFamily="34" charset="0"/>
              <a:buChar char="$"/>
            </a:pPr>
            <a:r>
              <a:rPr lang="en-US" sz="2133" dirty="0">
                <a:latin typeface="Consolas" panose="020B0609020204030204" pitchFamily="49" charset="0"/>
              </a:rPr>
              <a:t>./do.py enable-</a:t>
            </a:r>
            <a:r>
              <a:rPr lang="en-US" sz="2133" dirty="0" err="1">
                <a:latin typeface="Consolas" panose="020B0609020204030204" pitchFamily="49" charset="0"/>
              </a:rPr>
              <a:t>smt</a:t>
            </a:r>
            <a:r>
              <a:rPr lang="en-US" sz="2133" dirty="0">
                <a:latin typeface="Consolas" panose="020B0609020204030204" pitchFamily="49" charset="0"/>
              </a:rPr>
              <a:t> enable-atom # do not forget once done</a:t>
            </a:r>
          </a:p>
          <a:p>
            <a:pPr lvl="1">
              <a:buFont typeface="Intel Clear" panose="020B0604020203020204" pitchFamily="34" charset="0"/>
              <a:buChar char="$"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16A9E-A40E-47E8-98DF-2F86DB6CB73F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Consolas" panose="020B0609020204030204" pitchFamily="49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perf-tools</a:t>
            </a: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pkg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2321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E857-22C9-422A-8DF0-FC550C0D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>
            <a:normAutofit/>
          </a:bodyPr>
          <a:lstStyle/>
          <a:p>
            <a:r>
              <a:rPr lang="en-US" sz="5467"/>
              <a:t> profile-steps in do.py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A795B17-C07D-4987-8882-CBCA4B43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07" y="1428206"/>
            <a:ext cx="11242764" cy="46680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>
                <a:latin typeface="Intel Clear" panose="020B0604020203020204" pitchFamily="34" charset="0"/>
                <a:ea typeface="Calibri" panose="020F0502020204030204" pitchFamily="34" charset="0"/>
              </a:rPr>
              <a:t>The color bullets map to </a:t>
            </a:r>
            <a:r>
              <a:rPr lang="en-US" sz="1600">
                <a:solidFill>
                  <a:srgbClr val="C00000"/>
                </a:solidFill>
                <a:latin typeface="Intel Clear" panose="020B0604020203020204" pitchFamily="34" charset="0"/>
                <a:ea typeface="Calibri" panose="020F0502020204030204" pitchFamily="34" charset="0"/>
              </a:rPr>
              <a:t>0x122</a:t>
            </a:r>
            <a:r>
              <a:rPr lang="en-US" sz="1600">
                <a:latin typeface="Intel Clear" panose="020B0604020203020204" pitchFamily="34" charset="0"/>
                <a:ea typeface="Calibri" panose="020F0502020204030204" pitchFamily="34" charset="0"/>
              </a:rPr>
              <a:t> (a HEX value setting bits 1, 5 and 8). -pm from do.py -h: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189" lvl="1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ea typeface="Calibri" panose="020F0502020204030204" pitchFamily="34" charset="0"/>
              </a:rPr>
              <a:t>-pm MASK, --profile-mask PROFILE_MASK mask to control profiling stages (default: FF)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hex bitmap to enable/disable profile-steps selectively. Each step is described in 1 sentence, a single run unless says [</a:t>
            </a:r>
            <a:r>
              <a:rPr lang="en-US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runs</a:t>
            </a:r>
            <a:r>
              <a:rPr lang="en-US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  <a:p>
            <a:pPr>
              <a:spcBef>
                <a:spcPts val="0"/>
              </a:spcBef>
            </a:pPr>
            <a:r>
              <a:rPr lang="en-US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profiling</a:t>
            </a: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0: logging basic info on the system. App is not run.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per-app counting-mode averaging [</a:t>
            </a:r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runs]</a:t>
            </a:r>
            <a:r>
              <a:rPr lang="en-US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Output </a:t>
            </a:r>
            <a:r>
              <a:rPr lang="en-US" sz="160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runtime+variance</a:t>
            </a:r>
            <a:r>
              <a:rPr lang="en-US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IPC and TMA level 1.</a:t>
            </a:r>
            <a:endParaRPr lang="en-US" sz="160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system-wide counting-mode. One run but collects counters for everything running on the system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sampling + stack on </a:t>
            </a:r>
            <a:r>
              <a:rPr lang="en-US" sz="1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clockticks</a:t>
            </a: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Prints hot modules/functions/time-consuming instructions.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TMA profiling</a:t>
            </a: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 TMA-full in single run. Collects all 6-levels with counter multiplexing. Suspect counter results.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 TMA 2-levels only with counter multiplexing </a:t>
            </a:r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 runs]</a:t>
            </a:r>
            <a:r>
              <a:rPr lang="en-US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trust results.</a:t>
            </a:r>
            <a:endParaRPr lang="en-US" sz="160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6: TMA drill-down. It starts from TMA level 1 then it auto zoom-in to next levels based on previous run values  </a:t>
            </a:r>
            <a:r>
              <a:rPr lang="en-US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[up to 6 runs]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7: TMA-full in multiple runs. Collects all 6 levels with no counter multiplexing [</a:t>
            </a:r>
            <a:r>
              <a:rPr lang="en-US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runs</a:t>
            </a: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Advanced profiling</a:t>
            </a: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 sampling + LBR on taken branches. Reports instruction mixes, </a:t>
            </a:r>
            <a:r>
              <a:rPr lang="en-US" sz="160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hitcounts</a:t>
            </a:r>
            <a:r>
              <a:rPr lang="en-US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global stats (branch types, </a:t>
            </a:r>
            <a:r>
              <a:rPr lang="en-US" sz="160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</a:t>
            </a:r>
            <a:r>
              <a:rPr lang="en-US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branches, code footprint estimate) as well as detailed-stats for (auto-detected) hot loops {cycles%, </a:t>
            </a:r>
            <a:r>
              <a:rPr lang="en-US" sz="160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tripcount</a:t>
            </a:r>
            <a:r>
              <a:rPr lang="en-US" sz="1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IPC, # conditionals &amp; polarity}.</a:t>
            </a:r>
            <a:endParaRPr lang="en-US" sz="160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080" lvl="1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9: sampling + LBR on precise event:</a:t>
            </a:r>
          </a:p>
          <a:p>
            <a:pPr marL="1054874" lvl="2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DSB misses. Reports type of DSB misses as well as loop detection &amp; stats.</a:t>
            </a:r>
          </a:p>
          <a:p>
            <a:pPr marL="1054874" lvl="2" indent="-34289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Mispredicts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BCBDB-D494-4840-9C9F-611CAD5C6FC0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Consolas" panose="020B0609020204030204" pitchFamily="49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perf-tools</a:t>
            </a: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pkg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7106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1A88-6D25-483B-BF2F-9EB436DC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65" y="334838"/>
            <a:ext cx="4114801" cy="1325563"/>
          </a:xfrm>
        </p:spPr>
        <p:txBody>
          <a:bodyPr/>
          <a:lstStyle/>
          <a:p>
            <a:pPr algn="r"/>
            <a:r>
              <a:rPr lang="en-US" dirty="0"/>
              <a:t>Demo’s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63A46-F42C-441B-9F73-3F05D516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440B5F-5C37-4DDA-A8C2-6DEDDF49C02E}"/>
              </a:ext>
            </a:extLst>
          </p:cNvPr>
          <p:cNvSpPr txBox="1">
            <a:spLocks/>
          </p:cNvSpPr>
          <p:nvPr/>
        </p:nvSpPr>
        <p:spPr>
          <a:xfrm>
            <a:off x="838200" y="336307"/>
            <a:ext cx="10883537" cy="6090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b="1" dirty="0">
                <a:latin typeface="Consolas" panose="020B0609020204030204" pitchFamily="49" charset="0"/>
              </a:rPr>
              <a:t>$ /iusers/ayasin/perf-tools/do.py profile -a "./548-xm3.sh </a:t>
            </a:r>
            <a:r>
              <a:rPr lang="en-US" sz="900" b="1" dirty="0" err="1">
                <a:latin typeface="Consolas" panose="020B0609020204030204" pitchFamily="49" charset="0"/>
              </a:rPr>
              <a:t>basln</a:t>
            </a:r>
            <a:r>
              <a:rPr lang="en-US" sz="900" b="1" dirty="0"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latin typeface="Consolas" panose="020B0609020204030204" pitchFamily="49" charset="0"/>
              </a:rPr>
              <a:t>ht$HT-demo</a:t>
            </a:r>
            <a:r>
              <a:rPr lang="en-US" sz="900" b="1" dirty="0">
                <a:latin typeface="Consolas" panose="020B0609020204030204" pitchFamily="49" charset="0"/>
              </a:rPr>
              <a:t>" -pm 120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b="1" dirty="0" err="1">
                <a:highlight>
                  <a:srgbClr val="00FFFF"/>
                </a:highlight>
                <a:latin typeface="Consolas" panose="020B0609020204030204" pitchFamily="49" charset="0"/>
              </a:rPr>
              <a:t>topdown</a:t>
            </a:r>
            <a:r>
              <a:rPr lang="en-US" sz="900" b="1" dirty="0">
                <a:highlight>
                  <a:srgbClr val="00FFFF"/>
                </a:highlight>
                <a:latin typeface="Consolas" panose="020B0609020204030204" pitchFamily="49" charset="0"/>
              </a:rPr>
              <a:t> 2-levels 1 runs 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# 4.31-full-perf+ay5 on 12th Gen Intel(R) Core(TM) i9-12900 [</a:t>
            </a:r>
            <a:r>
              <a:rPr lang="en-US" sz="900" dirty="0" err="1">
                <a:latin typeface="Consolas" panose="020B0609020204030204" pitchFamily="49" charset="0"/>
              </a:rPr>
              <a:t>adl</a:t>
            </a:r>
            <a:r>
              <a:rPr lang="en-US" sz="900" dirty="0">
                <a:latin typeface="Consolas" panose="020B0609020204030204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FE             </a:t>
            </a:r>
            <a:r>
              <a:rPr lang="en-US" sz="900" dirty="0" err="1">
                <a:latin typeface="Consolas" panose="020B0609020204030204" pitchFamily="49" charset="0"/>
              </a:rPr>
              <a:t>Frontend_Bound</a:t>
            </a:r>
            <a:r>
              <a:rPr lang="en-US" sz="900" dirty="0">
                <a:latin typeface="Consolas" panose="020B0609020204030204" pitchFamily="49" charset="0"/>
              </a:rPr>
              <a:t>                                                     % Slots                      31.7 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Info.Core</a:t>
            </a:r>
            <a:r>
              <a:rPr lang="en-US" sz="900" dirty="0">
                <a:latin typeface="Consolas" panose="020B0609020204030204" pitchFamily="49" charset="0"/>
              </a:rPr>
              <a:t>      </a:t>
            </a:r>
            <a:r>
              <a:rPr lang="en-US" sz="900" dirty="0" err="1">
                <a:latin typeface="Consolas" panose="020B0609020204030204" pitchFamily="49" charset="0"/>
              </a:rPr>
              <a:t>CoreIPC</a:t>
            </a:r>
            <a:r>
              <a:rPr lang="en-US" sz="900" dirty="0">
                <a:latin typeface="Consolas" panose="020B0609020204030204" pitchFamily="49" charset="0"/>
              </a:rPr>
              <a:t>                                                              </a:t>
            </a:r>
            <a:r>
              <a:rPr lang="en-US" sz="900" dirty="0" err="1">
                <a:latin typeface="Consolas" panose="020B0609020204030204" pitchFamily="49" charset="0"/>
              </a:rPr>
              <a:t>Core_Metric</a:t>
            </a:r>
            <a:r>
              <a:rPr lang="en-US" sz="900" dirty="0">
                <a:latin typeface="Consolas" panose="020B0609020204030204" pitchFamily="49" charset="0"/>
              </a:rPr>
              <a:t>                 2.28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Info.Inst_Mix</a:t>
            </a:r>
            <a:r>
              <a:rPr lang="en-US" sz="1100" b="1" dirty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1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IpTB</a:t>
            </a:r>
            <a:r>
              <a:rPr lang="en-US" sz="1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                                                  </a:t>
            </a:r>
            <a:r>
              <a:rPr lang="en-US" sz="1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Inst_Metric</a:t>
            </a:r>
            <a:r>
              <a:rPr lang="en-US" sz="1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  9.57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err="1">
                <a:solidFill>
                  <a:srgbClr val="00B050"/>
                </a:solidFill>
                <a:latin typeface="Consolas" panose="020B0609020204030204" pitchFamily="49" charset="0"/>
              </a:rPr>
              <a:t>Info.Bottleneck</a:t>
            </a:r>
            <a:r>
              <a:rPr lang="en-US" sz="9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B050"/>
                </a:solidFill>
                <a:latin typeface="Consolas" panose="020B0609020204030204" pitchFamily="49" charset="0"/>
              </a:rPr>
              <a:t>Big_Code</a:t>
            </a:r>
            <a:r>
              <a:rPr lang="en-US" sz="900" dirty="0">
                <a:solidFill>
                  <a:srgbClr val="00B050"/>
                </a:solidFill>
                <a:latin typeface="Consolas" panose="020B0609020204030204" pitchFamily="49" charset="0"/>
              </a:rPr>
              <a:t>                                                            </a:t>
            </a:r>
            <a:r>
              <a:rPr lang="en-US" sz="900" dirty="0" err="1">
                <a:solidFill>
                  <a:srgbClr val="00B050"/>
                </a:solidFill>
                <a:latin typeface="Consolas" panose="020B0609020204030204" pitchFamily="49" charset="0"/>
              </a:rPr>
              <a:t>Scaled_Slots</a:t>
            </a:r>
            <a:r>
              <a:rPr lang="en-US" sz="900" dirty="0">
                <a:solidFill>
                  <a:srgbClr val="00B050"/>
                </a:solidFill>
                <a:latin typeface="Consolas" panose="020B0609020204030204" pitchFamily="49" charset="0"/>
              </a:rPr>
              <a:t>                 0.05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Info.Bottleneck</a:t>
            </a:r>
            <a:r>
              <a:rPr lang="en-US" sz="1100" b="1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Instruction_Fetch_BW</a:t>
            </a:r>
            <a:r>
              <a:rPr lang="en-US" sz="1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                                 </a:t>
            </a:r>
            <a:r>
              <a:rPr lang="en-US" sz="1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Scaled_Slots</a:t>
            </a:r>
            <a:r>
              <a:rPr lang="en-US" sz="1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 28.97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FE             </a:t>
            </a:r>
            <a:r>
              <a:rPr lang="en-US" sz="900" dirty="0" err="1">
                <a:latin typeface="Consolas" panose="020B0609020204030204" pitchFamily="49" charset="0"/>
              </a:rPr>
              <a:t>Frontend_Bound.Fetch_Latency.DSB_Switches</a:t>
            </a:r>
            <a:r>
              <a:rPr lang="en-US" sz="900" dirty="0">
                <a:latin typeface="Consolas" panose="020B0609020204030204" pitchFamily="49" charset="0"/>
              </a:rPr>
              <a:t>                          % Clocks                      8.7 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FE             </a:t>
            </a:r>
            <a:r>
              <a:rPr lang="en-US" sz="900" dirty="0" err="1">
                <a:latin typeface="Consolas" panose="020B0609020204030204" pitchFamily="49" charset="0"/>
              </a:rPr>
              <a:t>Frontend_Bound.Fetch_Latency.DSB_Switches</a:t>
            </a:r>
            <a:r>
              <a:rPr lang="en-US" sz="900" dirty="0">
                <a:latin typeface="Consolas" panose="020B0609020204030204" pitchFamily="49" charset="0"/>
              </a:rPr>
              <a:t>                          % Clocks                      8.7 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err="1">
                <a:solidFill>
                  <a:srgbClr val="00B050"/>
                </a:solidFill>
                <a:latin typeface="Consolas" panose="020B0609020204030204" pitchFamily="49" charset="0"/>
              </a:rPr>
              <a:t>Info.Bottleneck</a:t>
            </a:r>
            <a:r>
              <a:rPr lang="en-US" sz="900" dirty="0">
                <a:solidFill>
                  <a:srgbClr val="00B050"/>
                </a:solidFill>
                <a:latin typeface="Consolas" panose="020B0609020204030204" pitchFamily="49" charset="0"/>
              </a:rPr>
              <a:t> Mispredictions                                                      </a:t>
            </a:r>
            <a:r>
              <a:rPr lang="en-US" sz="900" dirty="0" err="1">
                <a:solidFill>
                  <a:srgbClr val="00B050"/>
                </a:solidFill>
                <a:latin typeface="Consolas" panose="020B0609020204030204" pitchFamily="49" charset="0"/>
              </a:rPr>
              <a:t>Scaled_Slots</a:t>
            </a:r>
            <a:r>
              <a:rPr lang="en-US" sz="900" dirty="0">
                <a:solidFill>
                  <a:srgbClr val="00B050"/>
                </a:solidFill>
                <a:latin typeface="Consolas" panose="020B0609020204030204" pitchFamily="49" charset="0"/>
              </a:rPr>
              <a:t>                16.65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Info.Thread</a:t>
            </a:r>
            <a:r>
              <a:rPr lang="en-US" sz="900" dirty="0">
                <a:latin typeface="Consolas" panose="020B0609020204030204" pitchFamily="49" charset="0"/>
              </a:rPr>
              <a:t>    IPC                                                                  Metric                      2.28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Info.System</a:t>
            </a:r>
            <a:r>
              <a:rPr lang="en-US" sz="900" dirty="0">
                <a:latin typeface="Consolas" panose="020B0609020204030204" pitchFamily="49" charset="0"/>
              </a:rPr>
              <a:t>    Time                                                                 Seconds                   101.38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err="1">
                <a:solidFill>
                  <a:srgbClr val="C00000"/>
                </a:solidFill>
                <a:latin typeface="Consolas" panose="020B0609020204030204" pitchFamily="49" charset="0"/>
              </a:rPr>
              <a:t>Info.Frontend</a:t>
            </a:r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900" dirty="0" err="1">
                <a:solidFill>
                  <a:srgbClr val="C00000"/>
                </a:solidFill>
                <a:latin typeface="Consolas" panose="020B0609020204030204" pitchFamily="49" charset="0"/>
              </a:rPr>
              <a:t>Fetch_UpC</a:t>
            </a:r>
            <a:r>
              <a:rPr 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                                                            Metric                      4.38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Info.Frontend</a:t>
            </a:r>
            <a:r>
              <a:rPr lang="en-US" sz="900" dirty="0">
                <a:latin typeface="Consolas" panose="020B0609020204030204" pitchFamily="49" charset="0"/>
              </a:rPr>
              <a:t>  </a:t>
            </a:r>
            <a:r>
              <a:rPr lang="en-US" sz="900" dirty="0" err="1">
                <a:latin typeface="Consolas" panose="020B0609020204030204" pitchFamily="49" charset="0"/>
              </a:rPr>
              <a:t>DSB_Misses_Cost</a:t>
            </a:r>
            <a:r>
              <a:rPr lang="en-US" sz="900" dirty="0">
                <a:latin typeface="Consolas" panose="020B0609020204030204" pitchFamily="49" charset="0"/>
              </a:rPr>
              <a:t>                                                      Slots                       0.22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 err="1">
                <a:latin typeface="Consolas" panose="020B0609020204030204" pitchFamily="49" charset="0"/>
              </a:rPr>
              <a:t>Info.Core</a:t>
            </a:r>
            <a:r>
              <a:rPr lang="en-US" sz="900" dirty="0">
                <a:latin typeface="Consolas" panose="020B0609020204030204" pitchFamily="49" charset="0"/>
              </a:rPr>
              <a:t>      ILP                                                                  </a:t>
            </a:r>
            <a:r>
              <a:rPr lang="en-US" sz="900" dirty="0" err="1">
                <a:latin typeface="Consolas" panose="020B0609020204030204" pitchFamily="49" charset="0"/>
              </a:rPr>
              <a:t>Core_Metric</a:t>
            </a:r>
            <a:r>
              <a:rPr lang="en-US" sz="900" dirty="0">
                <a:latin typeface="Consolas" panose="020B0609020204030204" pitchFamily="49" charset="0"/>
              </a:rPr>
              <a:t>                10.49   [16.7%]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b="1" dirty="0">
                <a:highlight>
                  <a:srgbClr val="00FFFF"/>
                </a:highlight>
                <a:latin typeface="Consolas" panose="020B0609020204030204" pitchFamily="49" charset="0"/>
              </a:rPr>
              <a:t>sampling w/ LBR 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[ perf record: Captured and wrote 133.727 MB 548-xm3-basln-ht1-demo-janysave_type-eevent0xc4umask0x20ppp-c700001.perf.data (171804 samples) 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Try 'perf report  -i 548-xm3-basln-ht1-demo-janysave_type-eevent0xc4umask0x20ppp-c700001.perf.data --branch-history --samples 9' to browse streams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instruction-mix for 'exchange2_r_0.b'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...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1.8%     905983 lea 0x70003c(,%rax,4), %</a:t>
            </a:r>
            <a:r>
              <a:rPr lang="en-US" sz="900" dirty="0" err="1">
                <a:latin typeface="Consolas" panose="020B0609020204030204" pitchFamily="49" charset="0"/>
              </a:rPr>
              <a:t>rcx</a:t>
            </a:r>
            <a:endParaRPr lang="en-US" sz="9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6.7%    3446315 lea 0x1(%</a:t>
            </a:r>
            <a:r>
              <a:rPr lang="en-US" sz="900" dirty="0" err="1">
                <a:latin typeface="Consolas" panose="020B0609020204030204" pitchFamily="49" charset="0"/>
              </a:rPr>
              <a:t>rax</a:t>
            </a:r>
            <a:r>
              <a:rPr lang="en-US" sz="900" dirty="0">
                <a:latin typeface="Consolas" panose="020B0609020204030204" pitchFamily="49" charset="0"/>
              </a:rPr>
              <a:t>), %</a:t>
            </a:r>
            <a:r>
              <a:rPr lang="en-US" sz="900" dirty="0" err="1">
                <a:latin typeface="Consolas" panose="020B0609020204030204" pitchFamily="49" charset="0"/>
              </a:rPr>
              <a:t>rax</a:t>
            </a:r>
            <a:endParaRPr lang="en-US" sz="9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6.8%    3479583 </a:t>
            </a:r>
            <a:r>
              <a:rPr lang="en-US" sz="900" dirty="0" err="1">
                <a:latin typeface="Consolas" panose="020B0609020204030204" pitchFamily="49" charset="0"/>
              </a:rPr>
              <a:t>cmpl</a:t>
            </a:r>
            <a:r>
              <a:rPr lang="en-US" sz="900" dirty="0">
                <a:latin typeface="Consolas" panose="020B0609020204030204" pitchFamily="49" charset="0"/>
              </a:rPr>
              <a:t>  $0x0, (%</a:t>
            </a:r>
            <a:r>
              <a:rPr lang="en-US" sz="900" dirty="0" err="1">
                <a:latin typeface="Consolas" panose="020B0609020204030204" pitchFamily="49" charset="0"/>
              </a:rPr>
              <a:t>rcx</a:t>
            </a:r>
            <a:r>
              <a:rPr lang="en-US" sz="9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code footprint estimate: 138.44 KB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b="1" dirty="0">
                <a:highlight>
                  <a:srgbClr val="00FFFF"/>
                </a:highlight>
                <a:latin typeface="Consolas" panose="020B0609020204030204" pitchFamily="49" charset="0"/>
              </a:rPr>
              <a:t>        detailed stats for hot loops ....................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Loop#5: [</a:t>
            </a:r>
            <a:r>
              <a:rPr lang="en-US" sz="900" dirty="0" err="1">
                <a:latin typeface="Consolas" panose="020B0609020204030204" pitchFamily="49" charset="0"/>
              </a:rPr>
              <a:t>ip</a:t>
            </a:r>
            <a:r>
              <a:rPr lang="en-US" sz="900" dirty="0">
                <a:latin typeface="Consolas" panose="020B0609020204030204" pitchFamily="49" charset="0"/>
              </a:rPr>
              <a:t>: 0x41ef00, hotness: 252339, FL-cycles%: 5.70%, size: 6, back: 0x41ef18, entry-block: 0x41eea4, attributes: -, inner: 2, outer: 0, outer-loops: [0x41eea4, 0x41dc60], </a:t>
            </a:r>
            <a:r>
              <a:rPr lang="en-US" sz="900" dirty="0" err="1">
                <a:latin typeface="Consolas" panose="020B0609020204030204" pitchFamily="49" charset="0"/>
              </a:rPr>
              <a:t>Conds</a:t>
            </a:r>
            <a:r>
              <a:rPr lang="en-US" sz="900" dirty="0">
                <a:latin typeface="Consolas" panose="020B0609020204030204" pitchFamily="49" charset="0"/>
              </a:rPr>
              <a:t>: 1, IPC-most: 3.0, IPC-num-buckets: 14, 0x41ef07_taken: 8.97%,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-most: 1,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-num-buckets: 9,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-coverage: 61.40%]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Loop#4: [</a:t>
            </a:r>
            <a:r>
              <a:rPr lang="en-US" sz="900" dirty="0" err="1">
                <a:latin typeface="Consolas" panose="020B0609020204030204" pitchFamily="49" charset="0"/>
              </a:rPr>
              <a:t>ip</a:t>
            </a:r>
            <a:r>
              <a:rPr lang="en-US" sz="900" dirty="0">
                <a:latin typeface="Consolas" panose="020B0609020204030204" pitchFamily="49" charset="0"/>
              </a:rPr>
              <a:t>: 0x41f590, hotness: 423427, FL-cycles%: 7.19%, size: 6, back: 0x41f5a8, entry-block: 0x41f53e, attributes: -, inner: 2, outer: 0, outer-loops: [0x41f53e, 0x41dc60], </a:t>
            </a:r>
            <a:r>
              <a:rPr lang="en-US" sz="900" dirty="0" err="1">
                <a:latin typeface="Consolas" panose="020B0609020204030204" pitchFamily="49" charset="0"/>
              </a:rPr>
              <a:t>Conds</a:t>
            </a:r>
            <a:r>
              <a:rPr lang="en-US" sz="900" dirty="0">
                <a:latin typeface="Consolas" panose="020B0609020204030204" pitchFamily="49" charset="0"/>
              </a:rPr>
              <a:t>: 1, IPC-most: 3.0, IPC-num-buckets: 14, 0x41f597_taken: 6.46%,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-most: 1,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-num-buckets: 9,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-coverage: 69.33%]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Loop#3: [</a:t>
            </a:r>
            <a:r>
              <a:rPr lang="en-US" sz="900" dirty="0" err="1">
                <a:latin typeface="Consolas" panose="020B0609020204030204" pitchFamily="49" charset="0"/>
              </a:rPr>
              <a:t>ip</a:t>
            </a:r>
            <a:r>
              <a:rPr lang="en-US" sz="900" dirty="0">
                <a:latin typeface="Consolas" panose="020B0609020204030204" pitchFamily="49" charset="0"/>
              </a:rPr>
              <a:t>: 0x41f8f0, hotness: 564517, FL-cycles%: 10.34%, size: 6, back: 0x41f909, entry-block: 0x41f8b0, attributes: -, inner: 3, outer: 0, outer-loops: [0x41f8b0, 0x41f878, 0x41dc60], </a:t>
            </a:r>
            <a:r>
              <a:rPr lang="en-US" sz="900" dirty="0" err="1">
                <a:latin typeface="Consolas" panose="020B0609020204030204" pitchFamily="49" charset="0"/>
              </a:rPr>
              <a:t>Conds</a:t>
            </a:r>
            <a:r>
              <a:rPr lang="en-US" sz="900" dirty="0">
                <a:latin typeface="Consolas" panose="020B0609020204030204" pitchFamily="49" charset="0"/>
              </a:rPr>
              <a:t>: 1, IPC-most: 3.0, IPC-num-buckets: 14, 0x41f8f8_taken: 7.27%,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-most: 9,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-num-buckets: 9,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-coverage: 60.93%]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Loop#2: [</a:t>
            </a:r>
            <a:r>
              <a:rPr lang="en-US" sz="900" dirty="0" err="1">
                <a:latin typeface="Consolas" panose="020B0609020204030204" pitchFamily="49" charset="0"/>
              </a:rPr>
              <a:t>ip</a:t>
            </a:r>
            <a:r>
              <a:rPr lang="en-US" sz="900" dirty="0">
                <a:latin typeface="Consolas" panose="020B0609020204030204" pitchFamily="49" charset="0"/>
              </a:rPr>
              <a:t>: 0x41f650, hotness: 567496, FL-cycles%: 13.47%, size: 6, back: 0x41f668, entry-block: 0x41f605, attributes: -, inner: 2, outer: 0, outer-loops: [0x41f605, 0x41dc60], </a:t>
            </a:r>
            <a:r>
              <a:rPr lang="en-US" sz="900" dirty="0" err="1">
                <a:latin typeface="Consolas" panose="020B0609020204030204" pitchFamily="49" charset="0"/>
              </a:rPr>
              <a:t>Conds</a:t>
            </a:r>
            <a:r>
              <a:rPr lang="en-US" sz="900" dirty="0">
                <a:latin typeface="Consolas" panose="020B0609020204030204" pitchFamily="49" charset="0"/>
              </a:rPr>
              <a:t>: 1, IPC-most: 3.0, IPC-num-buckets: 14, 0x41f657_taken: 9.86%,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-most: 1,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-num-buckets: 9,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-coverage: 64.05%]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00" dirty="0">
                <a:latin typeface="Consolas" panose="020B0609020204030204" pitchFamily="49" charset="0"/>
              </a:rPr>
              <a:t>Loop#1: [</a:t>
            </a:r>
            <a:r>
              <a:rPr lang="en-US" sz="900" dirty="0" err="1">
                <a:latin typeface="Consolas" panose="020B0609020204030204" pitchFamily="49" charset="0"/>
              </a:rPr>
              <a:t>ip</a:t>
            </a:r>
            <a:r>
              <a:rPr lang="en-US" sz="900" dirty="0">
                <a:latin typeface="Consolas" panose="020B0609020204030204" pitchFamily="49" charset="0"/>
              </a:rPr>
              <a:t>: 0x41f7c0, hotness: 740073, </a:t>
            </a:r>
            <a:r>
              <a:rPr lang="en-US" sz="900" dirty="0">
                <a:highlight>
                  <a:srgbClr val="FFFF00"/>
                </a:highlight>
                <a:latin typeface="Consolas" panose="020B0609020204030204" pitchFamily="49" charset="0"/>
              </a:rPr>
              <a:t>FL-cycles%: 16.74%, </a:t>
            </a:r>
            <a:r>
              <a:rPr lang="en-US" sz="900" dirty="0">
                <a:highlight>
                  <a:srgbClr val="FF0000"/>
                </a:highlight>
                <a:latin typeface="Consolas" panose="020B0609020204030204" pitchFamily="49" charset="0"/>
              </a:rPr>
              <a:t>size: 6</a:t>
            </a:r>
            <a:r>
              <a:rPr lang="en-US" sz="900" dirty="0">
                <a:latin typeface="Consolas" panose="020B0609020204030204" pitchFamily="49" charset="0"/>
              </a:rPr>
              <a:t>, back: 0x41f7d8, entry-block: 0x41f77c, attributes: -, inner: 2, outer: 0, outer-loops: [0x41f77c, 0x41dc60], </a:t>
            </a:r>
            <a:r>
              <a:rPr lang="en-US" sz="900" dirty="0" err="1">
                <a:latin typeface="Consolas" panose="020B0609020204030204" pitchFamily="49" charset="0"/>
              </a:rPr>
              <a:t>Conds</a:t>
            </a:r>
            <a:r>
              <a:rPr lang="en-US" sz="900" dirty="0">
                <a:latin typeface="Consolas" panose="020B0609020204030204" pitchFamily="49" charset="0"/>
              </a:rPr>
              <a:t>: 1, </a:t>
            </a:r>
            <a:r>
              <a:rPr lang="en-US" sz="900" dirty="0">
                <a:highlight>
                  <a:srgbClr val="FF0000"/>
                </a:highlight>
                <a:latin typeface="Consolas" panose="020B0609020204030204" pitchFamily="49" charset="0"/>
              </a:rPr>
              <a:t>IPC-most: 3.0</a:t>
            </a:r>
            <a:r>
              <a:rPr lang="en-US" sz="900" dirty="0">
                <a:latin typeface="Consolas" panose="020B0609020204030204" pitchFamily="49" charset="0"/>
              </a:rPr>
              <a:t>, IPC-num-buckets: 14, 0x41f7c7_taken: 8.50%, </a:t>
            </a:r>
            <a:r>
              <a:rPr lang="en-US" sz="900" dirty="0" err="1">
                <a:highlight>
                  <a:srgbClr val="FFFF00"/>
                </a:highlight>
                <a:latin typeface="Consolas" panose="020B0609020204030204" pitchFamily="49" charset="0"/>
              </a:rPr>
              <a:t>tripcount</a:t>
            </a:r>
            <a:r>
              <a:rPr lang="en-US" sz="900" dirty="0">
                <a:highlight>
                  <a:srgbClr val="FFFF00"/>
                </a:highlight>
                <a:latin typeface="Consolas" panose="020B0609020204030204" pitchFamily="49" charset="0"/>
              </a:rPr>
              <a:t>-most: 9</a:t>
            </a:r>
            <a:r>
              <a:rPr lang="en-US" sz="900" dirty="0">
                <a:latin typeface="Consolas" panose="020B0609020204030204" pitchFamily="49" charset="0"/>
              </a:rPr>
              <a:t>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-num-buckets: 9, </a:t>
            </a:r>
            <a:r>
              <a:rPr lang="en-US" sz="900" dirty="0" err="1">
                <a:latin typeface="Consolas" panose="020B0609020204030204" pitchFamily="49" charset="0"/>
              </a:rPr>
              <a:t>tripcount</a:t>
            </a:r>
            <a:r>
              <a:rPr lang="en-US" sz="900" dirty="0">
                <a:latin typeface="Consolas" panose="020B0609020204030204" pitchFamily="49" charset="0"/>
              </a:rPr>
              <a:t>-coverage: 61.03%]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38903-EE02-4552-8EA7-2C8A928D5FE5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1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199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1A88-6D25-483B-BF2F-9EB436DC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65" y="334838"/>
            <a:ext cx="4114801" cy="1325563"/>
          </a:xfrm>
        </p:spPr>
        <p:txBody>
          <a:bodyPr/>
          <a:lstStyle/>
          <a:p>
            <a:pPr algn="r"/>
            <a:r>
              <a:rPr lang="en-US"/>
              <a:t>Demo’s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63A46-F42C-441B-9F73-3F05D516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440B5F-5C37-4DDA-A8C2-6DEDDF49C02E}"/>
              </a:ext>
            </a:extLst>
          </p:cNvPr>
          <p:cNvSpPr txBox="1">
            <a:spLocks/>
          </p:cNvSpPr>
          <p:nvPr/>
        </p:nvSpPr>
        <p:spPr>
          <a:xfrm>
            <a:off x="838200" y="336307"/>
            <a:ext cx="10883537" cy="6090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$ ./do.py --tune :loops:10 -a "./blend.sh bmw27_cpu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fz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ht1-t9h" profile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-pm 120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topdown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 2-levels 1 runs ..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		# 4.392-nda+-perf on 12th Gen Intel(R) Core(TM) i9-12900 [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adl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FE         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Frontend_Bound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% Slots                      25.6    [ 5.0%] +-      0.4&lt;==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Retiring              % Slots                      48.2  &lt; [ 5.0%] +-      0.4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CoreIPC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2.81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Info.Inst_Mix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Instructions            Count       11,143,359,731,525      [ 5.0%] +- 2,228,671,946.3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GFLOPs                  Metric                     58.99   [ 5.0%] +-      0.4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Retiring.Light_Operations.FP_Arith.FP_Vector.FP_Vector_128b  % Uops                       19.3  &lt; [ 5.0%] +-      0.2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            Retiring.Light_Operations.FP_Arith.FP_Vector.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FP_Vector_256b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% Uops                        0.0  &lt; [ 5.0%] +-      0.0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Info.Bottleneck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Branching_Overhead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Scaled_Slots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4.04   [ 5.0%] +-      0.0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Info.Bottleneck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Base_Non_Br_Comp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Scaled_Slots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20.13   [ 5.0%] +-      0.6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Info.Thread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IPC                     Metric                      1.41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Info.Bottleneck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Other_Bottlenecks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Scaled_Slots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34.62   [ 5.0%] +-      0.8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ILP                    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Core_Metric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          3.47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Info.Core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Core_Bound_Likely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   Metric                      0.85   [ 5.0%] +-      0.0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Info.System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 Time                    Seconds                   158.68   +-      1.0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sampling w/ LBR ..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 [perf record: Captured and wrote 202.594 MB blend-bmw27_cpu-fz-ht1-t9h-janysave_type-eevent0xc4umask0x20ppp-c2000003.perf.data (260277 samples) 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instruction-mix for '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blender.ftz.daz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’ ..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0.3%     551250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pushq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%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rbx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0.3%     572392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movq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 (%rcx,%rdx,8), %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rdx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0.3%     582954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vminps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%xmm3, %xmm2, %xmm2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0.4%     682583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retq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			100%     172995415                      ===total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code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footprint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estimate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231.81 KB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sym typeface="Helvetica Neue"/>
              </a:rPr>
              <a:t>        detailed stats for hot loops ....................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Loop#8: [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0x3d968c0, hotness:  74288, FL-cycles%: 2.53%, size: 39, back: 0x3d96963, entry-block: 0x3d968a7, attributes: vec128-fp, inner: 0, outer: 0,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Conds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2, IPC-most: 0.7, IPC-num-buckets: 30,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-most: 1,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-num-buckets: 9,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-coverage: 42.85%]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Loop#6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[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0x3d95220, hotness:  86823,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FL-cycles%: 8.35%,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size: -, back: 0x3d95e59, entry-block: -, attributes: scalar-fp;vec128-fp, inner: 0, outer: 1, inner-loops: [0x3d955a0, 0x3d9547b, 0x3d953bf, 0x3d952c0, 0x3d95280],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-most: 1,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-num-buckets: 7,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-coverage: 80.26%]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Loop#5: [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0x3d955a0, hotness: 145365, FL-cycles%: 4.62%, size: 247, back: 0x3d95e53, entry-block: 0x3d95570, attributes: scalar-fp;vec128-fp, inner: 1, outer: 0, outer-loops: [0x3d95220],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Conds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2,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-most: 2,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-num-buckets: 6,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-coverage: 56.34%]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Loop#4: [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0x3d95280, hotness: 164466, FL-cycles%: 5.38%, size: 41, back: 0x3d95345, entry-block: 0x3d95220, attributes: -, inner: 1, outer: 0, outer-loops: [0x3d95220],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Conds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3, IPC-most: 2.3, IPC-num-buckets: 29,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-most: 1,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-num-buckets: 6,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-coverage: 41.72%]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Loop#3: [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0x30a32d0, hotness: 228592, FL-cycles%: 4.08%, size: -, back: 0x30a4cb3, entry-block: -, attributes: indirect;scalar-fp;vec128-fp, inner: 0, outer: 0, IPC-most: 2.1, IPC-num-buckets: 22,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-most: 2,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-num-buckets: 5,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-coverage: 46.74%]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Loop#1: [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0x3d952c0, hotness: 274953,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FL-cycles%: 10.53%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, size: 40, back: 0x3d9536f, entry-block: 0x3d95220,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attributes: vec128-fp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, inner: 1, outer: 0, outer-loops: [0x3d95220],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Conds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: 2,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IPC-most: 0.7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, IPC-num-buckets: 30,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-most: 1,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-num-buckets: 9,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tripcount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sym typeface="Helvetica Neue"/>
              </a:rPr>
              <a:t>-coverage: 38.11%]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88EC3-2112-41CC-87CA-3F2030DE9440}"/>
              </a:ext>
            </a:extLst>
          </p:cNvPr>
          <p:cNvSpPr txBox="1"/>
          <p:nvPr/>
        </p:nvSpPr>
        <p:spPr>
          <a:xfrm>
            <a:off x="3895426" y="2935668"/>
            <a:ext cx="7952975" cy="1107996"/>
          </a:xfrm>
          <a:prstGeom prst="wedgeRectCallout">
            <a:avLst>
              <a:gd name="adj1" fmla="val -56597"/>
              <a:gd name="adj2" fmla="val -52622"/>
            </a:avLst>
          </a:prstGeom>
          <a:solidFill>
            <a:srgbClr val="FFFF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kern="1200" dirty="0">
                <a:latin typeface="Consolas" panose="020B0609020204030204" pitchFamily="49" charset="0"/>
              </a:rPr>
              <a:t># 4.391-nda+-perf on 12th Gen Intel(R) Core(TM) i9-12900 [</a:t>
            </a:r>
            <a:r>
              <a:rPr lang="en-US" sz="900" kern="1200" dirty="0" err="1">
                <a:latin typeface="Consolas" panose="020B0609020204030204" pitchFamily="49" charset="0"/>
              </a:rPr>
              <a:t>adl</a:t>
            </a:r>
            <a:r>
              <a:rPr lang="en-US" sz="900" kern="1200" dirty="0">
                <a:latin typeface="Consolas" panose="020B0609020204030204" pitchFamily="49" charset="0"/>
              </a:rPr>
              <a:t>]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kern="1200" dirty="0">
                <a:solidFill>
                  <a:srgbClr val="0000FF"/>
                </a:solidFill>
                <a:latin typeface="Consolas" panose="020B0609020204030204" pitchFamily="49" charset="0"/>
              </a:rPr>
              <a:t>BE             </a:t>
            </a:r>
            <a:r>
              <a:rPr lang="en-US" sz="900" kern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Backend_Bound</a:t>
            </a:r>
            <a:r>
              <a:rPr lang="en-US" sz="900" kern="1200" dirty="0">
                <a:solidFill>
                  <a:srgbClr val="0000FF"/>
                </a:solidFill>
                <a:latin typeface="Consolas" panose="020B0609020204030204" pitchFamily="49" charset="0"/>
              </a:rPr>
              <a:t>                                  % Slots                      41.9    [33.3%] +-      0.2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kern="1200" dirty="0" err="1">
                <a:latin typeface="Consolas" panose="020B0609020204030204" pitchFamily="49" charset="0"/>
              </a:rPr>
              <a:t>Info.Core</a:t>
            </a:r>
            <a:r>
              <a:rPr lang="en-US" sz="900" kern="1200" dirty="0">
                <a:latin typeface="Consolas" panose="020B0609020204030204" pitchFamily="49" charset="0"/>
              </a:rPr>
              <a:t>      </a:t>
            </a:r>
            <a:r>
              <a:rPr lang="en-US" sz="900" kern="1200" dirty="0" err="1">
                <a:latin typeface="Consolas" panose="020B0609020204030204" pitchFamily="49" charset="0"/>
              </a:rPr>
              <a:t>CoreIPC</a:t>
            </a:r>
            <a:r>
              <a:rPr lang="en-US" sz="900" kern="1200" dirty="0">
                <a:latin typeface="Consolas" panose="020B0609020204030204" pitchFamily="49" charset="0"/>
              </a:rPr>
              <a:t>                                          </a:t>
            </a:r>
            <a:r>
              <a:rPr lang="en-US" sz="900" kern="1200" dirty="0" err="1">
                <a:latin typeface="Consolas" panose="020B0609020204030204" pitchFamily="49" charset="0"/>
              </a:rPr>
              <a:t>Core_Metric</a:t>
            </a:r>
            <a:r>
              <a:rPr lang="en-US" sz="900" kern="1200" dirty="0">
                <a:latin typeface="Consolas" panose="020B0609020204030204" pitchFamily="49" charset="0"/>
              </a:rPr>
              <a:t>                 2.02   [33.3%] +-      0.0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kern="1200" dirty="0" err="1">
                <a:latin typeface="Consolas" panose="020B0609020204030204" pitchFamily="49" charset="0"/>
              </a:rPr>
              <a:t>Info.Inst_Mix</a:t>
            </a:r>
            <a:r>
              <a:rPr lang="en-US" sz="900" kern="1200" dirty="0">
                <a:latin typeface="Consolas" panose="020B0609020204030204" pitchFamily="49" charset="0"/>
              </a:rPr>
              <a:t>  Instructions                                     Count       11,146,620,044,857      [33.3%] +- 4,458,648,017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kern="1200" dirty="0">
                <a:latin typeface="Consolas" panose="020B0609020204030204" pitchFamily="49" charset="0"/>
              </a:rPr>
              <a:t>BE/Core        </a:t>
            </a:r>
            <a:r>
              <a:rPr lang="en-US" sz="900" kern="1200" dirty="0" err="1">
                <a:latin typeface="Consolas" panose="020B0609020204030204" pitchFamily="49" charset="0"/>
              </a:rPr>
              <a:t>Backend_Bound.Core_Bound</a:t>
            </a:r>
            <a:r>
              <a:rPr lang="en-US" sz="900" kern="1200" dirty="0">
                <a:latin typeface="Consolas" panose="020B0609020204030204" pitchFamily="49" charset="0"/>
              </a:rPr>
              <a:t>                       % Slots                      28.9    [33.3%] +-      0.3&lt;==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kern="1200" dirty="0">
                <a:latin typeface="Consolas" panose="020B0609020204030204" pitchFamily="49" charset="0"/>
              </a:rPr>
              <a:t>BE/Core        </a:t>
            </a:r>
            <a:r>
              <a:rPr lang="en-US" sz="900" kern="1200" dirty="0" err="1">
                <a:latin typeface="Consolas" panose="020B0609020204030204" pitchFamily="49" charset="0"/>
              </a:rPr>
              <a:t>Backend_Bound.Core_Bound.Ports_Utilization</a:t>
            </a:r>
            <a:r>
              <a:rPr lang="en-US" sz="900" kern="1200" dirty="0">
                <a:latin typeface="Consolas" panose="020B0609020204030204" pitchFamily="49" charset="0"/>
              </a:rPr>
              <a:t>     % Clocks                        30.8    [ 2.0%]&lt;==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900" kern="1200" dirty="0">
                <a:latin typeface="Consolas" panose="020B0609020204030204" pitchFamily="49" charset="0"/>
              </a:rPr>
              <a:t>Info.Core      ILP                                              Core_Metric                    3.05   [ 1.9%]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kern="1200" dirty="0" err="1">
                <a:latin typeface="Consolas" panose="020B0609020204030204" pitchFamily="49" charset="0"/>
              </a:rPr>
              <a:t>Info.System</a:t>
            </a:r>
            <a:r>
              <a:rPr lang="en-US" sz="900" kern="1200" dirty="0">
                <a:latin typeface="Consolas" panose="020B0609020204030204" pitchFamily="49" charset="0"/>
              </a:rPr>
              <a:t>    Time                                             Seconds                   193.35   +-     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44ABF-17AC-4306-A8C5-D3B4839386D4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Use Case 2</a:t>
            </a:r>
            <a:endParaRPr lang="en-IL" sz="2000" dirty="0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2424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2C9D8-DEDE-4135-8745-C7BE48EA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Analysis of partial unrolling exchange2’s “inner loop”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DC01ABC-456B-4675-B893-5F7F64F48F52}"/>
              </a:ext>
            </a:extLst>
          </p:cNvPr>
          <p:cNvSpPr/>
          <p:nvPr/>
        </p:nvSpPr>
        <p:spPr>
          <a:xfrm>
            <a:off x="9146723" y="1825626"/>
            <a:ext cx="2445203" cy="714149"/>
          </a:xfrm>
          <a:prstGeom prst="wedgeEllipseCallout">
            <a:avLst>
              <a:gd name="adj1" fmla="val -61305"/>
              <a:gd name="adj2" fmla="val 497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800">
                <a:solidFill>
                  <a:srgbClr val="0000FF"/>
                </a:solidFill>
                <a:latin typeface="Calibri" panose="020F0502020204030204"/>
              </a:rPr>
              <a:t>Unrolling helps back-end too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D089F37-5E2A-4451-BB04-906D1AC07D73}"/>
              </a:ext>
            </a:extLst>
          </p:cNvPr>
          <p:cNvSpPr/>
          <p:nvPr/>
        </p:nvSpPr>
        <p:spPr>
          <a:xfrm>
            <a:off x="9146724" y="3120887"/>
            <a:ext cx="2704329" cy="1027671"/>
          </a:xfrm>
          <a:prstGeom prst="wedgeEllipseCallout">
            <a:avLst>
              <a:gd name="adj1" fmla="val -48206"/>
              <a:gd name="adj2" fmla="val 657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800">
                <a:solidFill>
                  <a:srgbClr val="C00000"/>
                </a:solidFill>
                <a:latin typeface="Calibri" panose="020F0502020204030204"/>
              </a:rPr>
              <a:t>Low </a:t>
            </a:r>
            <a:r>
              <a:rPr lang="en-US" sz="1800" err="1">
                <a:solidFill>
                  <a:srgbClr val="C00000"/>
                </a:solidFill>
                <a:latin typeface="Calibri" panose="020F0502020204030204"/>
              </a:rPr>
              <a:t>IpTB</a:t>
            </a:r>
            <a:r>
              <a:rPr lang="en-US" sz="1800">
                <a:solidFill>
                  <a:srgbClr val="C00000"/>
                </a:solidFill>
                <a:latin typeface="Calibri" panose="020F0502020204030204"/>
              </a:rPr>
              <a:t> manifest as both Fetch- Latency &amp; -BW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8A620E9-54FE-4310-9D99-3857BCC58760}"/>
              </a:ext>
            </a:extLst>
          </p:cNvPr>
          <p:cNvSpPr/>
          <p:nvPr/>
        </p:nvSpPr>
        <p:spPr>
          <a:xfrm>
            <a:off x="8854022" y="3983798"/>
            <a:ext cx="191125" cy="714149"/>
          </a:xfrm>
          <a:prstGeom prst="rightBrace">
            <a:avLst>
              <a:gd name="adj1" fmla="val 57353"/>
              <a:gd name="adj2" fmla="val 535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EB1BB4B1-470B-4AD4-A1A4-12453F684142}"/>
              </a:ext>
            </a:extLst>
          </p:cNvPr>
          <p:cNvGraphicFramePr>
            <a:graphicFrameLocks/>
          </p:cNvGraphicFramePr>
          <p:nvPr/>
        </p:nvGraphicFramePr>
        <p:xfrm>
          <a:off x="838202" y="1825625"/>
          <a:ext cx="8029576" cy="451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13">
                  <a:extLst>
                    <a:ext uri="{9D8B030D-6E8A-4147-A177-3AD203B41FA5}">
                      <a16:colId xmlns:a16="http://schemas.microsoft.com/office/drawing/2014/main" val="2121514463"/>
                    </a:ext>
                  </a:extLst>
                </a:gridCol>
                <a:gridCol w="1471099">
                  <a:extLst>
                    <a:ext uri="{9D8B030D-6E8A-4147-A177-3AD203B41FA5}">
                      <a16:colId xmlns:a16="http://schemas.microsoft.com/office/drawing/2014/main" val="2425505631"/>
                    </a:ext>
                  </a:extLst>
                </a:gridCol>
                <a:gridCol w="1748367">
                  <a:extLst>
                    <a:ext uri="{9D8B030D-6E8A-4147-A177-3AD203B41FA5}">
                      <a16:colId xmlns:a16="http://schemas.microsoft.com/office/drawing/2014/main" val="1155819621"/>
                    </a:ext>
                  </a:extLst>
                </a:gridCol>
                <a:gridCol w="1143987">
                  <a:extLst>
                    <a:ext uri="{9D8B030D-6E8A-4147-A177-3AD203B41FA5}">
                      <a16:colId xmlns:a16="http://schemas.microsoft.com/office/drawing/2014/main" val="2897785925"/>
                    </a:ext>
                  </a:extLst>
                </a:gridCol>
                <a:gridCol w="1352471">
                  <a:extLst>
                    <a:ext uri="{9D8B030D-6E8A-4147-A177-3AD203B41FA5}">
                      <a16:colId xmlns:a16="http://schemas.microsoft.com/office/drawing/2014/main" val="1373908926"/>
                    </a:ext>
                  </a:extLst>
                </a:gridCol>
                <a:gridCol w="711039">
                  <a:extLst>
                    <a:ext uri="{9D8B030D-6E8A-4147-A177-3AD203B41FA5}">
                      <a16:colId xmlns:a16="http://schemas.microsoft.com/office/drawing/2014/main" val="8462947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42650618"/>
                    </a:ext>
                  </a:extLst>
                </a:gridCol>
              </a:tblGrid>
              <a:tr h="2747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Tight loop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Partial unrolling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Diff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713609632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Thread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IPC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2445090229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ILP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5.40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5.59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1.04x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2899563637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IpTB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Instructions per taken branch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8.57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2489510496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Branches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Cond_NT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2424407834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Cond_TK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1718706502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1613963033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TMA</a:t>
                      </a:r>
                    </a:p>
                  </a:txBody>
                  <a:tcPr marL="12700" marR="12700" marT="1270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err="1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Frontend_Bound</a:t>
                      </a:r>
                      <a:endParaRPr lang="en-US" sz="1500" b="1" i="0" u="none" strike="noStrike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-4.0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0.84x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2058770103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Fetch_Latency</a:t>
                      </a:r>
                      <a:endParaRPr lang="en-US" sz="15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0.87x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3096115116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Fetch_Bandwidth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0.83x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3898639147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Backend_Bound</a:t>
                      </a:r>
                    </a:p>
                  </a:txBody>
                  <a:tcPr marL="12700" marR="12700" marT="1270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3968381641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Core_Bound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242922511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+ 1 Ports Utilized</a:t>
                      </a:r>
                    </a:p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(L4)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3376319419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Retiring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772689673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Light_Operations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1.07x</a:t>
                      </a:r>
                    </a:p>
                  </a:txBody>
                  <a:tcPr marL="12700" marR="12700" marT="12700" marB="0"/>
                </a:tc>
                <a:extLst>
                  <a:ext uri="{0D108BD9-81ED-4DB2-BD59-A6C34878D82A}">
                    <a16:rowId xmlns:a16="http://schemas.microsoft.com/office/drawing/2014/main" val="1177466636"/>
                  </a:ext>
                </a:extLst>
              </a:tr>
            </a:tbl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70C119A-A5FD-4E07-9630-085EE67A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1CE96-8367-4348-B989-70F82762FAF8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Demo 1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211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FF51DF-1B62-47C7-BE5B-C7C07064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  <a:endParaRPr lang="en-I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0A5C99-DDF8-49ED-85CB-CF0D00E51F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EFC84C-A430-463A-89EA-AED7108566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838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4396B8-22BE-49A7-B232-FFBBC143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9408182" cy="952500"/>
          </a:xfrm>
        </p:spPr>
        <p:txBody>
          <a:bodyPr>
            <a:normAutofit fontScale="90000"/>
          </a:bodyPr>
          <a:lstStyle/>
          <a:p>
            <a:r>
              <a:rPr lang="en-US" err="1"/>
              <a:t>Opt#B</a:t>
            </a:r>
            <a:r>
              <a:rPr lang="en-US"/>
              <a:t>: Tuning of  Intel compiler for Alder Lake / SPR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B97B3-C48F-4DB5-AA23-037344048A8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1500" y="3428655"/>
            <a:ext cx="5226185" cy="26172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u="sng">
                <a:latin typeface="+mn-lt"/>
              </a:rPr>
              <a:t>Root cause</a:t>
            </a:r>
            <a:r>
              <a:rPr lang="en-US" sz="2200">
                <a:latin typeface="+mn-lt"/>
              </a:rPr>
              <a:t>: tight-loops challenge wider-issue cores</a:t>
            </a:r>
          </a:p>
          <a:p>
            <a:pPr>
              <a:lnSpc>
                <a:spcPct val="90000"/>
              </a:lnSpc>
            </a:pPr>
            <a:r>
              <a:rPr lang="en-US" sz="2200" u="sng">
                <a:latin typeface="+mn-lt"/>
              </a:rPr>
              <a:t>Solution</a:t>
            </a:r>
            <a:r>
              <a:rPr lang="en-US" sz="2200">
                <a:latin typeface="+mn-lt"/>
              </a:rPr>
              <a:t>: compiler to unroll tight loops</a:t>
            </a:r>
          </a:p>
          <a:p>
            <a:pPr>
              <a:lnSpc>
                <a:spcPct val="90000"/>
              </a:lnSpc>
            </a:pPr>
            <a:r>
              <a:rPr lang="en-US" sz="2200" u="sng">
                <a:latin typeface="+mn-lt"/>
              </a:rPr>
              <a:t>How?</a:t>
            </a:r>
            <a:r>
              <a:rPr lang="en-US" sz="2200">
                <a:latin typeface="+mn-lt"/>
              </a:rPr>
              <a:t> TMA (Top-down Analysis) flags </a:t>
            </a:r>
            <a:r>
              <a:rPr lang="en-US" sz="2200" b="1">
                <a:latin typeface="+mn-lt"/>
              </a:rPr>
              <a:t>Frontend Bound </a:t>
            </a:r>
            <a:r>
              <a:rPr lang="en-US" sz="2200">
                <a:latin typeface="+mn-lt"/>
              </a:rPr>
              <a:t>and low Instructions per Taken Branch. Use LBR to scale.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9D37E-8E9F-43F6-9991-69C006304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953" y="3428655"/>
            <a:ext cx="5568530" cy="261720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8A6A5487-EF81-40D0-9B19-6E7DD0E980C7}"/>
              </a:ext>
            </a:extLst>
          </p:cNvPr>
          <p:cNvSpPr/>
          <p:nvPr/>
        </p:nvSpPr>
        <p:spPr>
          <a:xfrm>
            <a:off x="609814" y="1836185"/>
            <a:ext cx="9031143" cy="1281873"/>
          </a:xfrm>
          <a:prstGeom prst="roundRect">
            <a:avLst/>
          </a:prstGeom>
          <a:gradFill rotWithShape="1">
            <a:gsLst>
              <a:gs pos="0">
                <a:srgbClr val="004280">
                  <a:shade val="51000"/>
                  <a:satMod val="130000"/>
                </a:srgbClr>
              </a:gs>
              <a:gs pos="80000">
                <a:srgbClr val="004280">
                  <a:shade val="93000"/>
                  <a:satMod val="130000"/>
                </a:srgbClr>
              </a:gs>
              <a:gs pos="100000">
                <a:srgbClr val="00428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48000" rtlCol="0" anchor="ctr"/>
          <a:lstStyle/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Results on exchange2 component (1 of 10) of ISPEC17 1-copy:</a:t>
            </a:r>
          </a:p>
          <a:p>
            <a:pPr marL="228600" marR="0" lvl="1" indent="0" algn="l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&gt;10% speedup on Core/GLC, +4.6% on Atom/GRT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FE270-C4BA-49F6-886A-A74FCF0FA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682" y="9144"/>
            <a:ext cx="2203173" cy="1901271"/>
          </a:xfrm>
          <a:prstGeom prst="rect">
            <a:avLst/>
          </a:prstGeom>
        </p:spPr>
      </p:pic>
      <p:sp>
        <p:nvSpPr>
          <p:cNvPr id="4" name="Action Button: Return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65F577C-033A-44D4-AE92-4234F85D3C2C}"/>
              </a:ext>
            </a:extLst>
          </p:cNvPr>
          <p:cNvSpPr/>
          <p:nvPr/>
        </p:nvSpPr>
        <p:spPr>
          <a:xfrm>
            <a:off x="11081268" y="5840894"/>
            <a:ext cx="658024" cy="515566"/>
          </a:xfrm>
          <a:prstGeom prst="actionButtonReturn">
            <a:avLst/>
          </a:prstGeom>
          <a:gradFill rotWithShape="1">
            <a:gsLst>
              <a:gs pos="0">
                <a:srgbClr val="004280">
                  <a:shade val="51000"/>
                  <a:satMod val="130000"/>
                </a:srgbClr>
              </a:gs>
              <a:gs pos="80000">
                <a:srgbClr val="004280">
                  <a:shade val="93000"/>
                  <a:satMod val="130000"/>
                </a:srgbClr>
              </a:gs>
              <a:gs pos="100000">
                <a:srgbClr val="00428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48000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37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DC58A-B957-45C9-9CB9-EE609E1E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 Optimizations summary [May 2022]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22F3-D5CE-43FB-83C1-361FB2E6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Author: Ahmad Yasin - Intel Confidential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AABF7F-B2CE-40D8-B14B-18AF85EBB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272305"/>
              </p:ext>
            </p:extLst>
          </p:nvPr>
        </p:nvGraphicFramePr>
        <p:xfrm>
          <a:off x="1049579" y="1579279"/>
          <a:ext cx="10224830" cy="412752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795970">
                  <a:extLst>
                    <a:ext uri="{9D8B030D-6E8A-4147-A177-3AD203B41FA5}">
                      <a16:colId xmlns:a16="http://schemas.microsoft.com/office/drawing/2014/main" val="3565293632"/>
                    </a:ext>
                  </a:extLst>
                </a:gridCol>
                <a:gridCol w="2260108">
                  <a:extLst>
                    <a:ext uri="{9D8B030D-6E8A-4147-A177-3AD203B41FA5}">
                      <a16:colId xmlns:a16="http://schemas.microsoft.com/office/drawing/2014/main" val="1811858077"/>
                    </a:ext>
                  </a:extLst>
                </a:gridCol>
                <a:gridCol w="2281805">
                  <a:extLst>
                    <a:ext uri="{9D8B030D-6E8A-4147-A177-3AD203B41FA5}">
                      <a16:colId xmlns:a16="http://schemas.microsoft.com/office/drawing/2014/main" val="2779792287"/>
                    </a:ext>
                  </a:extLst>
                </a:gridCol>
                <a:gridCol w="2315362">
                  <a:extLst>
                    <a:ext uri="{9D8B030D-6E8A-4147-A177-3AD203B41FA5}">
                      <a16:colId xmlns:a16="http://schemas.microsoft.com/office/drawing/2014/main" val="2056673626"/>
                    </a:ext>
                  </a:extLst>
                </a:gridCol>
                <a:gridCol w="1334968">
                  <a:extLst>
                    <a:ext uri="{9D8B030D-6E8A-4147-A177-3AD203B41FA5}">
                      <a16:colId xmlns:a16="http://schemas.microsoft.com/office/drawing/2014/main" val="2050318520"/>
                    </a:ext>
                  </a:extLst>
                </a:gridCol>
                <a:gridCol w="1236617">
                  <a:extLst>
                    <a:ext uri="{9D8B030D-6E8A-4147-A177-3AD203B41FA5}">
                      <a16:colId xmlns:a16="http://schemas.microsoft.com/office/drawing/2014/main" val="671601696"/>
                    </a:ext>
                  </a:extLst>
                </a:gridCol>
              </a:tblGrid>
              <a:tr h="492800">
                <a:tc>
                  <a:txBody>
                    <a:bodyPr/>
                    <a:lstStyle/>
                    <a:p>
                      <a:r>
                        <a:rPr lang="en-US" sz="1800" b="0" cap="none" spc="6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IL" sz="1800" b="0" cap="none" spc="60">
                        <a:solidFill>
                          <a:schemeClr val="bg1"/>
                        </a:solidFill>
                      </a:endParaRPr>
                    </a:p>
                  </a:txBody>
                  <a:tcPr marL="107912" marR="107912" marT="107912" marB="539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>
                          <a:solidFill>
                            <a:schemeClr val="bg1"/>
                          </a:solidFill>
                        </a:rPr>
                        <a:t>issue</a:t>
                      </a:r>
                      <a:endParaRPr lang="en-IL" sz="1800" b="0" cap="none" spc="60">
                        <a:solidFill>
                          <a:schemeClr val="bg1"/>
                        </a:solidFill>
                      </a:endParaRPr>
                    </a:p>
                  </a:txBody>
                  <a:tcPr marL="107912" marR="107912" marT="107912" marB="539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>
                          <a:solidFill>
                            <a:schemeClr val="bg1"/>
                          </a:solidFill>
                        </a:rPr>
                        <a:t>optimization</a:t>
                      </a:r>
                      <a:endParaRPr lang="en-IL" sz="1800" b="0" cap="none" spc="60">
                        <a:solidFill>
                          <a:schemeClr val="bg1"/>
                        </a:solidFill>
                      </a:endParaRPr>
                    </a:p>
                  </a:txBody>
                  <a:tcPr marL="107912" marR="107912" marT="107912" marB="539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>
                          <a:solidFill>
                            <a:schemeClr val="bg1"/>
                          </a:solidFill>
                        </a:rPr>
                        <a:t>Status (ICX compiler version)</a:t>
                      </a:r>
                      <a:endParaRPr lang="en-IL" sz="1800" b="0" cap="none" spc="60">
                        <a:solidFill>
                          <a:schemeClr val="bg1"/>
                        </a:solidFill>
                      </a:endParaRPr>
                    </a:p>
                  </a:txBody>
                  <a:tcPr marL="107912" marR="107912" marT="107912" marB="539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 err="1">
                          <a:solidFill>
                            <a:schemeClr val="bg1"/>
                          </a:solidFill>
                        </a:rPr>
                        <a:t>uarch’s</a:t>
                      </a:r>
                      <a:endParaRPr lang="en-IL" sz="1800" b="0" cap="none" spc="60">
                        <a:solidFill>
                          <a:schemeClr val="bg1"/>
                        </a:solidFill>
                      </a:endParaRPr>
                    </a:p>
                  </a:txBody>
                  <a:tcPr marL="107912" marR="107912" marT="107912" marB="539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60">
                          <a:solidFill>
                            <a:schemeClr val="bg1"/>
                          </a:solidFill>
                        </a:rPr>
                        <a:t>Applies to SPEC17</a:t>
                      </a:r>
                      <a:endParaRPr lang="en-IL" sz="1800" b="0" cap="none" spc="60">
                        <a:solidFill>
                          <a:schemeClr val="bg1"/>
                        </a:solidFill>
                      </a:endParaRPr>
                    </a:p>
                  </a:txBody>
                  <a:tcPr marL="107912" marR="107912" marT="107912" marB="539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86423"/>
                  </a:ext>
                </a:extLst>
              </a:tr>
              <a:tr h="456829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Opt#A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DSB hit after miss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JMP on fall-thru to loop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Deployed (2022.0)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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763986"/>
                  </a:ext>
                </a:extLst>
              </a:tr>
              <a:tr h="708625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Opt#B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Tight Loops (much frequent </a:t>
                      </a:r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takens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(Partial) loop unrolling</a:t>
                      </a:r>
                      <a:endParaRPr lang="en-IL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Deployed (2022.1). [</a:t>
                      </a:r>
                      <a:r>
                        <a:rPr lang="en-US" sz="1600" cap="none" spc="0">
                          <a:solidFill>
                            <a:srgbClr val="00B050"/>
                          </a:solidFill>
                        </a:rPr>
                        <a:t>&gt;10% 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exchange2. now </a:t>
                      </a:r>
                      <a:r>
                        <a:rPr lang="en-US" sz="1600" cap="none" spc="0" err="1">
                          <a:solidFill>
                            <a:schemeClr val="tx1"/>
                          </a:solidFill>
                        </a:rPr>
                        <a:t>xalancbmk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All: Intel (Core, Atom), AMD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, #2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90098"/>
                  </a:ext>
                </a:extLst>
              </a:tr>
              <a:tr h="456829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Opt#C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DSB contended hit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Eliminate jump to mid-loop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483591"/>
                  </a:ext>
                </a:extLst>
              </a:tr>
              <a:tr h="708625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Opt#D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Underutilizing AVX vectors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exploit wider vectors in library/compiler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Optimized in Blender [</a:t>
                      </a:r>
                      <a:r>
                        <a:rPr lang="en-US" sz="1600" cap="none" spc="0">
                          <a:solidFill>
                            <a:srgbClr val="00B050"/>
                          </a:solidFill>
                        </a:rPr>
                        <a:t>+12% 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for ADL]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256-bit: all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512-bit: Xeon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58766"/>
                  </a:ext>
                </a:extLst>
              </a:tr>
              <a:tr h="708625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Opt#E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Mispredicted indirect jumps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De-virtualize it to a conditional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To come in Blender [</a:t>
                      </a:r>
                      <a:r>
                        <a:rPr lang="en-US" sz="1600" cap="none" spc="0">
                          <a:solidFill>
                            <a:srgbClr val="00B050"/>
                          </a:solidFill>
                        </a:rPr>
                        <a:t>+2%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 for ADL]. Now WordPress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Core, Atom</a:t>
                      </a:r>
                      <a:endParaRPr lang="en-IL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Base: n/a</a:t>
                      </a: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Peak: yes</a:t>
                      </a:r>
                      <a:endParaRPr lang="en-IL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912" marR="107912" marT="107912" marB="539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1376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C422D8-5E28-4694-889D-666E7F5931DE}"/>
              </a:ext>
            </a:extLst>
          </p:cNvPr>
          <p:cNvSpPr txBox="1"/>
          <p:nvPr/>
        </p:nvSpPr>
        <p:spPr>
          <a:xfrm>
            <a:off x="9629775" y="-203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Motivation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8113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2B42CC-A18D-4153-A22F-EFEA041D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 analysis yields performance </a:t>
            </a:r>
            <a:r>
              <a:rPr lang="en-US">
                <a:solidFill>
                  <a:srgbClr val="0000FF"/>
                </a:solidFill>
              </a:rPr>
              <a:t>WINs</a:t>
            </a:r>
            <a:endParaRPr lang="en-IL"/>
          </a:p>
        </p:txBody>
      </p:sp>
      <p:sp>
        <p:nvSpPr>
          <p:cNvPr id="110" name="Content Placeholder 109">
            <a:extLst>
              <a:ext uri="{FF2B5EF4-FFF2-40B4-BE49-F238E27FC236}">
                <a16:creationId xmlns:a16="http://schemas.microsoft.com/office/drawing/2014/main" id="{3008794E-C3D6-4575-B1D6-FF13B3A8AD1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60256" y="1787925"/>
            <a:ext cx="6949783" cy="15954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i="1" dirty="0"/>
              <a:t>Tractions auto-leveraging PMU/Telemetry to gain performance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Profile-guided optimizations enabled by Intel’s hero PMU</a:t>
            </a:r>
          </a:p>
          <a:p>
            <a:pPr lvl="2">
              <a:spcBef>
                <a:spcPts val="0"/>
              </a:spcBef>
            </a:pPr>
            <a:r>
              <a:rPr lang="en-US" sz="1400" b="1" dirty="0"/>
              <a:t>Google’s</a:t>
            </a:r>
            <a:r>
              <a:rPr lang="en-US" sz="1400" dirty="0"/>
              <a:t> </a:t>
            </a:r>
            <a:r>
              <a:rPr lang="en-US" sz="1400" dirty="0" err="1"/>
              <a:t>AutoFDO</a:t>
            </a:r>
            <a:r>
              <a:rPr lang="en-US" sz="1400" dirty="0"/>
              <a:t> provide +10% datacenter perf, and recently Propeller, </a:t>
            </a:r>
            <a:r>
              <a:rPr lang="en-US" sz="1400" b="1" dirty="0"/>
              <a:t>Facebook’s</a:t>
            </a:r>
            <a:r>
              <a:rPr lang="en-US" sz="1400" dirty="0"/>
              <a:t> BOLT &amp; hf-sort, </a:t>
            </a:r>
            <a:r>
              <a:rPr lang="en-US" sz="1400" b="1" dirty="0"/>
              <a:t>Microsoft’s</a:t>
            </a:r>
            <a:r>
              <a:rPr lang="en-US" sz="1400" dirty="0"/>
              <a:t> SPGO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Intel Thread Director guides OS to schedule right tasks to right core-type in Hybrid client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97D3DDAF-B9A2-4ACE-BFCB-8465B2FC36D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60257" y="1328737"/>
            <a:ext cx="11022013" cy="438150"/>
          </a:xfrm>
        </p:spPr>
        <p:txBody>
          <a:bodyPr/>
          <a:lstStyle/>
          <a:p>
            <a:r>
              <a:rPr lang="en-US" sz="2400" dirty="0"/>
              <a:t>SW optimization &amp; tuning are critical for Intel to re-gain performance leadership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1108D-7CDA-4718-BE2E-CDE73FC053D3}"/>
              </a:ext>
            </a:extLst>
          </p:cNvPr>
          <p:cNvSpPr txBox="1"/>
          <p:nvPr/>
        </p:nvSpPr>
        <p:spPr>
          <a:xfrm>
            <a:off x="441347" y="5864776"/>
            <a:ext cx="11299193" cy="5438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609555" hangingPunct="1">
              <a:lnSpc>
                <a:spcPct val="100000"/>
              </a:lnSpc>
              <a:spcBef>
                <a:spcPts val="0"/>
              </a:spcBef>
            </a:pPr>
            <a:r>
              <a:rPr lang="en-US" sz="1467" kern="1200">
                <a:solidFill>
                  <a:srgbClr val="004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*Measured Speedup for Matrix-Matrix Multiply kernel. Source (incl. configuration details): Tuning Performance via Metrics with Expectations. Ahmad Yasin, Avi Mendelson, Yosi Ben-Asher. IEEE Computer Architecture Letters (CAL), 2019 </a:t>
            </a:r>
            <a:r>
              <a:rPr lang="en-US" sz="1200" kern="1200">
                <a:solidFill>
                  <a:srgbClr val="004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200" kern="1200">
                <a:solidFill>
                  <a:srgbClr val="0042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https://ieeexplore.ieee.org/abstract/document/8714063/</a:t>
            </a:r>
            <a:r>
              <a:rPr lang="en-US" sz="1200" kern="1200">
                <a:solidFill>
                  <a:srgbClr val="0042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5C304C5D-C1B3-4B9C-A978-391706B61A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74671" y="2449877"/>
            <a:ext cx="868362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BCD694D-FC68-4727-928C-1DE68E2D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971" y="3293840"/>
            <a:ext cx="2033588" cy="371475"/>
          </a:xfrm>
          <a:prstGeom prst="rect">
            <a:avLst/>
          </a:prstGeom>
          <a:solidFill>
            <a:srgbClr val="007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5A9F8EA-1B32-4BDD-AAF8-34FA265C6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559" y="3293840"/>
            <a:ext cx="2574925" cy="371475"/>
          </a:xfrm>
          <a:prstGeom prst="rect">
            <a:avLst/>
          </a:prstGeom>
          <a:solidFill>
            <a:srgbClr val="007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D9B17BB-105A-4473-81E9-15553B041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484" y="3293840"/>
            <a:ext cx="2843213" cy="371475"/>
          </a:xfrm>
          <a:prstGeom prst="rect">
            <a:avLst/>
          </a:prstGeom>
          <a:solidFill>
            <a:srgbClr val="007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843616AA-3AA6-4039-B961-6C8895B5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696" y="3293840"/>
            <a:ext cx="1200150" cy="371475"/>
          </a:xfrm>
          <a:prstGeom prst="rect">
            <a:avLst/>
          </a:prstGeom>
          <a:solidFill>
            <a:srgbClr val="007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5D85CAE-DAC6-46A5-85A8-8EA842B3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971" y="3665315"/>
            <a:ext cx="2033588" cy="369888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E3858E3-C53D-4035-9B0C-7204F902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559" y="3665315"/>
            <a:ext cx="2574925" cy="369888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368C23E-5D2E-426C-963B-02E9AE303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484" y="3665315"/>
            <a:ext cx="2843213" cy="369888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7419FF9-8B20-431E-929B-455164B5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696" y="3665315"/>
            <a:ext cx="1200150" cy="369888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1824F0CD-2D33-4A9E-820E-E95F5875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971" y="4035203"/>
            <a:ext cx="2033588" cy="369888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6A2EE822-9F05-446B-9172-6A71026EF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559" y="4035203"/>
            <a:ext cx="2574925" cy="369888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27661F7A-3D03-48D4-A4AF-982FAB89C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484" y="4035203"/>
            <a:ext cx="2843213" cy="371475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335E3799-BC0C-4E28-9616-01D57F4AF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696" y="4035203"/>
            <a:ext cx="1200150" cy="371475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FA73643F-30AD-41FD-B2F3-69CFC5FED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971" y="4405090"/>
            <a:ext cx="2033588" cy="360000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EE5AC776-76DA-4CFD-AA67-5174B47E0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559" y="4405090"/>
            <a:ext cx="2574925" cy="360000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6E0440EF-AB89-43B0-A7AE-6D062C0E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484" y="4406678"/>
            <a:ext cx="2843213" cy="360000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0EB509B-D72D-4E65-80EE-5E42FEC7D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696" y="4406678"/>
            <a:ext cx="1200150" cy="360000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A2AF021F-945F-42BC-BBAB-F5D6CB85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971" y="4743228"/>
            <a:ext cx="2033588" cy="3600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7FC6F0A5-727E-4E05-AE23-C0499EB53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559" y="4743228"/>
            <a:ext cx="2574925" cy="3600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B2364E98-BD73-4C05-A993-E3114B29F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484" y="4743228"/>
            <a:ext cx="2843213" cy="3600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285985D9-A99E-4C82-9BB2-709841F2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696" y="4743228"/>
            <a:ext cx="1200150" cy="3600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0F712D20-1575-41AD-BF60-5FA54C88C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971" y="5094065"/>
            <a:ext cx="2033588" cy="360000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C286756B-BC41-4805-AA19-A005A5E47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559" y="5094065"/>
            <a:ext cx="2574925" cy="360000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FBBF4E1D-040E-41EB-9D21-AB6CEE8C1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484" y="5094065"/>
            <a:ext cx="2843213" cy="360000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E017017C-78E7-41E8-922F-E6B796DC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696" y="5094065"/>
            <a:ext cx="1200150" cy="360000"/>
          </a:xfrm>
          <a:prstGeom prst="rect">
            <a:avLst/>
          </a:prstGeom>
          <a:solidFill>
            <a:srgbClr val="CB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84FFDB4C-7EBE-4AC8-A66C-C48D16E08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971" y="5468715"/>
            <a:ext cx="2033588" cy="3600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84FC1CCB-00D3-4249-A524-C082656F8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559" y="5468715"/>
            <a:ext cx="2574925" cy="3600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29D41733-C9DF-4078-942E-693918388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484" y="5468715"/>
            <a:ext cx="2843213" cy="3600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55C918E4-253A-4718-BECF-F5629704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696" y="5468715"/>
            <a:ext cx="1200150" cy="360000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4D913D9A-A308-4232-A038-E5AB5BFCDE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4608" y="3293840"/>
            <a:ext cx="28135" cy="25701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4">
            <a:extLst>
              <a:ext uri="{FF2B5EF4-FFF2-40B4-BE49-F238E27FC236}">
                <a16:creationId xmlns:a16="http://schemas.microsoft.com/office/drawing/2014/main" id="{C201FE0B-39B3-4639-AAEB-CBD8AAE90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9534" y="2459402"/>
            <a:ext cx="0" cy="34401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5DDEA2BB-97F1-472A-A274-495F3EC68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32746" y="2459402"/>
            <a:ext cx="0" cy="34401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6">
            <a:extLst>
              <a:ext uri="{FF2B5EF4-FFF2-40B4-BE49-F238E27FC236}">
                <a16:creationId xmlns:a16="http://schemas.microsoft.com/office/drawing/2014/main" id="{CA8A45FE-057F-4DFB-A522-BCFC381B5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621" y="3665315"/>
            <a:ext cx="8664575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7">
            <a:extLst>
              <a:ext uri="{FF2B5EF4-FFF2-40B4-BE49-F238E27FC236}">
                <a16:creationId xmlns:a16="http://schemas.microsoft.com/office/drawing/2014/main" id="{C45A8319-7530-43FA-9F3C-324947415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621" y="4035203"/>
            <a:ext cx="86645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8">
            <a:extLst>
              <a:ext uri="{FF2B5EF4-FFF2-40B4-BE49-F238E27FC236}">
                <a16:creationId xmlns:a16="http://schemas.microsoft.com/office/drawing/2014/main" id="{9CC4B0CB-7864-4EBE-8462-F286945AD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621" y="4406678"/>
            <a:ext cx="86645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9">
            <a:extLst>
              <a:ext uri="{FF2B5EF4-FFF2-40B4-BE49-F238E27FC236}">
                <a16:creationId xmlns:a16="http://schemas.microsoft.com/office/drawing/2014/main" id="{79F6783A-73D1-4B9D-A543-3EB16E000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621" y="4743228"/>
            <a:ext cx="86645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0">
            <a:extLst>
              <a:ext uri="{FF2B5EF4-FFF2-40B4-BE49-F238E27FC236}">
                <a16:creationId xmlns:a16="http://schemas.microsoft.com/office/drawing/2014/main" id="{97CA4714-D068-41EB-875F-C48BB5B97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621" y="5094065"/>
            <a:ext cx="86645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1">
            <a:extLst>
              <a:ext uri="{FF2B5EF4-FFF2-40B4-BE49-F238E27FC236}">
                <a16:creationId xmlns:a16="http://schemas.microsoft.com/office/drawing/2014/main" id="{7DA58D60-1B97-42C4-B9CB-80D2C3AD3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621" y="5468715"/>
            <a:ext cx="86645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3">
            <a:extLst>
              <a:ext uri="{FF2B5EF4-FFF2-40B4-BE49-F238E27FC236}">
                <a16:creationId xmlns:a16="http://schemas.microsoft.com/office/drawing/2014/main" id="{0F5DA13A-9625-464D-96E6-A021BE01C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2896" y="2459402"/>
            <a:ext cx="38100" cy="33693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4">
            <a:extLst>
              <a:ext uri="{FF2B5EF4-FFF2-40B4-BE49-F238E27FC236}">
                <a16:creationId xmlns:a16="http://schemas.microsoft.com/office/drawing/2014/main" id="{27F510B0-AE87-4736-AE9E-AD509ED86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621" y="3293840"/>
            <a:ext cx="86645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1946DF28-CDEC-4541-8F2D-2D074AD40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21" y="3311303"/>
            <a:ext cx="852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tel Clear" panose="020B0604020203020204" pitchFamily="34" charset="0"/>
              </a:rPr>
              <a:t>Version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DB6EE3FC-A8AB-4A55-A584-850FE061F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09" y="3311303"/>
            <a:ext cx="11509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tel Clear" panose="020B0604020203020204" pitchFamily="34" charset="0"/>
              </a:rPr>
              <a:t>Bottleneck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A63A31CE-CE6F-40F2-A5FA-4EEA97575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334" y="3311303"/>
            <a:ext cx="24702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tel Clear" panose="020B0604020203020204" pitchFamily="34" charset="0"/>
              </a:rPr>
              <a:t>Optimization/Tuning Hint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A06AE0F9-9155-4AA8-AECD-A3F952DC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546" y="3311303"/>
            <a:ext cx="10509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tel Clear" panose="020B0604020203020204" pitchFamily="34" charset="0"/>
              </a:rPr>
              <a:t>Speedup*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D6ABA971-16B6-4372-A4ED-2B2F4121D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21" y="3684365"/>
            <a:ext cx="7758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Baseline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1">
            <a:extLst>
              <a:ext uri="{FF2B5EF4-FFF2-40B4-BE49-F238E27FC236}">
                <a16:creationId xmlns:a16="http://schemas.microsoft.com/office/drawing/2014/main" id="{3842EAF0-DFD4-48D9-B5F5-21927C005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09" y="3684365"/>
            <a:ext cx="15741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Intel Clear" panose="020B0604020203020204" pitchFamily="34" charset="0"/>
              </a:rPr>
              <a:t>External Memory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03222283-176A-4F57-8EAE-540D99A8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334" y="3684365"/>
            <a:ext cx="8874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Increase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DBBAF11E-55E2-4F39-AC22-3F454F71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896" y="3684365"/>
            <a:ext cx="17510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compute per byte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D72FEFEB-1842-4DE5-92D4-035FCEC1C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546" y="3684365"/>
            <a:ext cx="2397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33AFC1E3-47C5-438B-9BA0-E7D9D85E0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1196" y="3684365"/>
            <a:ext cx="2174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7E335F16-9A84-4AFE-9031-AF2AF255F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21" y="4052665"/>
            <a:ext cx="1735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Loop Interchange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B9F090BB-4BA2-45BE-8519-75B11B70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09" y="4052665"/>
            <a:ext cx="21977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Intel Clear" panose="020B0604020203020204" pitchFamily="34" charset="0"/>
              </a:rPr>
              <a:t>Memory Latency Bound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4" name="Rectangle 58">
            <a:extLst>
              <a:ext uri="{FF2B5EF4-FFF2-40B4-BE49-F238E27FC236}">
                <a16:creationId xmlns:a16="http://schemas.microsoft.com/office/drawing/2014/main" id="{453CF435-76ED-4EEB-837A-A8FB9D0F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334" y="4052665"/>
            <a:ext cx="20630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Block data into caches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2D3C5ACF-1876-47B5-BBA4-F150B2558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546" y="4052665"/>
            <a:ext cx="3603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199B8932-DD31-4BF5-88BA-C6F9F881C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1846" y="4052665"/>
            <a:ext cx="217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B8443061-28AD-4013-A221-31CFCCA6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21" y="4425728"/>
            <a:ext cx="7286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Cache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53E04675-0294-426B-904C-81CA4E1E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009" y="4425728"/>
            <a:ext cx="9540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Blocking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6">
            <a:extLst>
              <a:ext uri="{FF2B5EF4-FFF2-40B4-BE49-F238E27FC236}">
                <a16:creationId xmlns:a16="http://schemas.microsoft.com/office/drawing/2014/main" id="{AAE294FD-E95A-4D48-8C94-84CC912AE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09" y="4425728"/>
            <a:ext cx="15180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Intel Clear" panose="020B0604020203020204" pitchFamily="34" charset="0"/>
              </a:rPr>
              <a:t>Compute Bound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36BB99CA-4024-4F1B-B390-C7806B755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334" y="4425728"/>
            <a:ext cx="1216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Utilize multi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8">
            <a:extLst>
              <a:ext uri="{FF2B5EF4-FFF2-40B4-BE49-F238E27FC236}">
                <a16:creationId xmlns:a16="http://schemas.microsoft.com/office/drawing/2014/main" id="{6C46C94D-1CD7-4643-AE3D-282964D4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884" y="4425728"/>
            <a:ext cx="522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core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9">
            <a:extLst>
              <a:ext uri="{FF2B5EF4-FFF2-40B4-BE49-F238E27FC236}">
                <a16:creationId xmlns:a16="http://schemas.microsoft.com/office/drawing/2014/main" id="{22675843-C50A-47EC-8659-F005B16A9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546" y="4425728"/>
            <a:ext cx="3603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21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0">
            <a:extLst>
              <a:ext uri="{FF2B5EF4-FFF2-40B4-BE49-F238E27FC236}">
                <a16:creationId xmlns:a16="http://schemas.microsoft.com/office/drawing/2014/main" id="{632C6686-4796-40B6-8F27-1ACB21F36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1846" y="4425728"/>
            <a:ext cx="2174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1">
            <a:extLst>
              <a:ext uri="{FF2B5EF4-FFF2-40B4-BE49-F238E27FC236}">
                <a16:creationId xmlns:a16="http://schemas.microsoft.com/office/drawing/2014/main" id="{D3055D93-AD78-4102-8DDE-A9E941324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21" y="4762278"/>
            <a:ext cx="15837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Parallelization x4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5">
            <a:extLst>
              <a:ext uri="{FF2B5EF4-FFF2-40B4-BE49-F238E27FC236}">
                <a16:creationId xmlns:a16="http://schemas.microsoft.com/office/drawing/2014/main" id="{E773E65C-B986-425E-A38F-54569F55D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09" y="4762278"/>
            <a:ext cx="15180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Intel Clear" panose="020B0604020203020204" pitchFamily="34" charset="0"/>
              </a:rPr>
              <a:t>Compute Bound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2" name="Rectangle 76">
            <a:extLst>
              <a:ext uri="{FF2B5EF4-FFF2-40B4-BE49-F238E27FC236}">
                <a16:creationId xmlns:a16="http://schemas.microsoft.com/office/drawing/2014/main" id="{A5F33ADA-548B-41D8-849F-8A50E5ED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334" y="4762278"/>
            <a:ext cx="1216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Utilize multi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7">
            <a:extLst>
              <a:ext uri="{FF2B5EF4-FFF2-40B4-BE49-F238E27FC236}">
                <a16:creationId xmlns:a16="http://schemas.microsoft.com/office/drawing/2014/main" id="{264BF937-22C3-48C8-B488-E9926F66D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884" y="4762278"/>
            <a:ext cx="522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core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8">
            <a:extLst>
              <a:ext uri="{FF2B5EF4-FFF2-40B4-BE49-F238E27FC236}">
                <a16:creationId xmlns:a16="http://schemas.microsoft.com/office/drawing/2014/main" id="{624AEE90-DEB2-43B2-ADD1-5E893A74D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546" y="4762278"/>
            <a:ext cx="3603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78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79">
            <a:extLst>
              <a:ext uri="{FF2B5EF4-FFF2-40B4-BE49-F238E27FC236}">
                <a16:creationId xmlns:a16="http://schemas.microsoft.com/office/drawing/2014/main" id="{29A23DB9-02C7-4229-A3C2-7403EA133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1846" y="4762278"/>
            <a:ext cx="2174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0">
            <a:extLst>
              <a:ext uri="{FF2B5EF4-FFF2-40B4-BE49-F238E27FC236}">
                <a16:creationId xmlns:a16="http://schemas.microsoft.com/office/drawing/2014/main" id="{788B776A-8261-49D4-A5C7-38F7F1F0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21" y="5113115"/>
            <a:ext cx="17552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Parallelization x24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5">
            <a:extLst>
              <a:ext uri="{FF2B5EF4-FFF2-40B4-BE49-F238E27FC236}">
                <a16:creationId xmlns:a16="http://schemas.microsoft.com/office/drawing/2014/main" id="{1A452BCA-9074-4A85-A6A9-7271B472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09" y="5113115"/>
            <a:ext cx="1099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Intel Clear" panose="020B0604020203020204" pitchFamily="34" charset="0"/>
              </a:rPr>
              <a:t>Core Bound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2" name="Rectangle 86">
            <a:extLst>
              <a:ext uri="{FF2B5EF4-FFF2-40B4-BE49-F238E27FC236}">
                <a16:creationId xmlns:a16="http://schemas.microsoft.com/office/drawing/2014/main" id="{4F2B04FC-1A39-4FBF-A3CB-752E4C6DB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334" y="5113115"/>
            <a:ext cx="11017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Improve 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7">
            <a:extLst>
              <a:ext uri="{FF2B5EF4-FFF2-40B4-BE49-F238E27FC236}">
                <a16:creationId xmlns:a16="http://schemas.microsoft.com/office/drawing/2014/main" id="{3DDD2893-6024-436C-BC05-DD4BF2618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584" y="5113115"/>
            <a:ext cx="200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8">
            <a:extLst>
              <a:ext uri="{FF2B5EF4-FFF2-40B4-BE49-F238E27FC236}">
                <a16:creationId xmlns:a16="http://schemas.microsoft.com/office/drawing/2014/main" id="{F9AF7C95-77F7-433D-B5B4-1CD8717E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546" y="5113115"/>
            <a:ext cx="5238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core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89">
            <a:extLst>
              <a:ext uri="{FF2B5EF4-FFF2-40B4-BE49-F238E27FC236}">
                <a16:creationId xmlns:a16="http://schemas.microsoft.com/office/drawing/2014/main" id="{681D4E27-784E-4AD1-B3D7-D05BCB9F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8159" y="5113115"/>
            <a:ext cx="10112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execution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0">
            <a:extLst>
              <a:ext uri="{FF2B5EF4-FFF2-40B4-BE49-F238E27FC236}">
                <a16:creationId xmlns:a16="http://schemas.microsoft.com/office/drawing/2014/main" id="{2262B7D9-8163-41E0-A6F2-066DEB75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546" y="5113115"/>
            <a:ext cx="4810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430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1">
            <a:extLst>
              <a:ext uri="{FF2B5EF4-FFF2-40B4-BE49-F238E27FC236}">
                <a16:creationId xmlns:a16="http://schemas.microsoft.com/office/drawing/2014/main" id="{17B81FE9-7C55-4237-9FB0-1DB83D73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2496" y="5113115"/>
            <a:ext cx="2174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2">
            <a:extLst>
              <a:ext uri="{FF2B5EF4-FFF2-40B4-BE49-F238E27FC236}">
                <a16:creationId xmlns:a16="http://schemas.microsoft.com/office/drawing/2014/main" id="{FF8DD217-C99B-4806-9C93-6FFE91D14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21" y="5486178"/>
            <a:ext cx="13890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tel Clear" panose="020B0604020203020204" pitchFamily="34" charset="0"/>
              </a:rPr>
              <a:t>Vectorization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97">
            <a:extLst>
              <a:ext uri="{FF2B5EF4-FFF2-40B4-BE49-F238E27FC236}">
                <a16:creationId xmlns:a16="http://schemas.microsoft.com/office/drawing/2014/main" id="{B342B46B-E940-4395-972B-E90F82209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409" y="5486178"/>
            <a:ext cx="19973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Intel Clear" panose="020B0604020203020204" pitchFamily="34" charset="0"/>
              </a:rPr>
              <a:t>Cache Latency Bound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4" name="Rectangle 98">
            <a:extLst>
              <a:ext uri="{FF2B5EF4-FFF2-40B4-BE49-F238E27FC236}">
                <a16:creationId xmlns:a16="http://schemas.microsoft.com/office/drawing/2014/main" id="{1BA8732A-8E19-42C8-B8F9-2C8DAC98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546" y="5486178"/>
            <a:ext cx="601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1600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99">
            <a:extLst>
              <a:ext uri="{FF2B5EF4-FFF2-40B4-BE49-F238E27FC236}">
                <a16:creationId xmlns:a16="http://schemas.microsoft.com/office/drawing/2014/main" id="{B79E21DE-876A-43A7-8B12-25A0906A5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146" y="5486178"/>
            <a:ext cx="217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Intel Clear" panose="020B0604020203020204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ight Arrow 103">
            <a:extLst>
              <a:ext uri="{FF2B5EF4-FFF2-40B4-BE49-F238E27FC236}">
                <a16:creationId xmlns:a16="http://schemas.microsoft.com/office/drawing/2014/main" id="{3AC4BE94-F8E7-4D33-A216-BD872AA30CAE}"/>
              </a:ext>
            </a:extLst>
          </p:cNvPr>
          <p:cNvSpPr/>
          <p:nvPr/>
        </p:nvSpPr>
        <p:spPr bwMode="auto">
          <a:xfrm>
            <a:off x="7155801" y="3677770"/>
            <a:ext cx="657327" cy="368709"/>
          </a:xfrm>
          <a:prstGeom prst="rightArrow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372" tIns="45688" rIns="91372" bIns="45688" numCol="1" rtlCol="0" anchor="t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E757AA6-79E0-449D-B591-F7A7848AE4D1}"/>
              </a:ext>
            </a:extLst>
          </p:cNvPr>
          <p:cNvSpPr txBox="1"/>
          <p:nvPr/>
        </p:nvSpPr>
        <p:spPr>
          <a:xfrm>
            <a:off x="9629775" y="-203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Motivation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112" name="Thought Bubble: Cloud 111">
            <a:extLst>
              <a:ext uri="{FF2B5EF4-FFF2-40B4-BE49-F238E27FC236}">
                <a16:creationId xmlns:a16="http://schemas.microsoft.com/office/drawing/2014/main" id="{258B0163-7D25-472D-8C26-385B830BC250}"/>
              </a:ext>
            </a:extLst>
          </p:cNvPr>
          <p:cNvSpPr/>
          <p:nvPr/>
        </p:nvSpPr>
        <p:spPr>
          <a:xfrm>
            <a:off x="7468547" y="1913735"/>
            <a:ext cx="3481712" cy="1176996"/>
          </a:xfrm>
          <a:prstGeom prst="cloudCallout">
            <a:avLst>
              <a:gd name="adj1" fmla="val -59914"/>
              <a:gd name="adj2" fmla="val 8665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48000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kern="1200" normalizeH="0" baseline="0" noProof="0">
                <a:ln w="0"/>
                <a:solidFill>
                  <a:srgbClr val="FF0000"/>
                </a:solidFill>
                <a:uLnTx/>
                <a:uFillTx/>
                <a:latin typeface="Verdana"/>
                <a:ea typeface="+mn-ea"/>
                <a:cs typeface="+mn-cs"/>
              </a:rPr>
              <a:t>Imagine if workload’s bottleneck is correctly determined ...</a:t>
            </a:r>
          </a:p>
        </p:txBody>
      </p:sp>
      <p:sp>
        <p:nvSpPr>
          <p:cNvPr id="114" name="Content Placeholder 109">
            <a:extLst>
              <a:ext uri="{FF2B5EF4-FFF2-40B4-BE49-F238E27FC236}">
                <a16:creationId xmlns:a16="http://schemas.microsoft.com/office/drawing/2014/main" id="{0E82CF86-E275-48C8-99AC-26985BF3D8C9}"/>
              </a:ext>
            </a:extLst>
          </p:cNvPr>
          <p:cNvSpPr txBox="1">
            <a:spLocks/>
          </p:cNvSpPr>
          <p:nvPr/>
        </p:nvSpPr>
        <p:spPr>
          <a:xfrm>
            <a:off x="571369" y="3326772"/>
            <a:ext cx="2465203" cy="258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800" dirty="0"/>
              <a:t>Out-of-band telemetry for orchestrator in Cloud/datacenter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Intel acquisition of  Granulate</a:t>
            </a:r>
          </a:p>
          <a:p>
            <a:pPr lvl="0">
              <a:spcBef>
                <a:spcPts val="0"/>
              </a:spcBef>
            </a:pPr>
            <a:r>
              <a:rPr lang="en-US" sz="1800" i="1" dirty="0">
                <a:solidFill>
                  <a:srgbClr val="525252"/>
                </a:solidFill>
              </a:rPr>
              <a:t>Workloads are diverse!</a:t>
            </a:r>
          </a:p>
        </p:txBody>
      </p:sp>
    </p:spTree>
    <p:extLst>
      <p:ext uri="{BB962C8B-B14F-4D97-AF65-F5344CB8AC3E}">
        <p14:creationId xmlns:p14="http://schemas.microsoft.com/office/powerpoint/2010/main" val="27619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4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2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4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8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0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2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"/>
                            </p:stCondLst>
                            <p:childTnLst>
                              <p:par>
                                <p:cTn id="2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7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5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7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9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1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 animBg="1"/>
      <p:bldP spid="9" grpId="0" animBg="1"/>
      <p:bldP spid="9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5" grpId="1"/>
      <p:bldP spid="65" grpId="2"/>
      <p:bldP spid="66" grpId="0"/>
      <p:bldP spid="66" grpId="1"/>
      <p:bldP spid="66" grpId="2"/>
      <p:bldP spid="67" grpId="0"/>
      <p:bldP spid="68" grpId="0"/>
      <p:bldP spid="72" grpId="0"/>
      <p:bldP spid="73" grpId="0"/>
      <p:bldP spid="74" grpId="0"/>
      <p:bldP spid="75" grpId="0"/>
      <p:bldP spid="75" grpId="1"/>
      <p:bldP spid="75" grpId="2"/>
      <p:bldP spid="76" grpId="0"/>
      <p:bldP spid="76" grpId="1"/>
      <p:bldP spid="76" grpId="2"/>
      <p:bldP spid="77" grpId="0"/>
      <p:bldP spid="81" grpId="0"/>
      <p:bldP spid="82" grpId="0"/>
      <p:bldP spid="83" grpId="0"/>
      <p:bldP spid="84" grpId="0"/>
      <p:bldP spid="84" grpId="1"/>
      <p:bldP spid="84" grpId="2"/>
      <p:bldP spid="85" grpId="0"/>
      <p:bldP spid="85" grpId="1"/>
      <p:bldP spid="85" grpId="2"/>
      <p:bldP spid="86" grpId="0"/>
      <p:bldP spid="91" grpId="0"/>
      <p:bldP spid="92" grpId="0"/>
      <p:bldP spid="93" grpId="0"/>
      <p:bldP spid="94" grpId="0"/>
      <p:bldP spid="95" grpId="0"/>
      <p:bldP spid="96" grpId="0"/>
      <p:bldP spid="96" grpId="1"/>
      <p:bldP spid="96" grpId="2"/>
      <p:bldP spid="97" grpId="0"/>
      <p:bldP spid="97" grpId="1"/>
      <p:bldP spid="97" grpId="2"/>
      <p:bldP spid="98" grpId="0"/>
      <p:bldP spid="103" grpId="0"/>
      <p:bldP spid="104" grpId="0"/>
      <p:bldP spid="104" grpId="1"/>
      <p:bldP spid="104" grpId="2"/>
      <p:bldP spid="105" grpId="0"/>
      <p:bldP spid="105" grpId="1"/>
      <p:bldP spid="105" grpId="2"/>
      <p:bldP spid="106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7D892C7-828B-454D-AD5F-96EE23ED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Scope and flow of structured tuning</a:t>
            </a:r>
            <a:endParaRPr lang="en-IL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DB9571-9562-4290-B60A-65B68646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929109"/>
            <a:ext cx="3932508" cy="823912"/>
          </a:xfrm>
        </p:spPr>
        <p:txBody>
          <a:bodyPr anchor="b">
            <a:normAutofit/>
          </a:bodyPr>
          <a:lstStyle/>
          <a:p>
            <a:pPr algn="ctr"/>
            <a:r>
              <a:rPr lang="en-US" sz="2000" u="sng"/>
              <a:t>Performance analysis scopes</a:t>
            </a:r>
            <a:endParaRPr lang="en-IL" sz="2000" u="s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50E94-BE25-437D-AD49-8FF61F9B9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5812" y="929109"/>
            <a:ext cx="6139577" cy="823912"/>
          </a:xfrm>
        </p:spPr>
        <p:txBody>
          <a:bodyPr anchor="b">
            <a:normAutofit/>
          </a:bodyPr>
          <a:lstStyle/>
          <a:p>
            <a:pPr algn="ctr"/>
            <a:r>
              <a:rPr lang="en-US" sz="2000" u="sng"/>
              <a:t>Mapping a bottleneck to source is key to WIN</a:t>
            </a:r>
            <a:endParaRPr lang="en-IL" sz="2000" u="sng"/>
          </a:p>
        </p:txBody>
      </p: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AA7E7524-3119-4D86-8EF1-498F7E14301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45508683"/>
              </p:ext>
            </p:extLst>
          </p:nvPr>
        </p:nvGraphicFramePr>
        <p:xfrm>
          <a:off x="4476013" y="1844400"/>
          <a:ext cx="7657517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2C6446E-D3B9-4A18-9264-4B0BFA387C83}"/>
              </a:ext>
            </a:extLst>
          </p:cNvPr>
          <p:cNvSpPr txBox="1"/>
          <p:nvPr/>
        </p:nvSpPr>
        <p:spPr>
          <a:xfrm>
            <a:off x="9629775" y="-203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Motivation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C55164-060B-4255-BC8E-AB1F5D64F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839789" y="2636838"/>
            <a:ext cx="3438310" cy="2809264"/>
          </a:xfrm>
          <a:prstGeom prst="rect">
            <a:avLst/>
          </a:prstGeom>
          <a:ln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1A2C2C-CE00-4E15-9B0C-559A297FFC83}"/>
              </a:ext>
            </a:extLst>
          </p:cNvPr>
          <p:cNvGrpSpPr/>
          <p:nvPr/>
        </p:nvGrpSpPr>
        <p:grpSpPr>
          <a:xfrm>
            <a:off x="1511559" y="2118049"/>
            <a:ext cx="3338002" cy="3617302"/>
            <a:chOff x="4254947" y="-237669"/>
            <a:chExt cx="3277513" cy="3312807"/>
          </a:xfrm>
        </p:grpSpPr>
        <p:sp>
          <p:nvSpPr>
            <p:cNvPr id="12" name="Oval Callout 2">
              <a:extLst>
                <a:ext uri="{FF2B5EF4-FFF2-40B4-BE49-F238E27FC236}">
                  <a16:creationId xmlns:a16="http://schemas.microsoft.com/office/drawing/2014/main" id="{773E5024-169E-452B-AE39-3E7485BCC8BB}"/>
                </a:ext>
              </a:extLst>
            </p:cNvPr>
            <p:cNvSpPr/>
            <p:nvPr/>
          </p:nvSpPr>
          <p:spPr bwMode="auto">
            <a:xfrm>
              <a:off x="4254947" y="1482318"/>
              <a:ext cx="2479635" cy="1592820"/>
            </a:xfrm>
            <a:prstGeom prst="wedgeEllipseCallout">
              <a:avLst>
                <a:gd name="adj1" fmla="val 44266"/>
                <a:gd name="adj2" fmla="val -91019"/>
              </a:avLst>
            </a:prstGeom>
            <a:noFill/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606B51-BAA1-4050-99E4-1A8A2B78521C}"/>
                </a:ext>
              </a:extLst>
            </p:cNvPr>
            <p:cNvSpPr txBox="1"/>
            <p:nvPr/>
          </p:nvSpPr>
          <p:spPr>
            <a:xfrm>
              <a:off x="5922346" y="-237669"/>
              <a:ext cx="1610114" cy="1014630"/>
            </a:xfrm>
            <a:prstGeom prst="cloudCallout">
              <a:avLst>
                <a:gd name="adj1" fmla="val -24307"/>
                <a:gd name="adj2" fmla="val 8215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48000" rtlCol="0" anchor="ctr"/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 defTabSz="914400" eaLnBrk="1" hangingPunct="1">
                <a:lnSpc>
                  <a:spcPct val="100000"/>
                </a:lnSpc>
                <a:spcBef>
                  <a:spcPts val="0"/>
                </a:spcBef>
                <a:defRPr sz="1600" i="1" kern="1200">
                  <a:ln w="0"/>
                  <a:solidFill>
                    <a:srgbClr val="FF0000"/>
                  </a:solidFill>
                  <a:uLnTx/>
                  <a:latin typeface="Verdana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i="0" dirty="0"/>
                <a:t>Our focus today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7E2FB3D-B26F-4158-B559-ED7AF4757EC1}"/>
              </a:ext>
            </a:extLst>
          </p:cNvPr>
          <p:cNvSpPr/>
          <p:nvPr/>
        </p:nvSpPr>
        <p:spPr>
          <a:xfrm>
            <a:off x="1159387" y="2028059"/>
            <a:ext cx="1639830" cy="3451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48000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  <a:ea typeface="+mn-ea"/>
                <a:cs typeface="+mn-cs"/>
              </a:rPr>
              <a:t>Assume: CPU Bound, Frequency domain</a:t>
            </a:r>
            <a:endParaRPr kumimoji="0" lang="en-IL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841B26-574D-4996-ACA3-DE51E6DDA88F}"/>
              </a:ext>
            </a:extLst>
          </p:cNvPr>
          <p:cNvSpPr/>
          <p:nvPr/>
        </p:nvSpPr>
        <p:spPr>
          <a:xfrm>
            <a:off x="839788" y="4519510"/>
            <a:ext cx="1426622" cy="3462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48000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Verdana"/>
              </a:rPr>
              <a:t>~10% speedups</a:t>
            </a:r>
            <a:endParaRPr kumimoji="0" lang="en-I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416C7-40B7-46D3-A658-1E550A9FEBBD}"/>
              </a:ext>
            </a:extLst>
          </p:cNvPr>
          <p:cNvSpPr txBox="1"/>
          <p:nvPr/>
        </p:nvSpPr>
        <p:spPr>
          <a:xfrm>
            <a:off x="1645639" y="6087026"/>
            <a:ext cx="312665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*TMA = Top-down Microarchitecture Analysis </a:t>
            </a:r>
          </a:p>
        </p:txBody>
      </p:sp>
    </p:spTree>
    <p:extLst>
      <p:ext uri="{BB962C8B-B14F-4D97-AF65-F5344CB8AC3E}">
        <p14:creationId xmlns:p14="http://schemas.microsoft.com/office/powerpoint/2010/main" val="33912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F77AC08-90D9-4614-A445-3446E10D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graphicEl>
                                              <a:dgm id="{3F77AC08-90D9-4614-A445-3446E10DC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graphicEl>
                                              <a:dgm id="{3F77AC08-90D9-4614-A445-3446E10D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graphicEl>
                                              <a:dgm id="{3F77AC08-90D9-4614-A445-3446E10D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269945B-FB6B-4E6C-8D8D-80F7A8DE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graphicEl>
                                              <a:dgm id="{2269945B-FB6B-4E6C-8D8D-80F7A8DE8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graphicEl>
                                              <a:dgm id="{2269945B-FB6B-4E6C-8D8D-80F7A8DE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graphicEl>
                                              <a:dgm id="{2269945B-FB6B-4E6C-8D8D-80F7A8DE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CDFF9A2-FB61-4003-9790-D6B37CDFF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graphicEl>
                                              <a:dgm id="{1CDFF9A2-FB61-4003-9790-D6B37CDFF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graphicEl>
                                              <a:dgm id="{1CDFF9A2-FB61-4003-9790-D6B37CDFF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graphicEl>
                                              <a:dgm id="{1CDFF9A2-FB61-4003-9790-D6B37CDFF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6DB7728-A50F-494C-99B9-A6EB8A20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graphicEl>
                                              <a:dgm id="{26DB7728-A50F-494C-99B9-A6EB8A20E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graphicEl>
                                              <a:dgm id="{26DB7728-A50F-494C-99B9-A6EB8A20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graphicEl>
                                              <a:dgm id="{26DB7728-A50F-494C-99B9-A6EB8A20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3E58340-4C91-47C4-B92F-750530CC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graphicEl>
                                              <a:dgm id="{03E58340-4C91-47C4-B92F-750530CCE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graphicEl>
                                              <a:dgm id="{03E58340-4C91-47C4-B92F-750530CC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graphicEl>
                                              <a:dgm id="{03E58340-4C91-47C4-B92F-750530CC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BC06088-EACB-46C6-985E-10FF86871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graphicEl>
                                              <a:dgm id="{FBC06088-EACB-46C6-985E-10FF86871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graphicEl>
                                              <a:dgm id="{FBC06088-EACB-46C6-985E-10FF86871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graphicEl>
                                              <a:dgm id="{FBC06088-EACB-46C6-985E-10FF86871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37C089F-0031-4576-814E-32F0A906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graphicEl>
                                              <a:dgm id="{337C089F-0031-4576-814E-32F0A906F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graphicEl>
                                              <a:dgm id="{337C089F-0031-4576-814E-32F0A906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graphicEl>
                                              <a:dgm id="{337C089F-0031-4576-814E-32F0A906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524A761-DFCE-47A8-859F-541C423FF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graphicEl>
                                              <a:dgm id="{7524A761-DFCE-47A8-859F-541C423FF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graphicEl>
                                              <a:dgm id="{7524A761-DFCE-47A8-859F-541C423FF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graphicEl>
                                              <a:dgm id="{7524A761-DFCE-47A8-859F-541C423FF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2137E18-3C73-439F-A712-487D4DDC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graphicEl>
                                              <a:dgm id="{42137E18-3C73-439F-A712-487D4DDC9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graphicEl>
                                              <a:dgm id="{42137E18-3C73-439F-A712-487D4DDC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graphicEl>
                                              <a:dgm id="{42137E18-3C73-439F-A712-487D4DDC9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52F201B-07AF-4F8C-8AFA-A98D7097C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graphicEl>
                                              <a:dgm id="{052F201B-07AF-4F8C-8AFA-A98D7097C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graphicEl>
                                              <a:dgm id="{052F201B-07AF-4F8C-8AFA-A98D7097C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graphicEl>
                                              <a:dgm id="{052F201B-07AF-4F8C-8AFA-A98D7097C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A4CFB6D-5A0A-465C-BF47-FBBBAF7D2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graphicEl>
                                              <a:dgm id="{BA4CFB6D-5A0A-465C-BF47-FBBBAF7D2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graphicEl>
                                              <a:dgm id="{BA4CFB6D-5A0A-465C-BF47-FBBBAF7D2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graphicEl>
                                              <a:dgm id="{BA4CFB6D-5A0A-465C-BF47-FBBBAF7D2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F355D1A-E8A4-4091-88D7-0B5A5EFDC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>
                                            <p:graphicEl>
                                              <a:dgm id="{AF355D1A-E8A4-4091-88D7-0B5A5EFDC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graphicEl>
                                              <a:dgm id="{AF355D1A-E8A4-4091-88D7-0B5A5EFDC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graphicEl>
                                              <a:dgm id="{AF355D1A-E8A4-4091-88D7-0B5A5EFDC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ECC0934-46E2-49CA-8A27-C747EAA40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>
                                            <p:graphicEl>
                                              <a:dgm id="{8ECC0934-46E2-49CA-8A27-C747EAA40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graphicEl>
                                              <a:dgm id="{8ECC0934-46E2-49CA-8A27-C747EAA40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graphicEl>
                                              <a:dgm id="{8ECC0934-46E2-49CA-8A27-C747EAA40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E58A906-1D0C-4A74-AD54-78FB30EAD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>
                                            <p:graphicEl>
                                              <a:dgm id="{3E58A906-1D0C-4A74-AD54-78FB30EAD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>
                                            <p:graphicEl>
                                              <a:dgm id="{3E58A906-1D0C-4A74-AD54-78FB30EAD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graphicEl>
                                              <a:dgm id="{3E58A906-1D0C-4A74-AD54-78FB30EAD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Graphic spid="16" grpId="0" uiExpand="1">
        <p:bldSub>
          <a:bldDgm bld="one"/>
        </p:bldSub>
      </p:bldGraphic>
      <p:bldP spid="4" grpId="0" animBg="1"/>
      <p:bldP spid="4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Out-of-Order cores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US" sz="2000" dirty="0"/>
              <a:t>Pipelined</a:t>
            </a:r>
          </a:p>
          <a:p>
            <a:r>
              <a:rPr lang="en-US" sz="2000" dirty="0"/>
              <a:t>Superscalar</a:t>
            </a:r>
          </a:p>
          <a:p>
            <a:r>
              <a:rPr lang="en-US" sz="2000" dirty="0"/>
              <a:t>OOO Execution</a:t>
            </a:r>
          </a:p>
          <a:p>
            <a:r>
              <a:rPr lang="en-US" sz="2000" dirty="0"/>
              <a:t>Speculation</a:t>
            </a:r>
          </a:p>
          <a:p>
            <a:r>
              <a:rPr lang="en-US" sz="2000" dirty="0"/>
              <a:t>Multiple Fetch Units</a:t>
            </a:r>
          </a:p>
          <a:p>
            <a:r>
              <a:rPr lang="en-US" sz="2000" dirty="0"/>
              <a:t>Hierarchical Caches</a:t>
            </a:r>
          </a:p>
          <a:p>
            <a:r>
              <a:rPr lang="en-US" sz="2000" dirty="0"/>
              <a:t>Memory Pre-fetching and Disambiguation</a:t>
            </a:r>
          </a:p>
          <a:p>
            <a:r>
              <a:rPr lang="en-US" sz="2000" dirty="0"/>
              <a:t>Vector </a:t>
            </a:r>
            <a:r>
              <a:rPr lang="en-US" sz="2000" dirty="0">
                <a:solidFill>
                  <a:srgbClr val="C00000"/>
                </a:solidFill>
              </a:rPr>
              <a:t>and Matrix Units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Hybrid cores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9C64EF-BA44-40FB-A7A0-AEFE73254F36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3"/>
          <a:stretch>
            <a:fillRect/>
          </a:stretch>
        </p:blipFill>
        <p:spPr>
          <a:xfrm>
            <a:off x="6289675" y="1524001"/>
            <a:ext cx="5287963" cy="4281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6F7CF-5B31-4FE1-AD3A-9E9B84DCF93B}"/>
              </a:ext>
            </a:extLst>
          </p:cNvPr>
          <p:cNvSpPr txBox="1"/>
          <p:nvPr/>
        </p:nvSpPr>
        <p:spPr>
          <a:xfrm>
            <a:off x="441437" y="5838909"/>
            <a:ext cx="10958476" cy="4987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67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A Metric-Guided Method for Discovering Impactful Features and Architectural Insights for Skylake-Based Processors. Ahmad Yasin, Jawad Haj-Yahya, </a:t>
            </a:r>
            <a:r>
              <a:rPr lang="en-US" sz="1467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Yosi</a:t>
            </a:r>
            <a:r>
              <a:rPr lang="en-US" sz="1467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Ben-Asher, Avi Mendelson. In ACM Transactions on Architecture and Code Optimization (TACO), December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634A9-F774-4DEF-87EC-85D076839972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TMA Re-cap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253D5-05F3-4F4E-9177-74CA42091691}"/>
              </a:ext>
            </a:extLst>
          </p:cNvPr>
          <p:cNvGrpSpPr/>
          <p:nvPr/>
        </p:nvGrpSpPr>
        <p:grpSpPr>
          <a:xfrm>
            <a:off x="4049486" y="2619156"/>
            <a:ext cx="4419449" cy="1635589"/>
            <a:chOff x="4049486" y="2611205"/>
            <a:chExt cx="4419449" cy="1635589"/>
          </a:xfrm>
        </p:grpSpPr>
        <p:sp>
          <p:nvSpPr>
            <p:cNvPr id="8" name="5-Point Star 10">
              <a:extLst>
                <a:ext uri="{FF2B5EF4-FFF2-40B4-BE49-F238E27FC236}">
                  <a16:creationId xmlns:a16="http://schemas.microsoft.com/office/drawing/2014/main" id="{8E369ECF-0164-4336-BB9A-CAAE9A64C59B}"/>
                </a:ext>
              </a:extLst>
            </p:cNvPr>
            <p:cNvSpPr/>
            <p:nvPr/>
          </p:nvSpPr>
          <p:spPr bwMode="auto">
            <a:xfrm>
              <a:off x="8048625" y="3836982"/>
              <a:ext cx="420310" cy="394762"/>
            </a:xfrm>
            <a:prstGeom prst="star5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436" tIns="45718" rIns="91436" bIns="45718" anchor="ctr"/>
            <a:lstStyle/>
            <a:p>
              <a:pPr defTabSz="914355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CACDF08E-7FBA-46A8-9983-3F8158C9E46D}"/>
                </a:ext>
              </a:extLst>
            </p:cNvPr>
            <p:cNvSpPr/>
            <p:nvPr/>
          </p:nvSpPr>
          <p:spPr>
            <a:xfrm>
              <a:off x="4049486" y="2611205"/>
              <a:ext cx="2656962" cy="1635589"/>
            </a:xfrm>
            <a:prstGeom prst="cloudCallout">
              <a:avLst>
                <a:gd name="adj1" fmla="val 108695"/>
                <a:gd name="adj2" fmla="val 33406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48000" rtlCol="0" anchor="ctr"/>
            <a:lstStyle/>
            <a:p>
              <a:pPr algn="ctr" defTabSz="914400" hangingPunct="1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kern="1200">
                  <a:ln w="0"/>
                  <a:solidFill>
                    <a:srgbClr val="FF0000"/>
                  </a:solidFill>
                  <a:latin typeface="Verdana"/>
                </a:rPr>
                <a:t>TMA Level 1 classification is performed at this stage</a:t>
              </a:r>
              <a:endParaRPr lang="en-IL" sz="1600" kern="1200">
                <a:ln w="0"/>
                <a:solidFill>
                  <a:srgbClr val="FF0000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9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6BBF6C65-64D8-4DE2-856E-3F3A757818E7}"/>
              </a:ext>
            </a:extLst>
          </p:cNvPr>
          <p:cNvSpPr txBox="1">
            <a:spLocks/>
          </p:cNvSpPr>
          <p:nvPr/>
        </p:nvSpPr>
        <p:spPr bwMode="auto">
          <a:xfrm>
            <a:off x="7345631" y="2464568"/>
            <a:ext cx="4311756" cy="1113363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6819" tIns="33411" rIns="66819" bIns="33411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Intel Clear" panose="020B0604020203020204" pitchFamily="34" charset="0"/>
              <a:buChar char="-"/>
              <a:defRPr sz="1800">
                <a:solidFill>
                  <a:schemeClr val="bg2"/>
                </a:solidFill>
                <a:effectLst/>
                <a:latin typeface="+mn-lt"/>
                <a:cs typeface="+mn-cs"/>
              </a:defRPr>
            </a:lvl2pPr>
            <a:lvl3pPr marL="744538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  <a:effectLst/>
                <a:latin typeface="+mn-lt"/>
                <a:cs typeface="+mn-cs"/>
              </a:defRPr>
            </a:lvl3pPr>
            <a:lvl4pPr marL="757824" indent="-13138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4pPr>
            <a:lvl5pPr marL="946627" indent="-12616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5pPr>
            <a:lvl6pPr marL="1197205" indent="-12616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6pPr>
            <a:lvl7pPr marL="1447783" indent="-12616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7pPr>
            <a:lvl8pPr marL="1698360" indent="-12616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8pPr>
            <a:lvl9pPr marL="1948937" indent="-12616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9pPr>
          </a:lstStyle>
          <a:p>
            <a:pPr marL="0" indent="0" defTabSz="1219110">
              <a:buNone/>
            </a:pPr>
            <a:r>
              <a:rPr lang="en-US" sz="1200" b="1"/>
              <a:t>Topdown Slots</a:t>
            </a:r>
            <a:r>
              <a:rPr lang="en-US" sz="1200"/>
              <a:t> := number of available slots at the narrowest pipeline. Counts at issue pipe-stage in Intel products. Machine-width of 4 in example.</a:t>
            </a:r>
          </a:p>
          <a:p>
            <a:pPr marL="0" indent="0" defTabSz="1219110">
              <a:buNone/>
            </a:pPr>
            <a:r>
              <a:rPr lang="en-US" sz="1200"/>
              <a:t>Bubble := An un-utilized Slot. </a:t>
            </a:r>
          </a:p>
          <a:p>
            <a:pPr marL="0" indent="0" defTabSz="1219110">
              <a:buNone/>
            </a:pPr>
            <a:endParaRPr lang="en-US" sz="1200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TMA’s Top Level Breakdown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88150"/>
              </p:ext>
            </p:extLst>
          </p:nvPr>
        </p:nvGraphicFramePr>
        <p:xfrm>
          <a:off x="254524" y="1329736"/>
          <a:ext cx="6863996" cy="3752850"/>
        </p:xfrm>
        <a:graphic>
          <a:graphicData uri="http://schemas.openxmlformats.org/drawingml/2006/table">
            <a:tbl>
              <a:tblPr/>
              <a:tblGrid>
                <a:gridCol w="251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>
                          <a:solidFill>
                            <a:schemeClr val="tx1"/>
                          </a:solidFill>
                          <a:latin typeface="+mn-lt"/>
                        </a:rPr>
                        <a:t> C</a:t>
                      </a:r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ycle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...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2"/>
                          </a:solidFill>
                          <a:latin typeface="+mn-lt"/>
                        </a:rPr>
                        <a:t> Back-end Stall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2"/>
                          </a:solidFill>
                          <a:latin typeface="+mn-lt"/>
                        </a:rPr>
                        <a:t> Topdown Slot 0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2"/>
                          </a:solidFill>
                          <a:latin typeface="+mn-lt"/>
                        </a:rPr>
                        <a:t> Topdown Slot 1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2"/>
                          </a:solidFill>
                          <a:latin typeface="+mn-lt"/>
                        </a:rPr>
                        <a:t> Topdown Slot 2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chemeClr val="bg2"/>
                          </a:solidFill>
                          <a:latin typeface="+mn-lt"/>
                        </a:rPr>
                        <a:t> Topdown Slot 3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Frontend Bound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2"/>
                          </a:solidFill>
                          <a:latin typeface="+mn-lt"/>
                        </a:rPr>
                        <a:t> Backend Bound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2"/>
                          </a:solidFill>
                          <a:latin typeface="+mn-lt"/>
                        </a:rPr>
                        <a:t> Retiring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 2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2"/>
                          </a:solidFill>
                          <a:latin typeface="+mn-lt"/>
                        </a:rPr>
                        <a:t> Bad Speculation</a:t>
                      </a:r>
                    </a:p>
                  </a:txBody>
                  <a:tcPr marL="12699" marR="12699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699" marR="1269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252883" y="6005719"/>
            <a:ext cx="6863996" cy="466101"/>
          </a:xfrm>
          <a:prstGeom prst="roundRect">
            <a:avLst/>
          </a:prstGeom>
          <a:gradFill rotWithShape="1">
            <a:gsLst>
              <a:gs pos="0">
                <a:srgbClr val="004280">
                  <a:shade val="51000"/>
                  <a:satMod val="130000"/>
                </a:srgbClr>
              </a:gs>
              <a:gs pos="80000">
                <a:srgbClr val="004280">
                  <a:shade val="93000"/>
                  <a:satMod val="130000"/>
                </a:srgbClr>
              </a:gs>
              <a:gs pos="100000">
                <a:srgbClr val="00428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48000" rtlCol="0" anchor="ctr"/>
          <a:lstStyle/>
          <a:p>
            <a:pPr algn="ctr" defTabSz="609600" hangingPunct="1">
              <a:spcBef>
                <a:spcPts val="1200"/>
              </a:spcBef>
            </a:pPr>
            <a:r>
              <a:rPr lang="en-US" sz="2000" b="1">
                <a:solidFill>
                  <a:srgbClr val="FFFFF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TMA classifies each Slot into 1 of 4 Categories</a:t>
            </a: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835849"/>
              </p:ext>
            </p:extLst>
          </p:nvPr>
        </p:nvGraphicFramePr>
        <p:xfrm>
          <a:off x="7137518" y="3253346"/>
          <a:ext cx="4561001" cy="281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418115" y="1317172"/>
            <a:ext cx="674915" cy="3810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29" tIns="60917" rIns="121829" bIns="6091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9170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93029" y="1317172"/>
            <a:ext cx="794656" cy="3810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29" tIns="60917" rIns="121829" bIns="6091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9170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87685" y="1317172"/>
            <a:ext cx="762000" cy="3810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29" tIns="60917" rIns="121829" bIns="6091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9170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84881" y="1317172"/>
            <a:ext cx="1423491" cy="3810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29" tIns="60917" rIns="121829" bIns="6091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9170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418116" y="1317172"/>
            <a:ext cx="3690257" cy="3810000"/>
          </a:xfrm>
          <a:prstGeom prst="rect">
            <a:avLst/>
          </a:prstGeom>
          <a:solidFill>
            <a:schemeClr val="accent1">
              <a:alpha val="7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29" tIns="60917" rIns="121829" bIns="6091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9170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743200" y="1317172"/>
            <a:ext cx="674915" cy="3810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29" tIns="60917" rIns="121829" bIns="6091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9170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0283" y="1317172"/>
            <a:ext cx="3015343" cy="3810000"/>
          </a:xfrm>
          <a:prstGeom prst="rect">
            <a:avLst/>
          </a:prstGeom>
          <a:solidFill>
            <a:schemeClr val="accent1">
              <a:alpha val="7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29" tIns="60917" rIns="121829" bIns="6091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9170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11702" y="1317172"/>
            <a:ext cx="2177716" cy="3810000"/>
          </a:xfrm>
          <a:prstGeom prst="rect">
            <a:avLst/>
          </a:prstGeom>
          <a:solidFill>
            <a:schemeClr val="accent1">
              <a:alpha val="7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29" tIns="60917" rIns="121829" bIns="6091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9170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685298" y="1317172"/>
            <a:ext cx="1475525" cy="3810000"/>
          </a:xfrm>
          <a:prstGeom prst="rect">
            <a:avLst/>
          </a:prstGeom>
          <a:solidFill>
            <a:schemeClr val="accent1">
              <a:alpha val="7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29" tIns="60917" rIns="121829" bIns="6091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9170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7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EF30FA-6D63-451D-A9CD-92FB5001383E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TMA Re-cap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C97240F-3620-4D0A-939E-5B3497ACA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36095"/>
              </p:ext>
            </p:extLst>
          </p:nvPr>
        </p:nvGraphicFramePr>
        <p:xfrm>
          <a:off x="7292607" y="1317172"/>
          <a:ext cx="4417804" cy="1021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9843">
                  <a:extLst>
                    <a:ext uri="{9D8B030D-6E8A-4147-A177-3AD203B41FA5}">
                      <a16:colId xmlns:a16="http://schemas.microsoft.com/office/drawing/2014/main" val="146510133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115229261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420229809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09948831"/>
                    </a:ext>
                  </a:extLst>
                </a:gridCol>
                <a:gridCol w="1042411">
                  <a:extLst>
                    <a:ext uri="{9D8B030D-6E8A-4147-A177-3AD203B41FA5}">
                      <a16:colId xmlns:a16="http://schemas.microsoft.com/office/drawing/2014/main" val="4119812630"/>
                    </a:ext>
                  </a:extLst>
                </a:gridCol>
              </a:tblGrid>
              <a:tr h="291450">
                <a:tc>
                  <a:txBody>
                    <a:bodyPr/>
                    <a:lstStyle/>
                    <a:p>
                      <a:r>
                        <a:rPr lang="en-US" sz="1100" b="1"/>
                        <a:t>Sample Intel cores</a:t>
                      </a:r>
                      <a:endParaRPr lang="en-IL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Skylake(s), Tremont</a:t>
                      </a:r>
                      <a:endParaRPr lang="en-IL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Icelake, </a:t>
                      </a:r>
                      <a:r>
                        <a:rPr lang="en-US" sz="1100" b="1" err="1"/>
                        <a:t>Gracemont</a:t>
                      </a:r>
                      <a:endParaRPr lang="en-IL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Golden Cove, Crestmont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Lion Cove, </a:t>
                      </a:r>
                      <a:r>
                        <a:rPr lang="en-US" sz="1100" b="1" dirty="0" err="1"/>
                        <a:t>Skymont</a:t>
                      </a:r>
                      <a:endParaRPr lang="en-IL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527413"/>
                  </a:ext>
                </a:extLst>
              </a:tr>
              <a:tr h="291450">
                <a:tc>
                  <a:txBody>
                    <a:bodyPr/>
                    <a:lstStyle/>
                    <a:p>
                      <a:r>
                        <a:rPr lang="en-US" sz="1100" b="1"/>
                        <a:t>Machine-width</a:t>
                      </a:r>
                      <a:endParaRPr lang="en-IL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4</a:t>
                      </a:r>
                      <a:endParaRPr lang="en-IL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5</a:t>
                      </a:r>
                      <a:endParaRPr lang="en-IL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6</a:t>
                      </a:r>
                      <a:endParaRPr lang="en-IL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8</a:t>
                      </a:r>
                      <a:endParaRPr lang="en-IL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883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14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35BB469-DD0B-4D35-9F63-CB9E95E56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graphicEl>
                                              <a:dgm id="{635BB469-DD0B-4D35-9F63-CB9E95E56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F1FE526-BBD2-4057-8104-90C60E67F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graphicEl>
                                              <a:dgm id="{EF1FE526-BBD2-4057-8104-90C60E67F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FD95A35-057D-4BB7-B4F7-5644718A4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>
                                            <p:graphicEl>
                                              <a:dgm id="{0FD95A35-057D-4BB7-B4F7-5644718A4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54A8FA02-9EC9-4389-BFD7-619528009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>
                                            <p:graphicEl>
                                              <a:dgm id="{54A8FA02-9EC9-4389-BFD7-619528009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8431AC9-8FAB-4A8D-8675-4BF37906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graphicEl>
                                              <a:dgm id="{68431AC9-8FAB-4A8D-8675-4BF379067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14C4A70-C05B-4450-A200-9AEA19C3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graphicEl>
                                              <a:dgm id="{D14C4A70-C05B-4450-A200-9AEA19C34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3A19B1C-AD8F-4B7B-835D-39717C694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>
                                            <p:graphicEl>
                                              <a:dgm id="{63A19B1C-AD8F-4B7B-835D-39717C694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7F8A031-70B9-4C8B-A545-132C251D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graphicEl>
                                              <a:dgm id="{07F8A031-70B9-4C8B-A545-132C251D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E78368B-2516-4282-A67B-EF581FFD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graphicEl>
                                              <a:dgm id="{DE78368B-2516-4282-A67B-EF581FFDE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662DE95-2F66-431D-B25F-4E182FB8A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>
                                            <p:graphicEl>
                                              <a:dgm id="{7662DE95-2F66-431D-B25F-4E182FB8A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9C76062-BF5E-416D-B2F4-6E55113C3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graphicEl>
                                              <a:dgm id="{89C76062-BF5E-416D-B2F4-6E55113C3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8DE4759-E678-479A-A5E3-7E348DADB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>
                                            <p:graphicEl>
                                              <a:dgm id="{D8DE4759-E678-479A-A5E3-7E348DADB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E97B2BF-9BF2-4817-84D7-F27A0B5B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>
                                            <p:graphicEl>
                                              <a:dgm id="{7E97B2BF-9BF2-4817-84D7-F27A0B5BE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17B9DF3-1ED7-43D5-A6F8-091D59F68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>
                                            <p:graphicEl>
                                              <a:dgm id="{C17B9DF3-1ED7-43D5-A6F8-091D59F68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0DBF450-8860-4890-A274-101EE31AD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>
                                            <p:graphicEl>
                                              <a:dgm id="{80DBF450-8860-4890-A274-101EE31AD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D412041-77F1-42CA-B62E-68978CAA7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>
                                            <p:graphicEl>
                                              <a:dgm id="{FD412041-77F1-42CA-B62E-68978CAA7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716B390-6056-4117-B895-34574EF8B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>
                                            <p:graphicEl>
                                              <a:dgm id="{C716B390-6056-4117-B895-34574EF8B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56BAEE02-A69C-4079-9F9E-4192EE5FA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>
                                            <p:graphicEl>
                                              <a:dgm id="{56BAEE02-A69C-4079-9F9E-4192EE5FA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50412B0-09E5-4EC6-92B4-A917C4B13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>
                                            <p:graphicEl>
                                              <a:dgm id="{B50412B0-09E5-4EC6-92B4-A917C4B13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2C1E626-0965-42C8-A247-E51361A55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>
                                            <p:graphicEl>
                                              <a:dgm id="{12C1E626-0965-42C8-A247-E51361A55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Graphic spid="25" grpId="0" uiExpand="1">
        <p:bldSub>
          <a:bldDgm bld="lvlOne"/>
        </p:bldSub>
      </p:bldGraphic>
      <p:bldP spid="9" grpId="0" animBg="1"/>
      <p:bldP spid="10" grpId="0" animBg="1"/>
      <p:bldP spid="11" grpId="0" animBg="1"/>
      <p:bldP spid="12" grpId="0" animBg="1"/>
      <p:bldP spid="3" grpId="0" animBg="1"/>
      <p:bldP spid="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</p:spPr>
        <p:txBody>
          <a:bodyPr/>
          <a:lstStyle/>
          <a:p>
            <a:pPr lvl="0"/>
            <a:r>
              <a:rPr lang="en-US" sz="3200"/>
              <a:t>Top-down* µarch Analysis: TMA 4.4 tree. 4-levels [ADL, </a:t>
            </a:r>
            <a:r>
              <a:rPr lang="en-US" sz="3200">
                <a:solidFill>
                  <a:srgbClr val="C00000"/>
                </a:solidFill>
              </a:rPr>
              <a:t>SPR</a:t>
            </a:r>
            <a:r>
              <a:rPr lang="en-US" sz="3200"/>
              <a:t>]</a:t>
            </a:r>
            <a:endParaRPr lang="en-IL" sz="3200"/>
          </a:p>
        </p:txBody>
      </p:sp>
      <p:sp>
        <p:nvSpPr>
          <p:cNvPr id="4" name="Flowchart: Process 3"/>
          <p:cNvSpPr/>
          <p:nvPr/>
        </p:nvSpPr>
        <p:spPr>
          <a:xfrm>
            <a:off x="1208854" y="6108807"/>
            <a:ext cx="9739368" cy="277674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67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Reference paper: A. Yasin, “A Top-Down Method for Performance Analysis and Counters Architecture”, ISPASS 2014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7F07D-733F-4476-AC28-F050268E3E25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TMA Re-cap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D0C8228-534A-4BEA-A225-2041AACAA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490" y="1013336"/>
            <a:ext cx="11170095" cy="5095471"/>
          </a:xfrm>
        </p:spPr>
      </p:pic>
    </p:spTree>
    <p:extLst>
      <p:ext uri="{BB962C8B-B14F-4D97-AF65-F5344CB8AC3E}">
        <p14:creationId xmlns:p14="http://schemas.microsoft.com/office/powerpoint/2010/main" val="34272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1D99-E6F1-4B47-ADD4-B64AB024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Profiling tools</a:t>
            </a:r>
            <a:endParaRPr lang="en-IL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4419BBE-8943-4CAF-B417-EFFB3D4EEB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2400" dirty="0"/>
              <a:t>Sample popular performance tools, externally available</a:t>
            </a:r>
            <a:endParaRPr lang="en-IL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C6BE4-FBED-4E32-83F1-4BCF1953993A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Consolas" panose="020B0609020204030204" pitchFamily="49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perf-tools</a:t>
            </a: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pkg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0A385813-1C82-47CD-A032-E26B5A12E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270752"/>
              </p:ext>
            </p:extLst>
          </p:nvPr>
        </p:nvGraphicFramePr>
        <p:xfrm>
          <a:off x="592138" y="2467771"/>
          <a:ext cx="10972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818B2DC-7413-4A52-A09E-127AD64B4267}"/>
              </a:ext>
            </a:extLst>
          </p:cNvPr>
          <p:cNvGrpSpPr/>
          <p:nvPr/>
        </p:nvGrpSpPr>
        <p:grpSpPr>
          <a:xfrm>
            <a:off x="2398508" y="2467771"/>
            <a:ext cx="1522690" cy="1750218"/>
            <a:chOff x="5114653" y="1505"/>
            <a:chExt cx="1522690" cy="1750218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58EA7D88-B7DB-471E-8A1C-90D614570DF1}"/>
                </a:ext>
              </a:extLst>
            </p:cNvPr>
            <p:cNvSpPr/>
            <p:nvPr/>
          </p:nvSpPr>
          <p:spPr>
            <a:xfrm rot="5400000">
              <a:off x="5000889" y="115269"/>
              <a:ext cx="1750218" cy="1522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Hexagon 4">
              <a:extLst>
                <a:ext uri="{FF2B5EF4-FFF2-40B4-BE49-F238E27FC236}">
                  <a16:creationId xmlns:a16="http://schemas.microsoft.com/office/drawing/2014/main" id="{97BA8AB5-BF10-485F-8E58-887DED9ECA12}"/>
                </a:ext>
              </a:extLst>
            </p:cNvPr>
            <p:cNvSpPr txBox="1"/>
            <p:nvPr/>
          </p:nvSpPr>
          <p:spPr>
            <a:xfrm>
              <a:off x="5351939" y="274247"/>
              <a:ext cx="1048118" cy="1204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/>
                <a:t>Intel PCM</a:t>
              </a:r>
              <a:endParaRPr lang="en-IL" sz="2000" kern="1200"/>
            </a:p>
          </p:txBody>
        </p:sp>
      </p:grp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173505C-84D9-4FA2-9333-03C0C296E8DE}"/>
              </a:ext>
            </a:extLst>
          </p:cNvPr>
          <p:cNvSpPr/>
          <p:nvPr/>
        </p:nvSpPr>
        <p:spPr>
          <a:xfrm>
            <a:off x="9336947" y="2467771"/>
            <a:ext cx="292828" cy="3123501"/>
          </a:xfrm>
          <a:prstGeom prst="rightBrace">
            <a:avLst>
              <a:gd name="adj1" fmla="val 68494"/>
              <a:gd name="adj2" fmla="val 50000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EF55D4-8755-4996-99A3-29DBE25E6D28}"/>
              </a:ext>
            </a:extLst>
          </p:cNvPr>
          <p:cNvSpPr txBox="1"/>
          <p:nvPr/>
        </p:nvSpPr>
        <p:spPr>
          <a:xfrm>
            <a:off x="9850736" y="3190717"/>
            <a:ext cx="1493241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onsolas" panose="020B0609020204030204" pitchFamily="49" charset="0"/>
                <a:sym typeface="Helvetica Neue"/>
              </a:rPr>
              <a:t>perf-tools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connects the two worlds*</a:t>
            </a:r>
            <a:endParaRPr kumimoji="0" lang="en-IL" sz="2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1C61739D-69CA-4CD5-B6AA-D73892A6E5E3}"/>
              </a:ext>
            </a:extLst>
          </p:cNvPr>
          <p:cNvSpPr/>
          <p:nvPr/>
        </p:nvSpPr>
        <p:spPr>
          <a:xfrm>
            <a:off x="8815287" y="1317451"/>
            <a:ext cx="2864821" cy="1007862"/>
          </a:xfrm>
          <a:prstGeom prst="cloudCallout">
            <a:avLst>
              <a:gd name="adj1" fmla="val -286"/>
              <a:gd name="adj2" fmla="val 1254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48000" rtlCol="0" anchor="ctr"/>
          <a:lstStyle/>
          <a:p>
            <a:pPr algn="ctr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Blue-font</a:t>
            </a:r>
            <a:r>
              <a:rPr lang="en-US" sz="1400" kern="1200" dirty="0">
                <a:ln w="0"/>
                <a:solidFill>
                  <a:srgbClr val="FF0000"/>
                </a:solidFill>
                <a:latin typeface="Verdana"/>
              </a:rPr>
              <a:t> denotes package name at github.com</a:t>
            </a:r>
            <a:endParaRPr lang="en-IL" sz="1400" kern="1200" dirty="0">
              <a:ln w="0"/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94E04E-DA29-4761-B7B9-8F78251D0860}"/>
              </a:ext>
            </a:extLst>
          </p:cNvPr>
          <p:cNvSpPr txBox="1"/>
          <p:nvPr/>
        </p:nvSpPr>
        <p:spPr>
          <a:xfrm>
            <a:off x="9549517" y="6007992"/>
            <a:ext cx="2194808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* Requires access to LBR which may not be available in cloud instances</a:t>
            </a:r>
          </a:p>
        </p:txBody>
      </p:sp>
    </p:spTree>
    <p:extLst>
      <p:ext uri="{BB962C8B-B14F-4D97-AF65-F5344CB8AC3E}">
        <p14:creationId xmlns:p14="http://schemas.microsoft.com/office/powerpoint/2010/main" val="32962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35C7-2EA9-4073-8F59-D0EEEE45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Profiling with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perf-tools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sz="2200" dirty="0">
                <a:hlinkClick r:id="rId2"/>
              </a:rPr>
              <a:t>https://github.com/aayasin/perf-tools</a:t>
            </a:r>
            <a:endParaRPr lang="en-IL" sz="2200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CBC9F0-253C-418D-B706-5FED8A4FB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543787"/>
              </p:ext>
            </p:extLst>
          </p:nvPr>
        </p:nvGraphicFramePr>
        <p:xfrm>
          <a:off x="592138" y="1524000"/>
          <a:ext cx="10972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6DBA18-84FA-4BAB-80C0-10B15E627085}"/>
              </a:ext>
            </a:extLst>
          </p:cNvPr>
          <p:cNvSpPr txBox="1"/>
          <p:nvPr/>
        </p:nvSpPr>
        <p:spPr>
          <a:xfrm>
            <a:off x="9629775" y="0"/>
            <a:ext cx="2114550" cy="307777"/>
          </a:xfrm>
          <a:prstGeom prst="rect">
            <a:avLst/>
          </a:prstGeom>
          <a:solidFill>
            <a:srgbClr val="F6CB4B">
              <a:lumMod val="60000"/>
              <a:lumOff val="40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L="0" marR="0" lvl="0" indent="0" algn="ctr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525252"/>
                </a:solidFill>
                <a:latin typeface="Consolas" panose="020B0609020204030204" pitchFamily="49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perf-tools</a:t>
            </a:r>
            <a:r>
              <a:rPr lang="en-US" sz="2000">
                <a:solidFill>
                  <a:srgbClr val="52525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pkg</a:t>
            </a:r>
            <a:endParaRPr lang="en-IL" sz="2000" err="1">
              <a:solidFill>
                <a:srgbClr val="525252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05843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4|0.3|0.4|0.6|0.1|0.2|0.1"/>
</p:tagLst>
</file>

<file path=ppt/theme/theme1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rotWithShape="1">
          <a:gsLst>
            <a:gs pos="0">
              <a:srgbClr val="004280">
                <a:shade val="51000"/>
                <a:satMod val="130000"/>
              </a:srgbClr>
            </a:gs>
            <a:gs pos="80000">
              <a:srgbClr val="004280">
                <a:shade val="93000"/>
                <a:satMod val="130000"/>
              </a:srgbClr>
            </a:gs>
            <a:gs pos="100000">
              <a:srgbClr val="004280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lIns="0" tIns="0" rIns="0" bIns="48000"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733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_PPT_Template_White_Intel_Internal _PPT_Template_Final" id="{C3456016-2AA3-D34E-86BF-A1D609CAAC0C}" vid="{9A918FA0-80F6-F84A-9634-3248CA2F27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5967B1E29274CA6A143F9D247F5D2" ma:contentTypeVersion="6" ma:contentTypeDescription="Create a new document." ma:contentTypeScope="" ma:versionID="8c7ada0d2541b3c76c8f207e1093c101">
  <xsd:schema xmlns:xsd="http://www.w3.org/2001/XMLSchema" xmlns:xs="http://www.w3.org/2001/XMLSchema" xmlns:p="http://schemas.microsoft.com/office/2006/metadata/properties" xmlns:ns2="9d0ad4f0-f6c6-4618-80e3-c8c887f74e95" targetNamespace="http://schemas.microsoft.com/office/2006/metadata/properties" ma:root="true" ma:fieldsID="7462750b7d2688179e63734641db1365" ns2:_="">
    <xsd:import namespace="9d0ad4f0-f6c6-4618-80e3-c8c887f74e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ad4f0-f6c6-4618-80e3-c8c887f74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09E8C2-9E03-449C-94DE-604414417664}">
  <ds:schemaRefs>
    <ds:schemaRef ds:uri="9d0ad4f0-f6c6-4618-80e3-c8c887f74e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4B8A99-8161-4D52-8DFD-478F5C1B3170}">
  <ds:schemaRefs>
    <ds:schemaRef ds:uri="9d0ad4f0-f6c6-4618-80e3-c8c887f74e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1C66F3-FBD8-4B0F-98D9-445FE3649D0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aa06179-68b3-4e2b-b09b-a2424735516b}" enabled="1" method="Privileged" siteId="{46c98d88-e344-4ed4-8496-4ed7712e255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6887</TotalTime>
  <Words>7058</Words>
  <Application>Microsoft Office PowerPoint</Application>
  <PresentationFormat>Widescreen</PresentationFormat>
  <Paragraphs>809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Consolas</vt:lpstr>
      <vt:lpstr>Courier New</vt:lpstr>
      <vt:lpstr>Helvetica</vt:lpstr>
      <vt:lpstr>Helvetica Neue</vt:lpstr>
      <vt:lpstr>Helvetica Neue Medium</vt:lpstr>
      <vt:lpstr>Intel Clear</vt:lpstr>
      <vt:lpstr>Intel Clear Light</vt:lpstr>
      <vt:lpstr>Symbol</vt:lpstr>
      <vt:lpstr>Times New Roman</vt:lpstr>
      <vt:lpstr>Verdana</vt:lpstr>
      <vt:lpstr>Wingdings</vt:lpstr>
      <vt:lpstr>21_BasicWhite</vt:lpstr>
      <vt:lpstr>Office Theme</vt:lpstr>
      <vt:lpstr>Towards a Structured Software Tuning Process</vt:lpstr>
      <vt:lpstr>Outline</vt:lpstr>
      <vt:lpstr>Correct analysis yields performance WINs</vt:lpstr>
      <vt:lpstr>Scope and flow of structured tuning</vt:lpstr>
      <vt:lpstr>Modern Out-of-Order cores</vt:lpstr>
      <vt:lpstr>TMA’s Top Level Breakdown</vt:lpstr>
      <vt:lpstr>Top-down* µarch Analysis: TMA 4.4 tree. 4-levels [ADL, SPR]</vt:lpstr>
      <vt:lpstr>Profiling tools</vt:lpstr>
      <vt:lpstr>Profiling with perf-tools https://github.com/aayasin/perf-tools</vt:lpstr>
      <vt:lpstr>perf-tools (cont’d)</vt:lpstr>
      <vt:lpstr>PowerPoint Presentation</vt:lpstr>
      <vt:lpstr>Mapping to ASM &amp; SW tuning </vt:lpstr>
      <vt:lpstr>Generalizing: Unroll Tight Loops</vt:lpstr>
      <vt:lpstr>PowerPoint Presentation</vt:lpstr>
      <vt:lpstr>PowerPoint Presentation</vt:lpstr>
      <vt:lpstr>PowerPoint Presentation</vt:lpstr>
      <vt:lpstr>PowerPoint Presentation</vt:lpstr>
      <vt:lpstr>Mapping to ASM &amp; SW tuning </vt:lpstr>
      <vt:lpstr>Generalizing: exploit wider vectors</vt:lpstr>
      <vt:lpstr>Summary and call-for-action</vt:lpstr>
      <vt:lpstr>References</vt:lpstr>
      <vt:lpstr>perf-tools sample commands</vt:lpstr>
      <vt:lpstr> profile-steps in do.py</vt:lpstr>
      <vt:lpstr>Demo’s output</vt:lpstr>
      <vt:lpstr>Demo’s output</vt:lpstr>
      <vt:lpstr>Analysis of partial unrolling exchange2’s “inner loop”</vt:lpstr>
      <vt:lpstr>Backup</vt:lpstr>
      <vt:lpstr>Opt#B: Tuning of  Intel compiler for Alder Lake / SPR</vt:lpstr>
      <vt:lpstr>SW Optimizations summary [May 2022]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Structured SW Tuning Process</dc:title>
  <dc:subject>Towards Structured Tuning - Ahmad Yasin - rev 1.0</dc:subject>
  <dc:creator>Yasin, Ahmad</dc:creator>
  <cp:keywords>CTPClassification=CTP_NT</cp:keywords>
  <cp:lastModifiedBy>Yasin, Ahmad</cp:lastModifiedBy>
  <cp:revision>85</cp:revision>
  <dcterms:created xsi:type="dcterms:W3CDTF">2021-03-02T13:14:03Z</dcterms:created>
  <dcterms:modified xsi:type="dcterms:W3CDTF">2024-11-14T21:54:01Z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a06179-68b3-4e2b-b09b-a2424735516b_Enabled">
    <vt:lpwstr>True</vt:lpwstr>
  </property>
  <property fmtid="{D5CDD505-2E9C-101B-9397-08002B2CF9AE}" pid="3" name="MSIP_Label_9aa06179-68b3-4e2b-b09b-a2424735516b_SiteId">
    <vt:lpwstr>46c98d88-e344-4ed4-8496-4ed7712e255d</vt:lpwstr>
  </property>
  <property fmtid="{D5CDD505-2E9C-101B-9397-08002B2CF9AE}" pid="4" name="MSIP_Label_9aa06179-68b3-4e2b-b09b-a2424735516b_Owner">
    <vt:lpwstr>oren.jer.weil@intel.com</vt:lpwstr>
  </property>
  <property fmtid="{D5CDD505-2E9C-101B-9397-08002B2CF9AE}" pid="5" name="MSIP_Label_9aa06179-68b3-4e2b-b09b-a2424735516b_SetDate">
    <vt:lpwstr>2021-12-22T08:24:19.0857725Z</vt:lpwstr>
  </property>
  <property fmtid="{D5CDD505-2E9C-101B-9397-08002B2CF9AE}" pid="6" name="MSIP_Label_9aa06179-68b3-4e2b-b09b-a2424735516b_Name">
    <vt:lpwstr>Intel Confidential</vt:lpwstr>
  </property>
  <property fmtid="{D5CDD505-2E9C-101B-9397-08002B2CF9AE}" pid="7" name="MSIP_Label_9aa06179-68b3-4e2b-b09b-a2424735516b_Application">
    <vt:lpwstr>Microsoft Azure Information Protection</vt:lpwstr>
  </property>
  <property fmtid="{D5CDD505-2E9C-101B-9397-08002B2CF9AE}" pid="8" name="MSIP_Label_9aa06179-68b3-4e2b-b09b-a2424735516b_ActionId">
    <vt:lpwstr>b5e96481-259d-4f8e-ae0e-9d51fbe43e35</vt:lpwstr>
  </property>
  <property fmtid="{D5CDD505-2E9C-101B-9397-08002B2CF9AE}" pid="9" name="MSIP_Label_9aa06179-68b3-4e2b-b09b-a2424735516b_Extended_MSFT_Method">
    <vt:lpwstr>Manual</vt:lpwstr>
  </property>
  <property fmtid="{D5CDD505-2E9C-101B-9397-08002B2CF9AE}" pid="10" name="Sensitivity">
    <vt:lpwstr>Intel Confidential</vt:lpwstr>
  </property>
  <property fmtid="{D5CDD505-2E9C-101B-9397-08002B2CF9AE}" pid="11" name="TitusGUID">
    <vt:lpwstr>53c82844-40d8-4698-9c5b-4beeee245e12</vt:lpwstr>
  </property>
  <property fmtid="{D5CDD505-2E9C-101B-9397-08002B2CF9AE}" pid="12" name="CTP_TimeStamp">
    <vt:lpwstr>2022-02-02 21:15:29Z</vt:lpwstr>
  </property>
  <property fmtid="{D5CDD505-2E9C-101B-9397-08002B2CF9AE}" pid="13" name="CTP_BU">
    <vt:lpwstr>NA</vt:lpwstr>
  </property>
  <property fmtid="{D5CDD505-2E9C-101B-9397-08002B2CF9AE}" pid="14" name="CTP_IDSID">
    <vt:lpwstr>NA</vt:lpwstr>
  </property>
  <property fmtid="{D5CDD505-2E9C-101B-9397-08002B2CF9AE}" pid="15" name="CTP_WWID">
    <vt:lpwstr>NA</vt:lpwstr>
  </property>
  <property fmtid="{D5CDD505-2E9C-101B-9397-08002B2CF9AE}" pid="16" name="CTPClassification">
    <vt:lpwstr>CTP_NT</vt:lpwstr>
  </property>
</Properties>
</file>