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35" r:id="rId5"/>
    <p:sldId id="2745" r:id="rId6"/>
    <p:sldId id="2740" r:id="rId7"/>
    <p:sldId id="2741" r:id="rId8"/>
    <p:sldId id="2746" r:id="rId9"/>
    <p:sldId id="2747" r:id="rId10"/>
    <p:sldId id="274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76B6F65-CC53-FDCF-13FB-E09DAF8DCF72}" name="Simon Cockx" initials="SC" userId="S::simon.cockx@regnosys.com::bb9c00bc-3391-445a-8e84-be59a49f9616" providerId="AD"/>
  <p188:author id="{4CA8AE6C-3DB5-E504-5B95-9CD1C3B7F888}" name="Lionel Smith-Gordon" initials="LSG" userId="S::lionel@oblongs.uk::b024f77b-acbc-4cde-b23a-2f416b1a438a" providerId="AD"/>
  <p188:author id="{C9D74987-17C7-FB62-9E05-0004EF5277B7}" name="Hugo Hills" initials="" userId="S::hugo.hills@regnosys.com::eeece779-a964-49e1-a4a2-fc4dd349cb93" providerId="AD"/>
  <p188:author id="{CCDCE2D9-99A3-93A7-F464-8AE09F507BFD}" name="Lionel Smith-Gordon" initials="LS" userId="S::lionel.smith-gordon@regnosys.com::8c614910-0745-443c-8a5a-0587eb633575" providerId="AD"/>
  <p188:author id="{B06705F6-56CD-2573-28AE-391624BBA9AB}" name="Leo Labeis" initials="LL" userId="S::leo.labeis@regnosys.com::ac821178-b1a5-472c-982f-65eff8d42aa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4807"/>
    <a:srgbClr val="A50021"/>
    <a:srgbClr val="FF00FF"/>
    <a:srgbClr val="FFC000"/>
    <a:srgbClr val="D148A7"/>
    <a:srgbClr val="CFD5EA"/>
    <a:srgbClr val="FFE699"/>
    <a:srgbClr val="E9EBF5"/>
    <a:srgbClr val="FFFFFF"/>
    <a:srgbClr val="0096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25E32C-CCB5-4418-AC89-9FE228D9248C}" v="21" dt="2024-11-20T12:20:04.171"/>
    <p1510:client id="{DE6488D8-838D-20D0-4581-4C0D648D8305}" v="180" dt="2024-11-20T10:32:28.0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2"/>
    <p:restoredTop sz="97530" autoAdjust="0"/>
  </p:normalViewPr>
  <p:slideViewPr>
    <p:cSldViewPr snapToGrid="0">
      <p:cViewPr varScale="1">
        <p:scale>
          <a:sx n="155" d="100"/>
          <a:sy n="155" d="100"/>
        </p:scale>
        <p:origin x="348" y="12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46" d="100"/>
          <a:sy n="146" d="100"/>
        </p:scale>
        <p:origin x="5984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onel Smith-Gordon" userId="8c614910-0745-443c-8a5a-0587eb633575" providerId="ADAL" clId="{7B25E32C-CCB5-4418-AC89-9FE228D9248C}"/>
    <pc:docChg chg="undo custSel addSld delSld modSld">
      <pc:chgData name="Lionel Smith-Gordon" userId="8c614910-0745-443c-8a5a-0587eb633575" providerId="ADAL" clId="{7B25E32C-CCB5-4418-AC89-9FE228D9248C}" dt="2024-11-20T12:21:03.896" v="2072" actId="20577"/>
      <pc:docMkLst>
        <pc:docMk/>
      </pc:docMkLst>
      <pc:sldChg chg="modSp mod">
        <pc:chgData name="Lionel Smith-Gordon" userId="8c614910-0745-443c-8a5a-0587eb633575" providerId="ADAL" clId="{7B25E32C-CCB5-4418-AC89-9FE228D9248C}" dt="2024-11-19T10:40:21.542" v="426" actId="20577"/>
        <pc:sldMkLst>
          <pc:docMk/>
          <pc:sldMk cId="1261749923" sldId="2535"/>
        </pc:sldMkLst>
        <pc:spChg chg="mod">
          <ac:chgData name="Lionel Smith-Gordon" userId="8c614910-0745-443c-8a5a-0587eb633575" providerId="ADAL" clId="{7B25E32C-CCB5-4418-AC89-9FE228D9248C}" dt="2024-11-19T10:40:21.542" v="426" actId="20577"/>
          <ac:spMkLst>
            <pc:docMk/>
            <pc:sldMk cId="1261749923" sldId="2535"/>
            <ac:spMk id="3" creationId="{56BE4BE0-1AD1-8091-76FB-A8DDE7A03CB4}"/>
          </ac:spMkLst>
        </pc:spChg>
      </pc:sldChg>
      <pc:sldChg chg="del">
        <pc:chgData name="Lionel Smith-Gordon" userId="8c614910-0745-443c-8a5a-0587eb633575" providerId="ADAL" clId="{7B25E32C-CCB5-4418-AC89-9FE228D9248C}" dt="2024-11-19T10:56:21.348" v="504" actId="47"/>
        <pc:sldMkLst>
          <pc:docMk/>
          <pc:sldMk cId="1028087214" sldId="2737"/>
        </pc:sldMkLst>
      </pc:sldChg>
      <pc:sldChg chg="del">
        <pc:chgData name="Lionel Smith-Gordon" userId="8c614910-0745-443c-8a5a-0587eb633575" providerId="ADAL" clId="{7B25E32C-CCB5-4418-AC89-9FE228D9248C}" dt="2024-11-19T10:56:26.436" v="506" actId="47"/>
        <pc:sldMkLst>
          <pc:docMk/>
          <pc:sldMk cId="1278896709" sldId="2738"/>
        </pc:sldMkLst>
      </pc:sldChg>
      <pc:sldChg chg="del">
        <pc:chgData name="Lionel Smith-Gordon" userId="8c614910-0745-443c-8a5a-0587eb633575" providerId="ADAL" clId="{7B25E32C-CCB5-4418-AC89-9FE228D9248C}" dt="2024-11-19T10:56:24.538" v="505" actId="47"/>
        <pc:sldMkLst>
          <pc:docMk/>
          <pc:sldMk cId="1792768819" sldId="2739"/>
        </pc:sldMkLst>
      </pc:sldChg>
      <pc:sldChg chg="addSp modSp mod">
        <pc:chgData name="Lionel Smith-Gordon" userId="8c614910-0745-443c-8a5a-0587eb633575" providerId="ADAL" clId="{7B25E32C-CCB5-4418-AC89-9FE228D9248C}" dt="2024-11-19T12:07:10.026" v="739" actId="20577"/>
        <pc:sldMkLst>
          <pc:docMk/>
          <pc:sldMk cId="3140942" sldId="2740"/>
        </pc:sldMkLst>
        <pc:spChg chg="mod">
          <ac:chgData name="Lionel Smith-Gordon" userId="8c614910-0745-443c-8a5a-0587eb633575" providerId="ADAL" clId="{7B25E32C-CCB5-4418-AC89-9FE228D9248C}" dt="2024-11-19T12:07:10.026" v="739" actId="20577"/>
          <ac:spMkLst>
            <pc:docMk/>
            <pc:sldMk cId="3140942" sldId="2740"/>
            <ac:spMk id="2" creationId="{813C8BF6-7FF7-6293-AC1F-BEF7E0FA2996}"/>
          </ac:spMkLst>
        </pc:spChg>
        <pc:spChg chg="mod">
          <ac:chgData name="Lionel Smith-Gordon" userId="8c614910-0745-443c-8a5a-0587eb633575" providerId="ADAL" clId="{7B25E32C-CCB5-4418-AC89-9FE228D9248C}" dt="2024-11-19T11:52:05.235" v="683" actId="20577"/>
          <ac:spMkLst>
            <pc:docMk/>
            <pc:sldMk cId="3140942" sldId="2740"/>
            <ac:spMk id="3" creationId="{1C551BBF-3CFF-3F28-CF0D-6B7468737C9D}"/>
          </ac:spMkLst>
        </pc:spChg>
        <pc:spChg chg="mod">
          <ac:chgData name="Lionel Smith-Gordon" userId="8c614910-0745-443c-8a5a-0587eb633575" providerId="ADAL" clId="{7B25E32C-CCB5-4418-AC89-9FE228D9248C}" dt="2024-11-19T11:51:36.266" v="670" actId="1036"/>
          <ac:spMkLst>
            <pc:docMk/>
            <pc:sldMk cId="3140942" sldId="2740"/>
            <ac:spMk id="5" creationId="{9A7A5CC8-04BC-CA2B-1980-541ADB00A520}"/>
          </ac:spMkLst>
        </pc:spChg>
        <pc:spChg chg="add mod">
          <ac:chgData name="Lionel Smith-Gordon" userId="8c614910-0745-443c-8a5a-0587eb633575" providerId="ADAL" clId="{7B25E32C-CCB5-4418-AC89-9FE228D9248C}" dt="2024-11-19T12:03:42.471" v="720" actId="20577"/>
          <ac:spMkLst>
            <pc:docMk/>
            <pc:sldMk cId="3140942" sldId="2740"/>
            <ac:spMk id="6" creationId="{C9B8E4B1-F08D-2BB5-7912-790A94E4B13C}"/>
          </ac:spMkLst>
        </pc:spChg>
        <pc:picChg chg="add mod">
          <ac:chgData name="Lionel Smith-Gordon" userId="8c614910-0745-443c-8a5a-0587eb633575" providerId="ADAL" clId="{7B25E32C-CCB5-4418-AC89-9FE228D9248C}" dt="2024-11-19T12:03:15.216" v="688" actId="1076"/>
          <ac:picMkLst>
            <pc:docMk/>
            <pc:sldMk cId="3140942" sldId="2740"/>
            <ac:picMk id="24" creationId="{59C56C14-6038-1819-AB99-40FC88B928CB}"/>
          </ac:picMkLst>
        </pc:picChg>
      </pc:sldChg>
      <pc:sldChg chg="addSp modSp mod">
        <pc:chgData name="Lionel Smith-Gordon" userId="8c614910-0745-443c-8a5a-0587eb633575" providerId="ADAL" clId="{7B25E32C-CCB5-4418-AC89-9FE228D9248C}" dt="2024-11-19T11:36:43.467" v="519"/>
        <pc:sldMkLst>
          <pc:docMk/>
          <pc:sldMk cId="1851169542" sldId="2741"/>
        </pc:sldMkLst>
        <pc:spChg chg="mod">
          <ac:chgData name="Lionel Smith-Gordon" userId="8c614910-0745-443c-8a5a-0587eb633575" providerId="ADAL" clId="{7B25E32C-CCB5-4418-AC89-9FE228D9248C}" dt="2024-11-19T10:56:43.908" v="508" actId="20577"/>
          <ac:spMkLst>
            <pc:docMk/>
            <pc:sldMk cId="1851169542" sldId="2741"/>
            <ac:spMk id="2" creationId="{41C11228-A96F-E111-C115-97F602314EAE}"/>
          </ac:spMkLst>
        </pc:spChg>
        <pc:spChg chg="mod">
          <ac:chgData name="Lionel Smith-Gordon" userId="8c614910-0745-443c-8a5a-0587eb633575" providerId="ADAL" clId="{7B25E32C-CCB5-4418-AC89-9FE228D9248C}" dt="2024-11-19T10:37:59.814" v="383" actId="14100"/>
          <ac:spMkLst>
            <pc:docMk/>
            <pc:sldMk cId="1851169542" sldId="2741"/>
            <ac:spMk id="3" creationId="{098C7C78-CAF1-6A9B-0778-E073ACD71DE4}"/>
          </ac:spMkLst>
        </pc:spChg>
        <pc:spChg chg="add mod">
          <ac:chgData name="Lionel Smith-Gordon" userId="8c614910-0745-443c-8a5a-0587eb633575" providerId="ADAL" clId="{7B25E32C-CCB5-4418-AC89-9FE228D9248C}" dt="2024-11-19T11:36:43.467" v="519"/>
          <ac:spMkLst>
            <pc:docMk/>
            <pc:sldMk cId="1851169542" sldId="2741"/>
            <ac:spMk id="5" creationId="{B7A1D401-D22D-0CF4-2D1B-360A883F98CC}"/>
          </ac:spMkLst>
        </pc:spChg>
        <pc:spChg chg="mod">
          <ac:chgData name="Lionel Smith-Gordon" userId="8c614910-0745-443c-8a5a-0587eb633575" providerId="ADAL" clId="{7B25E32C-CCB5-4418-AC89-9FE228D9248C}" dt="2024-11-19T10:37:53.007" v="382" actId="1036"/>
          <ac:spMkLst>
            <pc:docMk/>
            <pc:sldMk cId="1851169542" sldId="2741"/>
            <ac:spMk id="6" creationId="{ACCC4BD6-ADF8-CF72-C462-BED93FB9E81B}"/>
          </ac:spMkLst>
        </pc:spChg>
        <pc:spChg chg="add mod">
          <ac:chgData name="Lionel Smith-Gordon" userId="8c614910-0745-443c-8a5a-0587eb633575" providerId="ADAL" clId="{7B25E32C-CCB5-4418-AC89-9FE228D9248C}" dt="2024-11-19T10:39:00.302" v="414" actId="20577"/>
          <ac:spMkLst>
            <pc:docMk/>
            <pc:sldMk cId="1851169542" sldId="2741"/>
            <ac:spMk id="7" creationId="{EC554029-44E0-1643-C932-40D5EF85BEE2}"/>
          </ac:spMkLst>
        </pc:spChg>
        <pc:spChg chg="mod">
          <ac:chgData name="Lionel Smith-Gordon" userId="8c614910-0745-443c-8a5a-0587eb633575" providerId="ADAL" clId="{7B25E32C-CCB5-4418-AC89-9FE228D9248C}" dt="2024-11-19T10:37:53.007" v="382" actId="1036"/>
          <ac:spMkLst>
            <pc:docMk/>
            <pc:sldMk cId="1851169542" sldId="2741"/>
            <ac:spMk id="23" creationId="{0892E3CE-9D43-418A-D0B6-08CAD3C74FC9}"/>
          </ac:spMkLst>
        </pc:spChg>
        <pc:picChg chg="add mod">
          <ac:chgData name="Lionel Smith-Gordon" userId="8c614910-0745-443c-8a5a-0587eb633575" providerId="ADAL" clId="{7B25E32C-CCB5-4418-AC89-9FE228D9248C}" dt="2024-11-19T10:38:43.050" v="387" actId="1076"/>
          <ac:picMkLst>
            <pc:docMk/>
            <pc:sldMk cId="1851169542" sldId="2741"/>
            <ac:picMk id="9" creationId="{418D76D0-D9B5-D6CC-6FAE-9F1F6B0BC882}"/>
          </ac:picMkLst>
        </pc:picChg>
      </pc:sldChg>
      <pc:sldChg chg="del">
        <pc:chgData name="Lionel Smith-Gordon" userId="8c614910-0745-443c-8a5a-0587eb633575" providerId="ADAL" clId="{7B25E32C-CCB5-4418-AC89-9FE228D9248C}" dt="2024-11-19T10:56:51.187" v="509" actId="47"/>
        <pc:sldMkLst>
          <pc:docMk/>
          <pc:sldMk cId="3159578497" sldId="2742"/>
        </pc:sldMkLst>
      </pc:sldChg>
      <pc:sldChg chg="del">
        <pc:chgData name="Lionel Smith-Gordon" userId="8c614910-0745-443c-8a5a-0587eb633575" providerId="ADAL" clId="{7B25E32C-CCB5-4418-AC89-9FE228D9248C}" dt="2024-11-19T10:56:54.838" v="510" actId="47"/>
        <pc:sldMkLst>
          <pc:docMk/>
          <pc:sldMk cId="4245449844" sldId="2743"/>
        </pc:sldMkLst>
      </pc:sldChg>
      <pc:sldChg chg="del">
        <pc:chgData name="Lionel Smith-Gordon" userId="8c614910-0745-443c-8a5a-0587eb633575" providerId="ADAL" clId="{7B25E32C-CCB5-4418-AC89-9FE228D9248C}" dt="2024-11-19T10:56:57.376" v="511" actId="47"/>
        <pc:sldMkLst>
          <pc:docMk/>
          <pc:sldMk cId="2410102497" sldId="2744"/>
        </pc:sldMkLst>
      </pc:sldChg>
      <pc:sldChg chg="modSp add mod">
        <pc:chgData name="Lionel Smith-Gordon" userId="8c614910-0745-443c-8a5a-0587eb633575" providerId="ADAL" clId="{7B25E32C-CCB5-4418-AC89-9FE228D9248C}" dt="2024-11-19T13:17:46.407" v="1259" actId="20577"/>
        <pc:sldMkLst>
          <pc:docMk/>
          <pc:sldMk cId="4061295279" sldId="2745"/>
        </pc:sldMkLst>
        <pc:spChg chg="mod">
          <ac:chgData name="Lionel Smith-Gordon" userId="8c614910-0745-443c-8a5a-0587eb633575" providerId="ADAL" clId="{7B25E32C-CCB5-4418-AC89-9FE228D9248C}" dt="2024-11-19T13:17:46.407" v="1259" actId="20577"/>
          <ac:spMkLst>
            <pc:docMk/>
            <pc:sldMk cId="4061295279" sldId="2745"/>
            <ac:spMk id="16" creationId="{0B38EFA9-07EB-8D48-5B98-039E1085A3C8}"/>
          </ac:spMkLst>
        </pc:spChg>
      </pc:sldChg>
      <pc:sldChg chg="addSp delSp modSp add mod">
        <pc:chgData name="Lionel Smith-Gordon" userId="8c614910-0745-443c-8a5a-0587eb633575" providerId="ADAL" clId="{7B25E32C-CCB5-4418-AC89-9FE228D9248C}" dt="2024-11-19T13:40:01.834" v="1263" actId="15"/>
        <pc:sldMkLst>
          <pc:docMk/>
          <pc:sldMk cId="1475840681" sldId="2746"/>
        </pc:sldMkLst>
        <pc:spChg chg="mod">
          <ac:chgData name="Lionel Smith-Gordon" userId="8c614910-0745-443c-8a5a-0587eb633575" providerId="ADAL" clId="{7B25E32C-CCB5-4418-AC89-9FE228D9248C}" dt="2024-11-19T13:01:48.077" v="841" actId="5793"/>
          <ac:spMkLst>
            <pc:docMk/>
            <pc:sldMk cId="1475840681" sldId="2746"/>
            <ac:spMk id="2" creationId="{EE95B6E3-5231-A0B8-8737-258D512BD4FB}"/>
          </ac:spMkLst>
        </pc:spChg>
        <pc:spChg chg="mod">
          <ac:chgData name="Lionel Smith-Gordon" userId="8c614910-0745-443c-8a5a-0587eb633575" providerId="ADAL" clId="{7B25E32C-CCB5-4418-AC89-9FE228D9248C}" dt="2024-11-19T13:40:01.834" v="1263" actId="15"/>
          <ac:spMkLst>
            <pc:docMk/>
            <pc:sldMk cId="1475840681" sldId="2746"/>
            <ac:spMk id="3" creationId="{9273F45F-35EA-7912-6898-3C443506EF0C}"/>
          </ac:spMkLst>
        </pc:spChg>
        <pc:spChg chg="del">
          <ac:chgData name="Lionel Smith-Gordon" userId="8c614910-0745-443c-8a5a-0587eb633575" providerId="ADAL" clId="{7B25E32C-CCB5-4418-AC89-9FE228D9248C}" dt="2024-11-19T13:00:47.060" v="809" actId="478"/>
          <ac:spMkLst>
            <pc:docMk/>
            <pc:sldMk cId="1475840681" sldId="2746"/>
            <ac:spMk id="5" creationId="{3FD1BA8F-1EFF-2840-2C4A-4AA75BBB1904}"/>
          </ac:spMkLst>
        </pc:spChg>
        <pc:spChg chg="del">
          <ac:chgData name="Lionel Smith-Gordon" userId="8c614910-0745-443c-8a5a-0587eb633575" providerId="ADAL" clId="{7B25E32C-CCB5-4418-AC89-9FE228D9248C}" dt="2024-11-19T13:00:47.060" v="809" actId="478"/>
          <ac:spMkLst>
            <pc:docMk/>
            <pc:sldMk cId="1475840681" sldId="2746"/>
            <ac:spMk id="6" creationId="{2EB1B976-48C9-1A0F-C815-2318C998F161}"/>
          </ac:spMkLst>
        </pc:spChg>
        <pc:spChg chg="del">
          <ac:chgData name="Lionel Smith-Gordon" userId="8c614910-0745-443c-8a5a-0587eb633575" providerId="ADAL" clId="{7B25E32C-CCB5-4418-AC89-9FE228D9248C}" dt="2024-11-19T13:00:47.060" v="809" actId="478"/>
          <ac:spMkLst>
            <pc:docMk/>
            <pc:sldMk cId="1475840681" sldId="2746"/>
            <ac:spMk id="7" creationId="{EF276E1D-6D12-9550-69B2-F31A505CD3AC}"/>
          </ac:spMkLst>
        </pc:spChg>
        <pc:spChg chg="add mod">
          <ac:chgData name="Lionel Smith-Gordon" userId="8c614910-0745-443c-8a5a-0587eb633575" providerId="ADAL" clId="{7B25E32C-CCB5-4418-AC89-9FE228D9248C}" dt="2024-11-19T13:03:15.533" v="888" actId="20577"/>
          <ac:spMkLst>
            <pc:docMk/>
            <pc:sldMk cId="1475840681" sldId="2746"/>
            <ac:spMk id="8" creationId="{9EE62D67-A91B-5F37-76E2-D9ECE245EBEC}"/>
          </ac:spMkLst>
        </pc:spChg>
        <pc:spChg chg="add del">
          <ac:chgData name="Lionel Smith-Gordon" userId="8c614910-0745-443c-8a5a-0587eb633575" providerId="ADAL" clId="{7B25E32C-CCB5-4418-AC89-9FE228D9248C}" dt="2024-11-19T13:14:34.547" v="1189" actId="478"/>
          <ac:spMkLst>
            <pc:docMk/>
            <pc:sldMk cId="1475840681" sldId="2746"/>
            <ac:spMk id="12" creationId="{A1CEE2AD-AC61-BEAE-E722-E3C6D6E70D5D}"/>
          </ac:spMkLst>
        </pc:spChg>
        <pc:spChg chg="add mod">
          <ac:chgData name="Lionel Smith-Gordon" userId="8c614910-0745-443c-8a5a-0587eb633575" providerId="ADAL" clId="{7B25E32C-CCB5-4418-AC89-9FE228D9248C}" dt="2024-11-19T13:15:37.265" v="1206" actId="13926"/>
          <ac:spMkLst>
            <pc:docMk/>
            <pc:sldMk cId="1475840681" sldId="2746"/>
            <ac:spMk id="14" creationId="{5E04D189-6AEF-040A-7351-684670797B0E}"/>
          </ac:spMkLst>
        </pc:spChg>
        <pc:spChg chg="del">
          <ac:chgData name="Lionel Smith-Gordon" userId="8c614910-0745-443c-8a5a-0587eb633575" providerId="ADAL" clId="{7B25E32C-CCB5-4418-AC89-9FE228D9248C}" dt="2024-11-19T13:00:47.060" v="809" actId="478"/>
          <ac:spMkLst>
            <pc:docMk/>
            <pc:sldMk cId="1475840681" sldId="2746"/>
            <ac:spMk id="23" creationId="{297E3317-EBC5-6728-96A6-A74DD9271BFF}"/>
          </ac:spMkLst>
        </pc:spChg>
        <pc:picChg chg="del">
          <ac:chgData name="Lionel Smith-Gordon" userId="8c614910-0745-443c-8a5a-0587eb633575" providerId="ADAL" clId="{7B25E32C-CCB5-4418-AC89-9FE228D9248C}" dt="2024-11-19T13:00:47.060" v="809" actId="478"/>
          <ac:picMkLst>
            <pc:docMk/>
            <pc:sldMk cId="1475840681" sldId="2746"/>
            <ac:picMk id="9" creationId="{3CDFAB07-C9BC-596F-F9F9-E362CB94A77C}"/>
          </ac:picMkLst>
        </pc:picChg>
        <pc:picChg chg="add del mod">
          <ac:chgData name="Lionel Smith-Gordon" userId="8c614910-0745-443c-8a5a-0587eb633575" providerId="ADAL" clId="{7B25E32C-CCB5-4418-AC89-9FE228D9248C}" dt="2024-11-19T13:02:48.326" v="863" actId="478"/>
          <ac:picMkLst>
            <pc:docMk/>
            <pc:sldMk cId="1475840681" sldId="2746"/>
            <ac:picMk id="10" creationId="{1D279A29-F305-3934-8CEF-C1A558FEBFA1}"/>
          </ac:picMkLst>
        </pc:picChg>
      </pc:sldChg>
      <pc:sldChg chg="addSp delSp modSp add mod modCm">
        <pc:chgData name="Lionel Smith-Gordon" userId="8c614910-0745-443c-8a5a-0587eb633575" providerId="ADAL" clId="{7B25E32C-CCB5-4418-AC89-9FE228D9248C}" dt="2024-11-20T12:21:03.896" v="2072" actId="20577"/>
        <pc:sldMkLst>
          <pc:docMk/>
          <pc:sldMk cId="685289749" sldId="2747"/>
        </pc:sldMkLst>
        <pc:spChg chg="mod">
          <ac:chgData name="Lionel Smith-Gordon" userId="8c614910-0745-443c-8a5a-0587eb633575" providerId="ADAL" clId="{7B25E32C-CCB5-4418-AC89-9FE228D9248C}" dt="2024-11-19T13:01:32.892" v="830" actId="5793"/>
          <ac:spMkLst>
            <pc:docMk/>
            <pc:sldMk cId="685289749" sldId="2747"/>
            <ac:spMk id="2" creationId="{EA82A5A9-7A6C-93B8-B10B-F13BE1E4D13A}"/>
          </ac:spMkLst>
        </pc:spChg>
        <pc:spChg chg="mod">
          <ac:chgData name="Lionel Smith-Gordon" userId="8c614910-0745-443c-8a5a-0587eb633575" providerId="ADAL" clId="{7B25E32C-CCB5-4418-AC89-9FE228D9248C}" dt="2024-11-20T12:21:03.896" v="2072" actId="20577"/>
          <ac:spMkLst>
            <pc:docMk/>
            <pc:sldMk cId="685289749" sldId="2747"/>
            <ac:spMk id="3" creationId="{817B574F-B3C1-4210-60A8-2F7A63FFAF59}"/>
          </ac:spMkLst>
        </pc:spChg>
        <pc:spChg chg="add del mod">
          <ac:chgData name="Lionel Smith-Gordon" userId="8c614910-0745-443c-8a5a-0587eb633575" providerId="ADAL" clId="{7B25E32C-CCB5-4418-AC89-9FE228D9248C}" dt="2024-11-20T12:17:22.515" v="2020" actId="478"/>
          <ac:spMkLst>
            <pc:docMk/>
            <pc:sldMk cId="685289749" sldId="2747"/>
            <ac:spMk id="6" creationId="{C80A3BC5-F191-3E9F-AA4C-D59669264BAD}"/>
          </ac:spMkLst>
        </pc:spChg>
        <pc:spChg chg="add mod">
          <ac:chgData name="Lionel Smith-Gordon" userId="8c614910-0745-443c-8a5a-0587eb633575" providerId="ADAL" clId="{7B25E32C-CCB5-4418-AC89-9FE228D9248C}" dt="2024-11-20T12:20:51.246" v="2069" actId="20577"/>
          <ac:spMkLst>
            <pc:docMk/>
            <pc:sldMk cId="685289749" sldId="2747"/>
            <ac:spMk id="7" creationId="{431887BA-5019-B5B3-E71B-2BAA800DF111}"/>
          </ac:spMkLst>
        </pc:spChg>
        <pc:picChg chg="add mod">
          <ac:chgData name="Lionel Smith-Gordon" userId="8c614910-0745-443c-8a5a-0587eb633575" providerId="ADAL" clId="{7B25E32C-CCB5-4418-AC89-9FE228D9248C}" dt="2024-11-20T12:20:24.691" v="2061" actId="1076"/>
          <ac:picMkLst>
            <pc:docMk/>
            <pc:sldMk cId="685289749" sldId="2747"/>
            <ac:picMk id="9" creationId="{ED74986E-3B74-34DE-3B89-E968880A678F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Lionel Smith-Gordon" userId="8c614910-0745-443c-8a5a-0587eb633575" providerId="ADAL" clId="{7B25E32C-CCB5-4418-AC89-9FE228D9248C}" dt="2024-11-20T12:18:09.981" v="2057" actId="20577"/>
              <pc2:cmMkLst xmlns:pc2="http://schemas.microsoft.com/office/powerpoint/2019/9/main/command">
                <pc:docMk/>
                <pc:sldMk cId="685289749" sldId="2747"/>
                <pc2:cmMk id="{9E325F38-C3F0-4603-83DC-34563CC9CCFB}"/>
              </pc2:cmMkLst>
            </pc226:cmChg>
            <pc226:cmChg xmlns:pc226="http://schemas.microsoft.com/office/powerpoint/2022/06/main/command" chg="mod">
              <pc226:chgData name="Lionel Smith-Gordon" userId="8c614910-0745-443c-8a5a-0587eb633575" providerId="ADAL" clId="{7B25E32C-CCB5-4418-AC89-9FE228D9248C}" dt="2024-11-20T12:18:09.981" v="2057" actId="20577"/>
              <pc2:cmMkLst xmlns:pc2="http://schemas.microsoft.com/office/powerpoint/2019/9/main/command">
                <pc:docMk/>
                <pc:sldMk cId="685289749" sldId="2747"/>
                <pc2:cmMk id="{244A91BA-2114-4498-B95D-2294E4CABF11}"/>
              </pc2:cmMkLst>
            </pc226:cmChg>
          </p:ext>
        </pc:extLst>
      </pc:sldChg>
      <pc:sldChg chg="addSp modSp add mod">
        <pc:chgData name="Lionel Smith-Gordon" userId="8c614910-0745-443c-8a5a-0587eb633575" providerId="ADAL" clId="{7B25E32C-CCB5-4418-AC89-9FE228D9248C}" dt="2024-11-19T14:23:08.765" v="1971" actId="108"/>
        <pc:sldMkLst>
          <pc:docMk/>
          <pc:sldMk cId="610012719" sldId="2748"/>
        </pc:sldMkLst>
        <pc:spChg chg="mod">
          <ac:chgData name="Lionel Smith-Gordon" userId="8c614910-0745-443c-8a5a-0587eb633575" providerId="ADAL" clId="{7B25E32C-CCB5-4418-AC89-9FE228D9248C}" dt="2024-11-19T13:02:12.437" v="861" actId="6549"/>
          <ac:spMkLst>
            <pc:docMk/>
            <pc:sldMk cId="610012719" sldId="2748"/>
            <ac:spMk id="2" creationId="{034820BD-E707-8F26-A8A0-1C47B9C8DAC9}"/>
          </ac:spMkLst>
        </pc:spChg>
        <pc:spChg chg="mod">
          <ac:chgData name="Lionel Smith-Gordon" userId="8c614910-0745-443c-8a5a-0587eb633575" providerId="ADAL" clId="{7B25E32C-CCB5-4418-AC89-9FE228D9248C}" dt="2024-11-19T14:23:08.765" v="1971" actId="108"/>
          <ac:spMkLst>
            <pc:docMk/>
            <pc:sldMk cId="610012719" sldId="2748"/>
            <ac:spMk id="3" creationId="{8F3AC2E9-95B0-1CCF-90DE-D13D8A39BBD2}"/>
          </ac:spMkLst>
        </pc:spChg>
        <pc:spChg chg="add">
          <ac:chgData name="Lionel Smith-Gordon" userId="8c614910-0745-443c-8a5a-0587eb633575" providerId="ADAL" clId="{7B25E32C-CCB5-4418-AC89-9FE228D9248C}" dt="2024-11-19T14:22:01.908" v="1948"/>
          <ac:spMkLst>
            <pc:docMk/>
            <pc:sldMk cId="610012719" sldId="2748"/>
            <ac:spMk id="5" creationId="{084AFBB5-E71C-2009-223A-F08A05C3112C}"/>
          </ac:spMkLst>
        </pc:spChg>
      </pc:sldChg>
    </pc:docChg>
  </pc:docChgLst>
  <pc:docChgLst>
    <pc:chgData name="Leo Labeis" userId="S::leo.labeis@regnosys.com::ac821178-b1a5-472c-982f-65eff8d42aa4" providerId="AD" clId="Web-{DE6488D8-838D-20D0-4581-4C0D648D8305}"/>
    <pc:docChg chg="modSld">
      <pc:chgData name="Leo Labeis" userId="S::leo.labeis@regnosys.com::ac821178-b1a5-472c-982f-65eff8d42aa4" providerId="AD" clId="Web-{DE6488D8-838D-20D0-4581-4C0D648D8305}" dt="2024-11-20T10:32:28.021" v="174" actId="20577"/>
      <pc:docMkLst>
        <pc:docMk/>
      </pc:docMkLst>
      <pc:sldChg chg="modSp">
        <pc:chgData name="Leo Labeis" userId="S::leo.labeis@regnosys.com::ac821178-b1a5-472c-982f-65eff8d42aa4" providerId="AD" clId="Web-{DE6488D8-838D-20D0-4581-4C0D648D8305}" dt="2024-11-20T10:14:50.907" v="128" actId="20577"/>
        <pc:sldMkLst>
          <pc:docMk/>
          <pc:sldMk cId="1475840681" sldId="2746"/>
        </pc:sldMkLst>
        <pc:spChg chg="mod">
          <ac:chgData name="Leo Labeis" userId="S::leo.labeis@regnosys.com::ac821178-b1a5-472c-982f-65eff8d42aa4" providerId="AD" clId="Web-{DE6488D8-838D-20D0-4581-4C0D648D8305}" dt="2024-11-20T10:14:50.907" v="128" actId="20577"/>
          <ac:spMkLst>
            <pc:docMk/>
            <pc:sldMk cId="1475840681" sldId="2746"/>
            <ac:spMk id="3" creationId="{9273F45F-35EA-7912-6898-3C443506EF0C}"/>
          </ac:spMkLst>
        </pc:spChg>
      </pc:sldChg>
      <pc:sldChg chg="modSp">
        <pc:chgData name="Leo Labeis" userId="S::leo.labeis@regnosys.com::ac821178-b1a5-472c-982f-65eff8d42aa4" providerId="AD" clId="Web-{DE6488D8-838D-20D0-4581-4C0D648D8305}" dt="2024-11-20T10:32:28.021" v="174" actId="20577"/>
        <pc:sldMkLst>
          <pc:docMk/>
          <pc:sldMk cId="685289749" sldId="2747"/>
        </pc:sldMkLst>
        <pc:spChg chg="mod">
          <ac:chgData name="Leo Labeis" userId="S::leo.labeis@regnosys.com::ac821178-b1a5-472c-982f-65eff8d42aa4" providerId="AD" clId="Web-{DE6488D8-838D-20D0-4581-4C0D648D8305}" dt="2024-11-20T10:32:28.021" v="174" actId="20577"/>
          <ac:spMkLst>
            <pc:docMk/>
            <pc:sldMk cId="685289749" sldId="2747"/>
            <ac:spMk id="3" creationId="{817B574F-B3C1-4210-60A8-2F7A63FFAF5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CAE82-E4B8-4BD5-A0E7-AD31925D002B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6EEFC5-05BC-48AD-BDE0-6248075455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403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3E0FD3-136D-450B-A193-8042A1180F8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87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3F31F-56C4-38FA-4315-2BC4C923E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A24BE6-94F0-A03E-1AAF-84C469A2C1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816C8-241F-7A9F-68C8-34DE8CFCE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CDB45-3E89-496A-89B1-99226A9F8C5E}" type="datetime1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8B5E0-1397-F0CB-7750-88DE9FCD9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ECA3E-2207-4AEF-2C92-E98F5B8D0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50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3BEE8-4A51-8144-CA2F-937343758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386DE5-020E-C6A2-AFF1-E5F95EC37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D622A-5B31-ECCB-4C37-86C64CD4A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8993C-BD6C-41DA-9E27-760962C1BBD8}" type="datetime1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30A5F-97C7-EEBD-7797-3E68C4477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92AE4-950D-EAF9-9C21-23C4B3E03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55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B61076-6F64-9CC2-7A40-59B0A49DED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2863FC-0BB6-8583-C4ED-183D0F688A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AC9E0-1910-33E5-F5E0-185C4132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3EF4-702B-4060-A652-86CFE8B146E2}" type="datetime1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2C00B-1A4F-CAE1-83FB-72FBBEE63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EBCF0-A18C-4AC6-925A-894114AC0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1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09B70-DECA-3845-A39E-DFCB730A8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F9014-1A8E-D1D9-CA59-0E57B2F64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176213" indent="-176213">
              <a:defRPr sz="1400"/>
            </a:lvl1pPr>
            <a:lvl2pPr marL="360363" indent="-184150">
              <a:defRPr sz="1400"/>
            </a:lvl2pPr>
            <a:lvl3pPr marL="536575" indent="-176213">
              <a:defRPr sz="1400"/>
            </a:lvl3pPr>
            <a:lvl4pPr marL="720725" indent="-184150">
              <a:defRPr sz="1400"/>
            </a:lvl4pPr>
            <a:lvl5pPr marL="896938" indent="-176213"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C8E69E-5369-9400-B840-801028F6D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5590A-5F4B-4B2A-9EC3-9B94F74E1CC6}" type="datetime1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C3E06-B3D9-FFE1-26C7-A6CFCCFF5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F8D64-54CE-A25C-74BE-00A3C30F3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19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6A88F-7555-AFC9-0C0D-350C4AF70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97261-6A4B-537C-2BB0-A0F3E5EEC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FBDAB-66A4-8296-9418-E69984C4A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C71FA-7995-4386-964A-7CDC58C9543B}" type="datetime1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A7E6A-DD89-ECBF-3A28-30A570FFD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F46C8-75C9-17D0-D3CB-90AEF96F9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311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5D956-D151-3460-0370-A14ED96B7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D0D1A-FE3A-21D6-EEA0-3E0E590918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80266E-095B-59DC-3A9C-3A7116A8EB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9D90C4-54D6-1C77-6720-D86B18D24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9E1BE-842A-4CFB-AF61-DFFB50A7C505}" type="datetime1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9C7E6-D8B4-4B95-86C2-F8C8BD978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36DE2-D671-EF22-F8C2-27EE79EF1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3D96F-590E-26F7-77A1-97E3C9921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088EBE-EDEE-723D-0C8D-93DAAD6C2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27C59D-8D44-EE85-5E9C-1CABD295C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EFEE78-70DC-94EF-045D-C4747398F4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37E9D6-BD05-CD07-671F-6BB0DAB187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8D6837-7FC4-1BB1-955A-CD396412D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EB99-2C36-4620-8C29-9F124E529615}" type="datetime1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74B11C-2771-1F48-3072-A4195B7C3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7F4C08-01CE-1A85-E6B6-5BB3D79B7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67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FA12F-4E45-C6D1-7626-60A487DCD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839F82-5E46-72C7-4D5D-8C69F9551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F1B0-D3F1-4FD0-B546-9B3275F4B747}" type="datetime1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EAEFA1-1896-037A-1A8B-8A36F9FEA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C4766F-DEFE-D5F3-62BB-4EB7498F2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3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13581F-582D-55A0-618F-1A5906F9E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7709-702B-4F90-ACEB-16016565DEDF}" type="datetime1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716C2E-77A0-199A-9A7B-4EDC7678A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C4B698-6DDC-2A6D-23BF-277F5CE29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1F45539B-BDF6-D31D-6516-3810051D670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828799" y="199423"/>
            <a:ext cx="9899897" cy="382834"/>
          </a:xfrm>
          <a:prstGeom prst="rect">
            <a:avLst/>
          </a:prstGeom>
          <a:solidFill>
            <a:srgbClr val="3B5E8A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121913" tIns="60956" rIns="121913" bIns="60956" anchor="ctr" anchorCtr="0">
            <a:noAutofit/>
          </a:bodyPr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u="none" strike="noStrike" kern="120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Calibri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ED883CA-E035-8847-60D4-8C3EBA693B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61" t="1" b="17233"/>
          <a:stretch/>
        </p:blipFill>
        <p:spPr>
          <a:xfrm>
            <a:off x="346494" y="199423"/>
            <a:ext cx="1412638" cy="38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37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163A7-5242-524D-5D2C-148E9EEEC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945E1-21E0-F04D-F72A-6B101D8A8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0B4965-344E-7FDB-B180-908076905D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CB3746-BF6D-C686-8662-DF3DF7010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D16A8-FD5E-4727-B7FB-02F30BD9AAD0}" type="datetime1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BF6A3-7479-EBE5-C13A-831AC8037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0BA034-BDBD-A865-87A0-1DB0E5FB8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91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23B45-706C-B593-5C8C-B581F9E01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6FD296-0E7B-F43C-D943-05737EF56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1BDEFC-3FB3-8ECC-C6F1-093FD9C611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0F51CE-DA56-7C51-0624-D5410B10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C1B16-7D59-428A-B44F-1D5DB2A7FED4}" type="datetime1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0B49E9-2FD5-3560-BCC5-29488791D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B3CAE7-3ABC-23F0-8969-5AE959FE7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89438-0CE8-CD40-AC3D-D8BB5199B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48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023DC-5EEF-2AD8-05B0-7C1B7847E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9323" y="165239"/>
            <a:ext cx="9899896" cy="382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1490F0-142F-3DC5-356B-0B884969F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6493" y="675118"/>
            <a:ext cx="11382201" cy="5501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r>
              <a:rPr lang="en-GB"/>
              <a:t>Sixth level</a:t>
            </a:r>
          </a:p>
          <a:p>
            <a:pPr lvl="6"/>
            <a:r>
              <a:rPr lang="en-GB"/>
              <a:t>Seventh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38350-EBFE-B3A2-D5EC-CCD09D6B01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6493" y="6580262"/>
            <a:ext cx="2743200" cy="260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411F9-0B1D-4B7B-A254-61D61B274D02}" type="datetime1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3406A-983A-F4E9-61F3-899E974C08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80261"/>
            <a:ext cx="4114800" cy="260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9C3A98-1E38-2A45-0E35-5E4B8E4BA0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85494" y="6597124"/>
            <a:ext cx="2743200" cy="260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2B1B13CC-6533-421C-B4B8-ED68CEFCDD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13D4E2AD-327E-2432-600B-BC0F5E7A441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418602" y="111095"/>
            <a:ext cx="10310094" cy="471162"/>
          </a:xfrm>
          <a:prstGeom prst="rect">
            <a:avLst/>
          </a:prstGeom>
          <a:solidFill>
            <a:srgbClr val="3B5E8A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121913" tIns="60956" rIns="121913" bIns="60956" anchor="ctr" anchorCtr="0">
            <a:noAutofit/>
          </a:bodyPr>
          <a:lstStyle>
            <a:defPPr>
              <a:defRPr lang="en-US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1" u="none" strike="noStrike" kern="1200" cap="none" spc="0" normalizeH="0" baseline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Calibri"/>
              <a:cs typeface="+mn-cs"/>
            </a:endParaRPr>
          </a:p>
        </p:txBody>
      </p:sp>
      <p:pic>
        <p:nvPicPr>
          <p:cNvPr id="11" name="Picture 10" descr="A blue and purple logo&#10;&#10;Description automatically generated">
            <a:extLst>
              <a:ext uri="{FF2B5EF4-FFF2-40B4-BE49-F238E27FC236}">
                <a16:creationId xmlns:a16="http://schemas.microsoft.com/office/drawing/2014/main" id="{EA4F9AA0-43A8-3DBA-E5DB-AFB3B7F3CE4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97369" y="103179"/>
            <a:ext cx="913720" cy="47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53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176213" indent="-176213" algn="l" defTabSz="53657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1600" kern="1200">
          <a:solidFill>
            <a:srgbClr val="3A4A6A"/>
          </a:solidFill>
          <a:latin typeface="+mn-lt"/>
          <a:ea typeface="+mn-ea"/>
          <a:cs typeface="+mn-cs"/>
        </a:defRPr>
      </a:lvl1pPr>
      <a:lvl2pPr marL="360363" indent="-1841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3A4A6A"/>
          </a:solidFill>
          <a:latin typeface="+mn-lt"/>
          <a:ea typeface="+mn-ea"/>
          <a:cs typeface="+mn-cs"/>
        </a:defRPr>
      </a:lvl2pPr>
      <a:lvl3pPr marL="536575" indent="-1762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3A4A6A"/>
          </a:solidFill>
          <a:latin typeface="+mn-lt"/>
          <a:ea typeface="+mn-ea"/>
          <a:cs typeface="+mn-cs"/>
        </a:defRPr>
      </a:lvl3pPr>
      <a:lvl4pPr marL="720725" indent="-1841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3A4A6A"/>
          </a:solidFill>
          <a:latin typeface="+mn-lt"/>
          <a:ea typeface="+mn-ea"/>
          <a:cs typeface="+mn-cs"/>
        </a:defRPr>
      </a:lvl4pPr>
      <a:lvl5pPr marL="896938" indent="-1762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3A4A6A"/>
          </a:solidFill>
          <a:latin typeface="+mn-lt"/>
          <a:ea typeface="+mn-ea"/>
          <a:cs typeface="+mn-cs"/>
        </a:defRPr>
      </a:lvl5pPr>
      <a:lvl6pPr marL="1073150" indent="-1762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600" kern="1200">
          <a:solidFill>
            <a:srgbClr val="3A4A6A"/>
          </a:solidFill>
          <a:latin typeface="+mn-lt"/>
          <a:ea typeface="+mn-ea"/>
          <a:cs typeface="+mn-cs"/>
        </a:defRPr>
      </a:lvl6pPr>
      <a:lvl7pPr marL="1257300" indent="-1841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600" kern="1200">
          <a:solidFill>
            <a:srgbClr val="3A4A6A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finos/common-domain-model/releases/tag/6.0.0-dev.79" TargetMode="External"/><Relationship Id="rId13" Type="http://schemas.openxmlformats.org/officeDocument/2006/relationships/hyperlink" Target="https://github.com/finos/common-domain-model/pull/3250" TargetMode="External"/><Relationship Id="rId3" Type="http://schemas.openxmlformats.org/officeDocument/2006/relationships/hyperlink" Target="https://github.com/finos/common-domain-model/releases/tag/6.0.0-dev.47" TargetMode="External"/><Relationship Id="rId7" Type="http://schemas.openxmlformats.org/officeDocument/2006/relationships/hyperlink" Target="https://github.com/finos/common-domain-model/releases/tag/6.0.0-dev.77" TargetMode="External"/><Relationship Id="rId12" Type="http://schemas.openxmlformats.org/officeDocument/2006/relationships/hyperlink" Target="https://github.com/finos/common-domain-model/pull/3267" TargetMode="External"/><Relationship Id="rId2" Type="http://schemas.openxmlformats.org/officeDocument/2006/relationships/hyperlink" Target="https://github.com/finos/common-domain-model/releases/tag/6.0.0-dev.4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finos/common-domain-model/releases/tag/6.0.0-dev.72" TargetMode="External"/><Relationship Id="rId11" Type="http://schemas.openxmlformats.org/officeDocument/2006/relationships/hyperlink" Target="https://github.com/finos/common-domain-model/pull/3270" TargetMode="External"/><Relationship Id="rId5" Type="http://schemas.openxmlformats.org/officeDocument/2006/relationships/hyperlink" Target="https://github.com/finos/common-domain-model/releases/tag/6.0.0-dev.60" TargetMode="External"/><Relationship Id="rId10" Type="http://schemas.openxmlformats.org/officeDocument/2006/relationships/hyperlink" Target="https://github.com/finos/common-domain-model/releases/tag/6.0.0-dev.81" TargetMode="External"/><Relationship Id="rId4" Type="http://schemas.openxmlformats.org/officeDocument/2006/relationships/hyperlink" Target="https://github.com/finos/common-domain-model/releases/tag/6.0.0-dev.58" TargetMode="External"/><Relationship Id="rId9" Type="http://schemas.openxmlformats.org/officeDocument/2006/relationships/hyperlink" Target="https://github.com/finos/common-domain-model/releases/tag/6.0.0-dev.80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finos/common-domain-model/releases/tag/6.0.0-dev.7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finos/common-domain-model/issues/326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BE4BE0-1AD1-8091-76FB-A8DDE7A03C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11140" y="2469895"/>
            <a:ext cx="7069024" cy="1488439"/>
          </a:xfrm>
          <a:solidFill>
            <a:srgbClr val="3B5E8A"/>
          </a:solidFill>
        </p:spPr>
        <p:txBody>
          <a:bodyPr lIns="72000" tIns="72000" rIns="72000" bIns="72000" anchor="ctr" anchorCtr="0">
            <a:noAutofit/>
          </a:bodyPr>
          <a:lstStyle/>
          <a:p>
            <a:pPr marL="90170" indent="0">
              <a:buNone/>
            </a:pPr>
            <a:r>
              <a:rPr lang="en-GB" sz="2400" b="1" dirty="0">
                <a:solidFill>
                  <a:schemeClr val="bg1"/>
                </a:solidFill>
              </a:rPr>
              <a:t>Asset Refactor Task Force</a:t>
            </a:r>
            <a:endParaRPr lang="en-GB" sz="2400" dirty="0">
              <a:solidFill>
                <a:schemeClr val="bg1"/>
              </a:solidFill>
              <a:cs typeface="Calibri" panose="020F0502020204030204"/>
            </a:endParaRPr>
          </a:p>
          <a:p>
            <a:pPr marL="90170" indent="0">
              <a:buNone/>
            </a:pPr>
            <a:r>
              <a:rPr lang="en-GB" sz="2400" dirty="0">
                <a:solidFill>
                  <a:schemeClr val="bg1"/>
                </a:solidFill>
              </a:rPr>
              <a:t>Phase 3 Plus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1800" dirty="0">
                <a:solidFill>
                  <a:schemeClr val="bg1"/>
                </a:solidFill>
              </a:rPr>
              <a:t>DPBE 20 November 2024</a:t>
            </a:r>
            <a:endParaRPr lang="en-GB" sz="2400" dirty="0">
              <a:solidFill>
                <a:schemeClr val="bg1"/>
              </a:solidFill>
              <a:cs typeface="Calibri"/>
            </a:endParaRPr>
          </a:p>
        </p:txBody>
      </p:sp>
      <p:pic>
        <p:nvPicPr>
          <p:cNvPr id="5" name="Picture 4" descr="A blue and purple logo&#10;&#10;Description automatically generated">
            <a:extLst>
              <a:ext uri="{FF2B5EF4-FFF2-40B4-BE49-F238E27FC236}">
                <a16:creationId xmlns:a16="http://schemas.microsoft.com/office/drawing/2014/main" id="{964294F6-B0C5-1591-7122-5026E1C2E4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834" y="2419207"/>
            <a:ext cx="3699306" cy="1539127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C8A6A8F-58BE-4E7D-0F13-9AE7385CC136}"/>
              </a:ext>
            </a:extLst>
          </p:cNvPr>
          <p:cNvSpPr/>
          <p:nvPr/>
        </p:nvSpPr>
        <p:spPr>
          <a:xfrm>
            <a:off x="62144" y="0"/>
            <a:ext cx="12038120" cy="9232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749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2C8A6-401A-33F8-ED22-B2F74D112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Asset Refactoring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38336-FFE8-5A94-AC2F-027FC1691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4" y="675118"/>
            <a:ext cx="5200418" cy="5836777"/>
          </a:xfrm>
        </p:spPr>
        <p:txBody>
          <a:bodyPr/>
          <a:lstStyle/>
          <a:p>
            <a:endParaRPr lang="en-GB" dirty="0"/>
          </a:p>
          <a:p>
            <a:pPr marL="0" indent="0">
              <a:buNone/>
            </a:pPr>
            <a:r>
              <a:rPr lang="en-GB" b="1" dirty="0"/>
              <a:t>Agreed scope of Asset Refactoring has been delivered in phases:</a:t>
            </a:r>
          </a:p>
          <a:p>
            <a:pPr algn="l"/>
            <a:r>
              <a:rPr lang="en-GB" dirty="0"/>
              <a:t>Foundational – </a:t>
            </a:r>
            <a:r>
              <a:rPr lang="en-GB" b="0" i="0" u="none" strike="noStrike" dirty="0">
                <a:solidFill>
                  <a:srgbClr val="1F2328"/>
                </a:solidFill>
                <a:effectLst/>
                <a:latin typeface="-apple-system"/>
                <a:hlinkClick r:id="rId2"/>
              </a:rPr>
              <a:t>6.0.0-dev.46</a:t>
            </a:r>
            <a:endParaRPr lang="en-GB" b="0" i="0" dirty="0">
              <a:solidFill>
                <a:srgbClr val="1F2328"/>
              </a:solidFill>
              <a:effectLst/>
              <a:latin typeface="-apple-system"/>
            </a:endParaRPr>
          </a:p>
          <a:p>
            <a:pPr lvl="1"/>
            <a:r>
              <a:rPr lang="en-GB" dirty="0"/>
              <a:t>3 June</a:t>
            </a:r>
          </a:p>
          <a:p>
            <a:pPr lvl="1"/>
            <a:r>
              <a:rPr lang="en-GB" dirty="0"/>
              <a:t>Product Model - New Data Types</a:t>
            </a:r>
          </a:p>
          <a:p>
            <a:pPr algn="l"/>
            <a:r>
              <a:rPr lang="en-GB" dirty="0"/>
              <a:t>Foundational – </a:t>
            </a:r>
            <a:r>
              <a:rPr lang="en-GB" b="0" i="0" u="none" strike="noStrike" dirty="0">
                <a:solidFill>
                  <a:srgbClr val="1F2328"/>
                </a:solidFill>
                <a:effectLst/>
                <a:latin typeface="-apple-system"/>
                <a:hlinkClick r:id="rId3"/>
              </a:rPr>
              <a:t>6.0.0-dev.47</a:t>
            </a:r>
            <a:endParaRPr lang="en-GB" b="0" i="0" dirty="0">
              <a:solidFill>
                <a:srgbClr val="1F2328"/>
              </a:solidFill>
              <a:effectLst/>
              <a:latin typeface="-apple-system"/>
            </a:endParaRPr>
          </a:p>
          <a:p>
            <a:pPr lvl="1"/>
            <a:r>
              <a:rPr lang="en-GB" dirty="0"/>
              <a:t>6 June</a:t>
            </a:r>
          </a:p>
          <a:p>
            <a:pPr lvl="1"/>
            <a:r>
              <a:rPr lang="en-GB" dirty="0"/>
              <a:t>Product Model - Remove </a:t>
            </a:r>
            <a:r>
              <a:rPr lang="en-GB" dirty="0" err="1"/>
              <a:t>AssetPool</a:t>
            </a:r>
            <a:r>
              <a:rPr lang="en-GB" dirty="0"/>
              <a:t> and deprecated data types</a:t>
            </a:r>
          </a:p>
          <a:p>
            <a:pPr algn="l"/>
            <a:r>
              <a:rPr lang="en-GB" dirty="0"/>
              <a:t>Phase 1 –  </a:t>
            </a:r>
            <a:r>
              <a:rPr lang="en-GB" b="0" i="0" u="none" strike="noStrike" dirty="0">
                <a:solidFill>
                  <a:srgbClr val="1F2328"/>
                </a:solidFill>
                <a:effectLst/>
                <a:latin typeface="-apple-system"/>
                <a:hlinkClick r:id="rId4"/>
              </a:rPr>
              <a:t>6.0.0-dev.58</a:t>
            </a:r>
            <a:endParaRPr lang="en-GB" b="0" i="0" dirty="0">
              <a:solidFill>
                <a:srgbClr val="1F2328"/>
              </a:solidFill>
              <a:effectLst/>
              <a:latin typeface="-apple-system"/>
            </a:endParaRPr>
          </a:p>
          <a:p>
            <a:pPr lvl="1"/>
            <a:r>
              <a:rPr lang="en-GB" dirty="0"/>
              <a:t>1 July</a:t>
            </a:r>
          </a:p>
          <a:p>
            <a:pPr lvl="1"/>
            <a:r>
              <a:rPr lang="en-GB" dirty="0"/>
              <a:t>Product Model - Asset Refactoring: Asset, Index, Identifier</a:t>
            </a:r>
          </a:p>
          <a:p>
            <a:pPr algn="l"/>
            <a:r>
              <a:rPr lang="en-GB" dirty="0"/>
              <a:t>Phase 2 – </a:t>
            </a:r>
            <a:r>
              <a:rPr lang="en-GB" b="0" i="0" u="none" strike="noStrike" dirty="0">
                <a:solidFill>
                  <a:srgbClr val="1F2328"/>
                </a:solidFill>
                <a:effectLst/>
                <a:latin typeface="-apple-system"/>
                <a:hlinkClick r:id="rId5"/>
              </a:rPr>
              <a:t>6.0.0-dev.60</a:t>
            </a:r>
            <a:endParaRPr lang="en-GB" b="0" i="0" u="none" strike="noStrike" dirty="0">
              <a:solidFill>
                <a:srgbClr val="1F2328"/>
              </a:solidFill>
              <a:effectLst/>
              <a:latin typeface="-apple-system"/>
            </a:endParaRPr>
          </a:p>
          <a:p>
            <a:pPr lvl="1"/>
            <a:r>
              <a:rPr lang="en-GB" dirty="0"/>
              <a:t>25 July</a:t>
            </a:r>
          </a:p>
          <a:p>
            <a:pPr lvl="1"/>
            <a:r>
              <a:rPr lang="en-GB" dirty="0"/>
              <a:t>Product Model - Asset Refactoring: Basket, Index, Observable, Foreign Exchange</a:t>
            </a:r>
          </a:p>
          <a:p>
            <a:r>
              <a:rPr lang="en-GB" dirty="0"/>
              <a:t>Phase 3 – </a:t>
            </a:r>
            <a:r>
              <a:rPr lang="en-GB" b="0" i="0" u="none" strike="noStrike" dirty="0">
                <a:solidFill>
                  <a:srgbClr val="1F2328"/>
                </a:solidFill>
                <a:effectLst/>
                <a:latin typeface="-apple-system"/>
                <a:hlinkClick r:id="rId6"/>
              </a:rPr>
              <a:t>6.0.0-dev.72</a:t>
            </a:r>
            <a:r>
              <a:rPr lang="en-GB" b="0" i="0" u="none" strike="noStrike" dirty="0">
                <a:solidFill>
                  <a:srgbClr val="1F2328"/>
                </a:solidFill>
                <a:effectLst/>
                <a:latin typeface="-apple-system"/>
              </a:rPr>
              <a:t>. </a:t>
            </a:r>
            <a:endParaRPr lang="en-GB" b="0" i="0" dirty="0">
              <a:solidFill>
                <a:srgbClr val="1F2328"/>
              </a:solidFill>
              <a:effectLst/>
              <a:latin typeface="-apple-system"/>
            </a:endParaRPr>
          </a:p>
          <a:p>
            <a:pPr lvl="1"/>
            <a:r>
              <a:rPr lang="en-GB" dirty="0"/>
              <a:t>7 October</a:t>
            </a:r>
          </a:p>
          <a:p>
            <a:pPr lvl="1"/>
            <a:r>
              <a:rPr lang="en-GB" dirty="0"/>
              <a:t>Product Model - Asset Refactoring: Product, </a:t>
            </a:r>
            <a:r>
              <a:rPr lang="en-GB" dirty="0" err="1"/>
              <a:t>SettlementPayout</a:t>
            </a:r>
            <a:r>
              <a:rPr lang="en-GB" dirty="0"/>
              <a:t>, Underliers</a:t>
            </a:r>
          </a:p>
          <a:p>
            <a:pPr lvl="1"/>
            <a:endParaRPr lang="en-GB" dirty="0"/>
          </a:p>
          <a:p>
            <a:pPr algn="l"/>
            <a:endParaRPr lang="en-GB" b="1" i="0" dirty="0">
              <a:solidFill>
                <a:srgbClr val="1F2328"/>
              </a:solidFill>
              <a:effectLst/>
              <a:latin typeface="-apple-system"/>
            </a:endParaRPr>
          </a:p>
          <a:p>
            <a:pPr lvl="1"/>
            <a:endParaRPr lang="en-GB" dirty="0"/>
          </a:p>
          <a:p>
            <a:endParaRPr lang="en-GB" dirty="0"/>
          </a:p>
          <a:p>
            <a:pPr marL="176213" lvl="1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0CAF6B-E4E5-2DFD-13B3-661C8A2A4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0B38EFA9-07EB-8D48-5B98-039E1085A3C8}"/>
              </a:ext>
            </a:extLst>
          </p:cNvPr>
          <p:cNvSpPr txBox="1">
            <a:spLocks/>
          </p:cNvSpPr>
          <p:nvPr/>
        </p:nvSpPr>
        <p:spPr>
          <a:xfrm>
            <a:off x="6273053" y="682365"/>
            <a:ext cx="5455642" cy="58367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6213" indent="-176213" algn="l" defTabSz="536575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1pPr>
            <a:lvl2pPr marL="360363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2pPr>
            <a:lvl3pPr marL="5365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3pPr>
            <a:lvl4pPr marL="720725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4pPr>
            <a:lvl5pPr marL="896938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5pPr>
            <a:lvl6pPr marL="1073150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6pPr>
            <a:lvl7pPr marL="1257300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en-US" sz="1600" kern="1200">
                <a:solidFill>
                  <a:srgbClr val="3A4A6A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 dirty="0"/>
              <a:t>Additional Work:</a:t>
            </a:r>
          </a:p>
          <a:p>
            <a:r>
              <a:rPr lang="en-GB" dirty="0"/>
              <a:t>Scope “Phase 3 Plus”</a:t>
            </a:r>
          </a:p>
          <a:p>
            <a:pPr lvl="1"/>
            <a:r>
              <a:rPr lang="en-GB" dirty="0"/>
              <a:t>Additional enhancements where these add value to the model without significant further work or scope creep.</a:t>
            </a:r>
          </a:p>
          <a:p>
            <a:pPr lvl="1"/>
            <a:r>
              <a:rPr lang="en-GB" dirty="0"/>
              <a:t>Corrections and bug fixes.</a:t>
            </a:r>
          </a:p>
          <a:p>
            <a:pPr lvl="1"/>
            <a:r>
              <a:rPr lang="en-GB" dirty="0"/>
              <a:t>Preparation for DRR 6.0: Ensure that migration is not blocked.</a:t>
            </a:r>
          </a:p>
          <a:p>
            <a:r>
              <a:rPr lang="en-GB" dirty="0"/>
              <a:t>Items Delivered:</a:t>
            </a:r>
          </a:p>
          <a:p>
            <a:pPr marL="447675" lvl="1" indent="-271463">
              <a:buFont typeface="+mj-lt"/>
              <a:buAutoNum type="arabicPeriod"/>
            </a:pPr>
            <a:r>
              <a:rPr lang="en-GB" dirty="0"/>
              <a:t>Price on Payouts – </a:t>
            </a:r>
            <a:r>
              <a:rPr lang="en-GB" i="0" u="none" strike="noStrike" dirty="0">
                <a:effectLst/>
                <a:latin typeface="-apple-system"/>
                <a:hlinkClick r:id="rId7"/>
              </a:rPr>
              <a:t>6.0.0-dev.77</a:t>
            </a:r>
            <a:endParaRPr lang="en-GB" dirty="0"/>
          </a:p>
          <a:p>
            <a:pPr marL="447675" lvl="1" indent="-271463">
              <a:buFont typeface="+mj-lt"/>
              <a:buAutoNum type="arabicPeriod"/>
            </a:pPr>
            <a:r>
              <a:rPr lang="en-GB" dirty="0"/>
              <a:t>Underlier in Corporate Action – </a:t>
            </a:r>
            <a:r>
              <a:rPr lang="en-GB" i="0" u="none" strike="noStrike" dirty="0">
                <a:effectLst/>
                <a:latin typeface="-apple-system"/>
                <a:hlinkClick r:id="rId7"/>
              </a:rPr>
              <a:t>6.0.0-dev.77</a:t>
            </a:r>
            <a:endParaRPr lang="en-GB" dirty="0"/>
          </a:p>
          <a:p>
            <a:pPr marL="447675" lvl="1" indent="-271463">
              <a:buFont typeface="+mj-lt"/>
              <a:buAutoNum type="arabicPeriod"/>
            </a:pPr>
            <a:r>
              <a:rPr lang="en-GB" dirty="0"/>
              <a:t>Payout as a Choice – </a:t>
            </a:r>
            <a:r>
              <a:rPr lang="en-GB" i="0" u="none" strike="noStrike" dirty="0">
                <a:effectLst/>
                <a:latin typeface="-apple-system"/>
                <a:hlinkClick r:id="rId8"/>
              </a:rPr>
              <a:t>6.0.0-dev.79</a:t>
            </a:r>
            <a:r>
              <a:rPr lang="en-GB" dirty="0"/>
              <a:t> </a:t>
            </a:r>
          </a:p>
          <a:p>
            <a:pPr marL="447675" lvl="1" indent="-271463">
              <a:buFont typeface="+mj-lt"/>
              <a:buAutoNum type="arabicPeriod"/>
            </a:pPr>
            <a:r>
              <a:rPr lang="en-GB" dirty="0"/>
              <a:t>Refactor ETD Product Qualification – </a:t>
            </a:r>
            <a:r>
              <a:rPr lang="en-GB" i="0" u="none" strike="noStrike" dirty="0">
                <a:effectLst/>
                <a:latin typeface="-apple-system"/>
                <a:hlinkClick r:id="rId8"/>
              </a:rPr>
              <a:t>6.0.0-dev.79</a:t>
            </a:r>
            <a:r>
              <a:rPr lang="en-GB" dirty="0"/>
              <a:t> </a:t>
            </a:r>
          </a:p>
          <a:p>
            <a:pPr marL="447675" lvl="1" indent="-271463">
              <a:buFont typeface="+mj-lt"/>
              <a:buAutoNum type="arabicPeriod"/>
            </a:pPr>
            <a:r>
              <a:rPr lang="en-GB" dirty="0"/>
              <a:t>Visualising Choice in Rosetta – </a:t>
            </a:r>
            <a:r>
              <a:rPr lang="en-GB" dirty="0">
                <a:hlinkClick r:id="rId9"/>
              </a:rPr>
              <a:t>6.0.0-dev.80</a:t>
            </a:r>
            <a:endParaRPr lang="en-GB" dirty="0"/>
          </a:p>
          <a:p>
            <a:pPr marL="447675" lvl="1" indent="-271463">
              <a:buFont typeface="+mj-lt"/>
              <a:buAutoNum type="arabicPeriod"/>
            </a:pPr>
            <a:r>
              <a:rPr lang="en-GB" dirty="0"/>
              <a:t>Refactor </a:t>
            </a:r>
            <a:r>
              <a:rPr lang="en-GB" dirty="0" err="1"/>
              <a:t>AssetCriteria</a:t>
            </a:r>
            <a:r>
              <a:rPr lang="en-GB" dirty="0"/>
              <a:t> (as used in Eligible Collateral) – </a:t>
            </a:r>
            <a:r>
              <a:rPr lang="en-GB" dirty="0">
                <a:hlinkClick r:id="rId10"/>
              </a:rPr>
              <a:t>6.0.0-dev.81</a:t>
            </a:r>
            <a:r>
              <a:rPr lang="en-GB" dirty="0"/>
              <a:t>. </a:t>
            </a:r>
          </a:p>
          <a:p>
            <a:r>
              <a:rPr lang="en-GB" dirty="0">
                <a:highlight>
                  <a:srgbClr val="FFFF00"/>
                </a:highlight>
              </a:rPr>
              <a:t>In Review</a:t>
            </a:r>
            <a:r>
              <a:rPr lang="en-GB" dirty="0"/>
              <a:t>:  (approved in CRWG &amp; DPBE)</a:t>
            </a:r>
          </a:p>
          <a:p>
            <a:pPr marL="447675" lvl="1" indent="-273050">
              <a:buFont typeface="+mj-lt"/>
              <a:buAutoNum type="arabicPeriod" startAt="7"/>
            </a:pPr>
            <a:r>
              <a:rPr lang="en-GB" dirty="0"/>
              <a:t>Security Lending, Repo Type.  </a:t>
            </a:r>
            <a:r>
              <a:rPr lang="en-GB" dirty="0">
                <a:hlinkClick r:id="rId11"/>
              </a:rPr>
              <a:t>PR #3270</a:t>
            </a:r>
            <a:r>
              <a:rPr lang="en-GB" dirty="0"/>
              <a:t> ready for review.</a:t>
            </a:r>
          </a:p>
          <a:p>
            <a:pPr marL="447675" lvl="1" indent="-271463">
              <a:buFont typeface="+mj-lt"/>
              <a:buAutoNum type="arabicPeriod" startAt="7"/>
            </a:pPr>
            <a:r>
              <a:rPr lang="en-GB" dirty="0"/>
              <a:t>Refactor </a:t>
            </a:r>
            <a:r>
              <a:rPr lang="en-GB" dirty="0" err="1"/>
              <a:t>FloatingRateIndex</a:t>
            </a:r>
            <a:r>
              <a:rPr lang="en-GB" dirty="0"/>
              <a:t>.  </a:t>
            </a:r>
            <a:r>
              <a:rPr lang="en-GB" dirty="0">
                <a:hlinkClick r:id="rId12"/>
              </a:rPr>
              <a:t>PR #3267</a:t>
            </a:r>
            <a:r>
              <a:rPr lang="en-GB" dirty="0"/>
              <a:t> ready for review.</a:t>
            </a:r>
          </a:p>
          <a:p>
            <a:r>
              <a:rPr lang="en-GB" dirty="0">
                <a:highlight>
                  <a:srgbClr val="FFFF00"/>
                </a:highlight>
              </a:rPr>
              <a:t>Additional tasks </a:t>
            </a:r>
            <a:r>
              <a:rPr lang="en-GB" dirty="0"/>
              <a:t>– DRR enablement:</a:t>
            </a:r>
          </a:p>
          <a:p>
            <a:pPr marL="447675" lvl="1" indent="-271463">
              <a:buFont typeface="+mj-lt"/>
              <a:buAutoNum type="arabicPeriod" startAt="9"/>
            </a:pPr>
            <a:r>
              <a:rPr lang="en-GB" dirty="0"/>
              <a:t>Mappings for Price in </a:t>
            </a:r>
            <a:r>
              <a:rPr lang="en-GB" dirty="0" err="1"/>
              <a:t>SettlementPayout</a:t>
            </a:r>
            <a:r>
              <a:rPr lang="en-GB" dirty="0"/>
              <a:t>.  </a:t>
            </a:r>
            <a:r>
              <a:rPr lang="en-GB" dirty="0">
                <a:hlinkClick r:id="rId13"/>
              </a:rPr>
              <a:t>PR #3250</a:t>
            </a:r>
            <a:r>
              <a:rPr lang="en-GB" dirty="0"/>
              <a:t> for review.</a:t>
            </a:r>
          </a:p>
          <a:p>
            <a:pPr marL="447675" lvl="1" indent="-271463">
              <a:buFont typeface="+mj-lt"/>
              <a:buAutoNum type="arabicPeriod" startAt="9"/>
            </a:pPr>
            <a:r>
              <a:rPr lang="en-GB" dirty="0"/>
              <a:t>Underlier on </a:t>
            </a:r>
            <a:r>
              <a:rPr lang="en-GB" dirty="0" err="1"/>
              <a:t>CommodityPayout</a:t>
            </a:r>
            <a:r>
              <a:rPr lang="en-GB" dirty="0"/>
              <a:t>.  </a:t>
            </a:r>
          </a:p>
          <a:p>
            <a:pPr marL="447675" lvl="1" indent="-271463">
              <a:buFont typeface="+mj-lt"/>
              <a:buAutoNum type="arabicPeriod" startAt="9"/>
            </a:pPr>
            <a:r>
              <a:rPr lang="en-GB" dirty="0"/>
              <a:t>Cashflow function for Foreign Exchange.</a:t>
            </a:r>
          </a:p>
          <a:p>
            <a:endParaRPr lang="en-GB" b="1" dirty="0">
              <a:solidFill>
                <a:srgbClr val="1F2328"/>
              </a:solidFill>
              <a:latin typeface="-apple-system"/>
            </a:endParaRPr>
          </a:p>
          <a:p>
            <a:pPr lvl="1"/>
            <a:endParaRPr lang="en-GB" dirty="0"/>
          </a:p>
          <a:p>
            <a:endParaRPr lang="en-GB" dirty="0"/>
          </a:p>
          <a:p>
            <a:pPr marL="176213" lvl="1" indent="0">
              <a:buFont typeface="Arial" panose="020B0604020202020204" pitchFamily="34" charset="0"/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295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0F654A-CAC4-EDEA-21A6-E33B2CAA55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A7A5CC8-04BC-CA2B-1980-541ADB00A520}"/>
              </a:ext>
            </a:extLst>
          </p:cNvPr>
          <p:cNvSpPr/>
          <p:nvPr/>
        </p:nvSpPr>
        <p:spPr>
          <a:xfrm>
            <a:off x="715879" y="4720760"/>
            <a:ext cx="3564140" cy="78548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3C8BF6-7FF7-6293-AC1F-BEF7E0FA2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#7 Securities Finance – Defect &amp; Enhancement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51BBF-3CFF-3F28-CF0D-6B7468737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4" y="675118"/>
            <a:ext cx="7988138" cy="5836777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Update documentation to reflect final modelling of security lending to use </a:t>
            </a:r>
            <a:r>
              <a:rPr lang="en-GB" dirty="0" err="1">
                <a:solidFill>
                  <a:srgbClr val="984807"/>
                </a:solidFill>
              </a:rPr>
              <a:t>AssetPayout</a:t>
            </a:r>
            <a:r>
              <a:rPr lang="en-GB" dirty="0"/>
              <a:t> not </a:t>
            </a:r>
            <a:r>
              <a:rPr lang="en-GB" dirty="0" err="1">
                <a:solidFill>
                  <a:srgbClr val="984807"/>
                </a:solidFill>
              </a:rPr>
              <a:t>SettlementPayout</a:t>
            </a:r>
            <a:r>
              <a:rPr lang="en-GB" dirty="0"/>
              <a:t>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Expand the definition of the new attribute </a:t>
            </a:r>
            <a:r>
              <a:rPr lang="en-GB" dirty="0" err="1">
                <a:solidFill>
                  <a:srgbClr val="984807"/>
                </a:solidFill>
              </a:rPr>
              <a:t>repoType</a:t>
            </a:r>
            <a:r>
              <a:rPr lang="en-GB" dirty="0"/>
              <a:t> on </a:t>
            </a:r>
            <a:r>
              <a:rPr lang="en-GB" dirty="0" err="1">
                <a:solidFill>
                  <a:srgbClr val="984807"/>
                </a:solidFill>
              </a:rPr>
              <a:t>AssetPayout</a:t>
            </a:r>
            <a:r>
              <a:rPr lang="en-GB" dirty="0"/>
              <a:t> to have a broader potential scope and rename to </a:t>
            </a:r>
            <a:r>
              <a:rPr lang="en-GB" dirty="0" err="1">
                <a:solidFill>
                  <a:srgbClr val="984807"/>
                </a:solidFill>
              </a:rPr>
              <a:t>AssetPayoutTradeTypeEnum</a:t>
            </a:r>
            <a:r>
              <a:rPr lang="en-GB" dirty="0">
                <a:solidFill>
                  <a:srgbClr val="984807"/>
                </a:solidFill>
              </a:rPr>
              <a:t>.</a:t>
            </a:r>
          </a:p>
          <a:p>
            <a:pPr marL="360362" lvl="2" indent="0">
              <a:lnSpc>
                <a:spcPts val="1350"/>
              </a:lnSpc>
              <a:buNone/>
            </a:pPr>
            <a:endParaRPr lang="en-GB" sz="1000" b="0" dirty="0">
              <a:solidFill>
                <a:srgbClr val="CC1598"/>
              </a:solidFill>
              <a:effectLst/>
              <a:latin typeface="Lucida Console" panose="020B0609040504020204" pitchFamily="49" charset="0"/>
            </a:endParaRPr>
          </a:p>
          <a:p>
            <a:pPr marL="360362" lvl="2" indent="0">
              <a:lnSpc>
                <a:spcPts val="1350"/>
              </a:lnSpc>
              <a:buNone/>
            </a:pPr>
            <a:r>
              <a:rPr lang="en-GB" sz="1000" b="0" dirty="0" err="1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enum</a:t>
            </a:r>
            <a:r>
              <a:rPr lang="en-GB" sz="10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1000" dirty="0" err="1">
                <a:solidFill>
                  <a:srgbClr val="0D0D0D"/>
                </a:solidFill>
                <a:latin typeface="Lucida Console" panose="020B0609040504020204" pitchFamily="49" charset="0"/>
              </a:rPr>
              <a:t>AssetPayoutTrade</a:t>
            </a:r>
            <a:r>
              <a:rPr lang="en-GB" sz="10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TypeEnum</a:t>
            </a:r>
            <a:r>
              <a:rPr lang="en-GB" sz="10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:</a:t>
            </a:r>
            <a:br>
              <a:rPr lang="en-GB" sz="1000" dirty="0">
                <a:solidFill>
                  <a:srgbClr val="0D0D0D"/>
                </a:solidFill>
                <a:latin typeface="Lucida Console" panose="020B0609040504020204" pitchFamily="49" charset="0"/>
              </a:rPr>
            </a:br>
            <a:r>
              <a:rPr lang="en-GB" sz="1000" dirty="0">
                <a:solidFill>
                  <a:srgbClr val="0D0D0D"/>
                </a:solidFill>
                <a:latin typeface="Lucida Console" panose="020B0609040504020204" pitchFamily="49" charset="0"/>
              </a:rPr>
              <a:t>     </a:t>
            </a:r>
            <a:r>
              <a:rPr lang="en-GB" sz="10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Repo</a:t>
            </a:r>
            <a:br>
              <a:rPr lang="en-GB" sz="10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10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    </a:t>
            </a:r>
            <a:r>
              <a:rPr lang="en-GB" sz="10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BuySellBack</a:t>
            </a:r>
            <a:r>
              <a:rPr lang="en-GB" sz="10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1000" b="0" dirty="0" err="1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displayName</a:t>
            </a:r>
            <a:r>
              <a:rPr lang="en-GB" sz="10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1000" b="0" dirty="0">
                <a:solidFill>
                  <a:srgbClr val="23974A"/>
                </a:solidFill>
                <a:effectLst/>
                <a:latin typeface="Lucida Console" panose="020B0609040504020204" pitchFamily="49" charset="0"/>
              </a:rPr>
              <a:t>"Buy/Sell-Back"</a:t>
            </a:r>
            <a:endParaRPr lang="en-GB" sz="1000" b="0" dirty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endParaRPr lang="en-GB" dirty="0"/>
          </a:p>
          <a:p>
            <a:r>
              <a:rPr lang="en-GB" dirty="0"/>
              <a:t>Update the product qualification functions </a:t>
            </a:r>
            <a:r>
              <a:rPr lang="en-GB" dirty="0" err="1">
                <a:solidFill>
                  <a:srgbClr val="984807"/>
                </a:solidFill>
              </a:rPr>
              <a:t>Qualify_RepurchaseAgreement</a:t>
            </a:r>
            <a:r>
              <a:rPr lang="en-GB" dirty="0"/>
              <a:t> and </a:t>
            </a:r>
            <a:r>
              <a:rPr lang="en-GB" dirty="0" err="1">
                <a:solidFill>
                  <a:srgbClr val="984807"/>
                </a:solidFill>
              </a:rPr>
              <a:t>Qualify_buySellBack</a:t>
            </a:r>
            <a:r>
              <a:rPr lang="en-GB" dirty="0">
                <a:solidFill>
                  <a:srgbClr val="984807"/>
                </a:solidFill>
              </a:rPr>
              <a:t> </a:t>
            </a:r>
            <a:r>
              <a:rPr lang="en-GB" dirty="0"/>
              <a:t>to use the renamed </a:t>
            </a:r>
            <a:r>
              <a:rPr lang="en-GB" dirty="0" err="1">
                <a:solidFill>
                  <a:srgbClr val="984807"/>
                </a:solidFill>
              </a:rPr>
              <a:t>AssetPayoutTradeTypeEnum</a:t>
            </a:r>
            <a:r>
              <a:rPr lang="en-GB" dirty="0">
                <a:solidFill>
                  <a:srgbClr val="984807"/>
                </a:solidFill>
              </a:rPr>
              <a:t>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410391-95E2-CB0D-DD40-A4C796F9A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24DFAD4-E3B6-1DBA-A9C7-AC6E65AD3052}"/>
              </a:ext>
            </a:extLst>
          </p:cNvPr>
          <p:cNvGrpSpPr/>
          <p:nvPr/>
        </p:nvGrpSpPr>
        <p:grpSpPr>
          <a:xfrm>
            <a:off x="1001361" y="1533129"/>
            <a:ext cx="3564140" cy="2063960"/>
            <a:chOff x="1001361" y="1533129"/>
            <a:chExt cx="3564140" cy="206396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26238C7-638D-C823-5C83-0B6CADD66514}"/>
                </a:ext>
              </a:extLst>
            </p:cNvPr>
            <p:cNvSpPr/>
            <p:nvPr/>
          </p:nvSpPr>
          <p:spPr>
            <a:xfrm>
              <a:off x="1001361" y="1533129"/>
              <a:ext cx="3564140" cy="206396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B58D8BF-6E2F-70CF-6207-7126B1BD58AF}"/>
                </a:ext>
              </a:extLst>
            </p:cNvPr>
            <p:cNvSpPr/>
            <p:nvPr/>
          </p:nvSpPr>
          <p:spPr>
            <a:xfrm>
              <a:off x="1066361" y="1575817"/>
              <a:ext cx="1065229" cy="17910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payout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38912DB-EF33-35DE-3245-ECA03E69579C}"/>
                </a:ext>
              </a:extLst>
            </p:cNvPr>
            <p:cNvSpPr/>
            <p:nvPr/>
          </p:nvSpPr>
          <p:spPr>
            <a:xfrm>
              <a:off x="1144365" y="1809056"/>
              <a:ext cx="1080000" cy="179109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assetPayout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6CCD583-41CC-A29C-0EDB-71F0CEE3EBA4}"/>
                </a:ext>
              </a:extLst>
            </p:cNvPr>
            <p:cNvSpPr/>
            <p:nvPr/>
          </p:nvSpPr>
          <p:spPr>
            <a:xfrm>
              <a:off x="1214387" y="2042105"/>
              <a:ext cx="1065229" cy="17910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payerReceiver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0ABC0B4-92BA-45B6-C7AB-5301CCE4DB1A}"/>
                </a:ext>
              </a:extLst>
            </p:cNvPr>
            <p:cNvSpPr/>
            <p:nvPr/>
          </p:nvSpPr>
          <p:spPr>
            <a:xfrm>
              <a:off x="1214387" y="2258544"/>
              <a:ext cx="1065229" cy="17910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priceQuantity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9531B06-7070-D4FF-B272-D4DEE5B2CEB9}"/>
                </a:ext>
              </a:extLst>
            </p:cNvPr>
            <p:cNvSpPr/>
            <p:nvPr/>
          </p:nvSpPr>
          <p:spPr>
            <a:xfrm>
              <a:off x="1343427" y="2474983"/>
              <a:ext cx="1065229" cy="17910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 dirty="0" err="1"/>
                <a:t>quantitySchedule</a:t>
              </a:r>
              <a:endParaRPr lang="en-GB" sz="90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E1934FB-1D4D-B58C-FA97-2D26176509D3}"/>
                </a:ext>
              </a:extLst>
            </p:cNvPr>
            <p:cNvSpPr/>
            <p:nvPr/>
          </p:nvSpPr>
          <p:spPr>
            <a:xfrm>
              <a:off x="1214387" y="2902432"/>
              <a:ext cx="1065229" cy="17910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0" rtlCol="0" anchor="ctr"/>
            <a:lstStyle/>
            <a:p>
              <a:r>
                <a:rPr lang="en-GB" sz="900"/>
                <a:t>securityInformation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85D19D1-DA2C-CC1C-7BA4-2321A46A2CD4}"/>
                </a:ext>
              </a:extLst>
            </p:cNvPr>
            <p:cNvSpPr/>
            <p:nvPr/>
          </p:nvSpPr>
          <p:spPr>
            <a:xfrm>
              <a:off x="2481778" y="2043064"/>
              <a:ext cx="2016000" cy="17910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 dirty="0">
                  <a:solidFill>
                    <a:schemeClr val="tx1"/>
                  </a:solidFill>
                </a:rPr>
                <a:t>“payer”: “</a:t>
              </a:r>
              <a:r>
                <a:rPr lang="en-GB" sz="900" dirty="0">
                  <a:solidFill>
                    <a:schemeClr val="accent6"/>
                  </a:solidFill>
                </a:rPr>
                <a:t>Party1</a:t>
              </a:r>
              <a:r>
                <a:rPr lang="en-GB" sz="900" dirty="0">
                  <a:solidFill>
                    <a:schemeClr val="tx1"/>
                  </a:solidFill>
                </a:rPr>
                <a:t>”,  “receiver”: “</a:t>
              </a:r>
              <a:r>
                <a:rPr lang="en-GB" sz="900" dirty="0">
                  <a:solidFill>
                    <a:schemeClr val="accent6"/>
                  </a:solidFill>
                </a:rPr>
                <a:t>Party2</a:t>
              </a:r>
              <a:r>
                <a:rPr lang="en-GB" sz="900" dirty="0">
                  <a:solidFill>
                    <a:schemeClr val="tx1"/>
                  </a:solidFill>
                </a:rPr>
                <a:t>”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4C0D20D-FBAD-9037-BB19-DCB1E76353D1}"/>
                </a:ext>
              </a:extLst>
            </p:cNvPr>
            <p:cNvSpPr/>
            <p:nvPr/>
          </p:nvSpPr>
          <p:spPr>
            <a:xfrm>
              <a:off x="2481778" y="2479670"/>
              <a:ext cx="2016000" cy="17910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 dirty="0">
                  <a:solidFill>
                    <a:schemeClr val="tx1"/>
                  </a:solidFill>
                </a:rPr>
                <a:t>“</a:t>
              </a:r>
              <a:r>
                <a:rPr lang="en-GB" sz="900" dirty="0">
                  <a:solidFill>
                    <a:schemeClr val="accent2"/>
                  </a:solidFill>
                </a:rPr>
                <a:t>quantity-1</a:t>
              </a:r>
              <a:r>
                <a:rPr lang="en-GB" sz="900" dirty="0">
                  <a:solidFill>
                    <a:schemeClr val="tx1"/>
                  </a:solidFill>
                </a:rPr>
                <a:t>”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28E3848-CE16-F957-5EDF-6FF8FAA2D29D}"/>
                </a:ext>
              </a:extLst>
            </p:cNvPr>
            <p:cNvSpPr/>
            <p:nvPr/>
          </p:nvSpPr>
          <p:spPr>
            <a:xfrm>
              <a:off x="1343426" y="3118871"/>
              <a:ext cx="1065229" cy="17910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identifier</a:t>
              </a:r>
              <a:endParaRPr lang="en-GB" sz="900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03EA46F-A26E-DF11-B88B-926041FC8554}"/>
                </a:ext>
              </a:extLst>
            </p:cNvPr>
            <p:cNvSpPr/>
            <p:nvPr/>
          </p:nvSpPr>
          <p:spPr>
            <a:xfrm>
              <a:off x="1343426" y="3335310"/>
              <a:ext cx="1065229" cy="17910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securityType</a:t>
              </a:r>
              <a:endParaRPr lang="en-GB" sz="900" dirty="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A4B8259-B465-41B0-53E0-B8FE2C0B706F}"/>
                </a:ext>
              </a:extLst>
            </p:cNvPr>
            <p:cNvSpPr/>
            <p:nvPr/>
          </p:nvSpPr>
          <p:spPr>
            <a:xfrm>
              <a:off x="1214387" y="2683370"/>
              <a:ext cx="1065229" cy="179109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/>
                <a:t>assetLeg</a:t>
              </a:r>
              <a:endParaRPr lang="en-GB" sz="900" dirty="0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9C1DFEC-9920-D7D4-B62B-67BD73FB605F}"/>
                </a:ext>
              </a:extLst>
            </p:cNvPr>
            <p:cNvSpPr/>
            <p:nvPr/>
          </p:nvSpPr>
          <p:spPr>
            <a:xfrm>
              <a:off x="2481777" y="2688057"/>
              <a:ext cx="2016000" cy="17910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>
                  <a:solidFill>
                    <a:schemeClr val="tx1"/>
                  </a:solidFill>
                </a:rPr>
                <a:t>“settlementDate”: “</a:t>
              </a:r>
              <a:r>
                <a:rPr lang="en-GB" sz="900">
                  <a:solidFill>
                    <a:schemeClr val="accent6"/>
                  </a:solidFill>
                </a:rPr>
                <a:t>2020-09-22</a:t>
              </a:r>
              <a:r>
                <a:rPr lang="en-GB" sz="900">
                  <a:solidFill>
                    <a:schemeClr val="tx1"/>
                  </a:solidFill>
                </a:rPr>
                <a:t>”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E16E1DA-EF23-7F2A-DFDC-2C596FB77EB2}"/>
                </a:ext>
              </a:extLst>
            </p:cNvPr>
            <p:cNvSpPr/>
            <p:nvPr/>
          </p:nvSpPr>
          <p:spPr>
            <a:xfrm>
              <a:off x="2481776" y="3124663"/>
              <a:ext cx="1610745" cy="197703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>
                  <a:solidFill>
                    <a:schemeClr val="tx1"/>
                  </a:solidFill>
                </a:rPr>
                <a:t>“</a:t>
              </a:r>
              <a:r>
                <a:rPr lang="en-GB" sz="900">
                  <a:solidFill>
                    <a:schemeClr val="accent2"/>
                  </a:solidFill>
                </a:rPr>
                <a:t>ST001</a:t>
              </a:r>
              <a:r>
                <a:rPr lang="en-GB" sz="900">
                  <a:solidFill>
                    <a:schemeClr val="tx1"/>
                  </a:solidFill>
                </a:rPr>
                <a:t>”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F3F07CF-58FC-2B7F-2646-D87044D8AC59}"/>
                </a:ext>
              </a:extLst>
            </p:cNvPr>
            <p:cNvSpPr/>
            <p:nvPr/>
          </p:nvSpPr>
          <p:spPr>
            <a:xfrm>
              <a:off x="2481775" y="3345986"/>
              <a:ext cx="1610745" cy="197703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900">
                  <a:solidFill>
                    <a:schemeClr val="tx1"/>
                  </a:solidFill>
                </a:rPr>
                <a:t>“</a:t>
              </a:r>
              <a:r>
                <a:rPr lang="en-GB" sz="900">
                  <a:solidFill>
                    <a:schemeClr val="accent2"/>
                  </a:solidFill>
                </a:rPr>
                <a:t>Equity</a:t>
              </a:r>
              <a:r>
                <a:rPr lang="en-GB" sz="900">
                  <a:solidFill>
                    <a:schemeClr val="tx1"/>
                  </a:solidFill>
                </a:rPr>
                <a:t>”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9B8E4B1-F08D-2BB5-7912-790A94E4B13C}"/>
              </a:ext>
            </a:extLst>
          </p:cNvPr>
          <p:cNvSpPr txBox="1"/>
          <p:nvPr/>
        </p:nvSpPr>
        <p:spPr>
          <a:xfrm>
            <a:off x="8612402" y="900198"/>
            <a:ext cx="3023194" cy="2249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en-GB" sz="1400" b="1" dirty="0">
                <a:solidFill>
                  <a:srgbClr val="3A4A6A"/>
                </a:solidFill>
              </a:rPr>
              <a:t>Contribution Details</a:t>
            </a:r>
          </a:p>
          <a:p>
            <a:pPr>
              <a:lnSpc>
                <a:spcPts val="1350"/>
              </a:lnSpc>
            </a:pPr>
            <a:endParaRPr lang="en-GB" sz="1400" b="1" dirty="0">
              <a:solidFill>
                <a:srgbClr val="3A4A6A"/>
              </a:solidFill>
            </a:endParaRPr>
          </a:p>
          <a:p>
            <a:pPr>
              <a:lnSpc>
                <a:spcPts val="1350"/>
              </a:lnSpc>
            </a:pPr>
            <a:r>
              <a:rPr lang="en-GB" sz="1400" dirty="0">
                <a:solidFill>
                  <a:srgbClr val="3A4A6A"/>
                </a:solidFill>
              </a:rPr>
              <a:t>Rosetta:</a:t>
            </a:r>
          </a:p>
          <a:p>
            <a:pPr>
              <a:lnSpc>
                <a:spcPts val="1350"/>
              </a:lnSpc>
            </a:pPr>
            <a:endParaRPr lang="en-GB" sz="900" b="0" dirty="0">
              <a:solidFill>
                <a:srgbClr val="CC1598"/>
              </a:solidFill>
              <a:effectLst/>
              <a:latin typeface="Lucida Console" panose="020B0609040504020204" pitchFamily="49" charset="0"/>
            </a:endParaRPr>
          </a:p>
          <a:p>
            <a:pPr marL="6350">
              <a:lnSpc>
                <a:spcPts val="1350"/>
              </a:lnSpc>
            </a:pPr>
            <a:endParaRPr lang="en-GB" sz="1400" b="1" dirty="0">
              <a:solidFill>
                <a:srgbClr val="3A4A6A"/>
              </a:solidFill>
            </a:endParaRPr>
          </a:p>
          <a:p>
            <a:pPr marL="6350">
              <a:lnSpc>
                <a:spcPts val="1350"/>
              </a:lnSpc>
            </a:pPr>
            <a:endParaRPr lang="en-GB" sz="1400" b="1" dirty="0">
              <a:solidFill>
                <a:srgbClr val="3A4A6A"/>
              </a:solidFill>
            </a:endParaRPr>
          </a:p>
          <a:p>
            <a:pPr marL="6350">
              <a:lnSpc>
                <a:spcPts val="1350"/>
              </a:lnSpc>
            </a:pPr>
            <a:endParaRPr lang="en-GB" sz="1400" b="1" dirty="0">
              <a:solidFill>
                <a:srgbClr val="3A4A6A"/>
              </a:solidFill>
            </a:endParaRPr>
          </a:p>
          <a:p>
            <a:pPr marL="6350">
              <a:lnSpc>
                <a:spcPts val="1350"/>
              </a:lnSpc>
            </a:pPr>
            <a:endParaRPr lang="en-GB" sz="1400" b="1" dirty="0">
              <a:solidFill>
                <a:srgbClr val="3A4A6A"/>
              </a:solidFill>
            </a:endParaRPr>
          </a:p>
          <a:p>
            <a:pPr marL="6350">
              <a:lnSpc>
                <a:spcPts val="1350"/>
              </a:lnSpc>
            </a:pPr>
            <a:r>
              <a:rPr lang="en-GB" sz="1400" dirty="0">
                <a:solidFill>
                  <a:srgbClr val="3A4A6A"/>
                </a:solidFill>
              </a:rPr>
              <a:t>GitHub:</a:t>
            </a:r>
          </a:p>
          <a:p>
            <a:pPr marL="6350">
              <a:lnSpc>
                <a:spcPts val="1350"/>
              </a:lnSpc>
            </a:pPr>
            <a:endParaRPr lang="en-GB" sz="1400" b="1" i="0" dirty="0">
              <a:solidFill>
                <a:srgbClr val="3A4A6A"/>
              </a:solidFill>
              <a:effectLst/>
              <a:latin typeface="-apple-system"/>
            </a:endParaRPr>
          </a:p>
          <a:p>
            <a:pPr marL="6350">
              <a:lnSpc>
                <a:spcPts val="1350"/>
              </a:lnSpc>
            </a:pPr>
            <a:r>
              <a:rPr lang="en-GB" sz="1400" i="0" dirty="0" err="1">
                <a:solidFill>
                  <a:srgbClr val="1F2328"/>
                </a:solidFill>
                <a:effectLst/>
                <a:latin typeface="-apple-system"/>
              </a:rPr>
              <a:t>SecurityFinancing</a:t>
            </a:r>
            <a:r>
              <a:rPr lang="en-GB" sz="1400" dirty="0" err="1">
                <a:solidFill>
                  <a:srgbClr val="1F2328"/>
                </a:solidFill>
                <a:latin typeface="-apple-system"/>
              </a:rPr>
              <a:t>Enumerator</a:t>
            </a:r>
            <a:r>
              <a:rPr lang="en-GB" sz="1400" dirty="0">
                <a:solidFill>
                  <a:srgbClr val="1F2328"/>
                </a:solidFill>
                <a:latin typeface="-apple-system"/>
              </a:rPr>
              <a:t> </a:t>
            </a:r>
            <a:r>
              <a:rPr lang="en-GB" sz="1400" i="0" dirty="0">
                <a:solidFill>
                  <a:srgbClr val="1F2328"/>
                </a:solidFill>
                <a:effectLst/>
                <a:latin typeface="-apple-system"/>
              </a:rPr>
              <a:t>#3270</a:t>
            </a:r>
          </a:p>
          <a:p>
            <a:pPr marL="6350">
              <a:lnSpc>
                <a:spcPts val="1350"/>
              </a:lnSpc>
            </a:pPr>
            <a:endParaRPr lang="en-GB" sz="1400" dirty="0">
              <a:solidFill>
                <a:srgbClr val="3A4A6A"/>
              </a:solidFill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59C56C14-6038-1819-AB99-40FC88B928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6234" y="1654673"/>
            <a:ext cx="2454405" cy="43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D1EE20-9618-38E1-BCFD-EB0A918EA0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11228-A96F-E111-C115-97F602314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#8 Refactor </a:t>
            </a:r>
            <a:r>
              <a:rPr lang="en-GB" dirty="0" err="1"/>
              <a:t>FloatingRateIndex</a:t>
            </a:r>
            <a:r>
              <a:rPr lang="en-GB" dirty="0"/>
              <a:t> – Defect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C7C78-CAF1-6A9B-0778-E073ACD7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4" y="675118"/>
            <a:ext cx="7450620" cy="2534963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Rename </a:t>
            </a:r>
            <a:r>
              <a:rPr lang="en-GB" dirty="0" err="1">
                <a:solidFill>
                  <a:srgbClr val="984807"/>
                </a:solidFill>
              </a:rPr>
              <a:t>FloatingRateIndex</a:t>
            </a:r>
            <a:r>
              <a:rPr lang="en-GB" dirty="0"/>
              <a:t> to </a:t>
            </a:r>
            <a:r>
              <a:rPr lang="en-GB" dirty="0" err="1">
                <a:solidFill>
                  <a:srgbClr val="984807"/>
                </a:solidFill>
              </a:rPr>
              <a:t>InterestRateIndex</a:t>
            </a:r>
            <a:r>
              <a:rPr lang="en-GB" dirty="0"/>
              <a:t>. </a:t>
            </a:r>
          </a:p>
          <a:p>
            <a:r>
              <a:rPr lang="en-GB" dirty="0"/>
              <a:t>Make </a:t>
            </a:r>
            <a:r>
              <a:rPr lang="en-GB" dirty="0" err="1">
                <a:solidFill>
                  <a:srgbClr val="984807"/>
                </a:solidFill>
              </a:rPr>
              <a:t>InterestRateIndex</a:t>
            </a:r>
            <a:r>
              <a:rPr lang="en-GB" dirty="0"/>
              <a:t> a choice between </a:t>
            </a:r>
            <a:r>
              <a:rPr lang="en-GB" dirty="0" err="1">
                <a:solidFill>
                  <a:srgbClr val="984807"/>
                </a:solidFill>
              </a:rPr>
              <a:t>FloatingRateIndex</a:t>
            </a:r>
            <a:r>
              <a:rPr lang="en-GB" dirty="0"/>
              <a:t> and </a:t>
            </a:r>
            <a:r>
              <a:rPr lang="en-GB" dirty="0" err="1">
                <a:solidFill>
                  <a:srgbClr val="984807"/>
                </a:solidFill>
              </a:rPr>
              <a:t>InflationIndex</a:t>
            </a:r>
            <a:endParaRPr lang="en-GB" dirty="0">
              <a:solidFill>
                <a:srgbClr val="984807"/>
              </a:solidFill>
            </a:endParaRPr>
          </a:p>
          <a:p>
            <a:r>
              <a:rPr lang="en-GB" dirty="0"/>
              <a:t>The attribute </a:t>
            </a:r>
            <a:r>
              <a:rPr lang="en-GB" dirty="0" err="1">
                <a:solidFill>
                  <a:srgbClr val="984807"/>
                </a:solidFill>
              </a:rPr>
              <a:t>rateOption</a:t>
            </a:r>
            <a:r>
              <a:rPr lang="en-GB" dirty="0">
                <a:solidFill>
                  <a:srgbClr val="984807"/>
                </a:solidFill>
              </a:rPr>
              <a:t> </a:t>
            </a:r>
            <a:r>
              <a:rPr lang="en-GB" dirty="0"/>
              <a:t>on</a:t>
            </a:r>
            <a:r>
              <a:rPr lang="en-GB" dirty="0">
                <a:solidFill>
                  <a:srgbClr val="984807"/>
                </a:solidFill>
              </a:rPr>
              <a:t> </a:t>
            </a:r>
            <a:r>
              <a:rPr lang="en-GB" dirty="0" err="1">
                <a:solidFill>
                  <a:srgbClr val="984807"/>
                </a:solidFill>
              </a:rPr>
              <a:t>FloatingRateBase</a:t>
            </a:r>
            <a:r>
              <a:rPr lang="en-GB" dirty="0">
                <a:solidFill>
                  <a:srgbClr val="984807"/>
                </a:solidFill>
              </a:rPr>
              <a:t> </a:t>
            </a:r>
            <a:r>
              <a:rPr lang="en-GB" dirty="0"/>
              <a:t>is now of type </a:t>
            </a:r>
            <a:r>
              <a:rPr lang="en-GB" dirty="0" err="1">
                <a:solidFill>
                  <a:srgbClr val="984807"/>
                </a:solidFill>
              </a:rPr>
              <a:t>InterestRateIndex</a:t>
            </a:r>
            <a:r>
              <a:rPr lang="en-GB" dirty="0">
                <a:solidFill>
                  <a:srgbClr val="984807"/>
                </a:solidFill>
              </a:rPr>
              <a:t> </a:t>
            </a:r>
            <a:r>
              <a:rPr lang="en-GB" dirty="0"/>
              <a:t>as the base class is used for both floating and inflation indices.</a:t>
            </a:r>
          </a:p>
          <a:p>
            <a:pPr algn="l"/>
            <a:r>
              <a:rPr lang="en-GB" dirty="0"/>
              <a:t>Rationale:</a:t>
            </a:r>
          </a:p>
          <a:p>
            <a:pPr lvl="1"/>
            <a:r>
              <a:rPr lang="en-GB" dirty="0"/>
              <a:t>Consistent with the name </a:t>
            </a:r>
            <a:r>
              <a:rPr lang="en-GB" dirty="0" err="1">
                <a:solidFill>
                  <a:srgbClr val="984807"/>
                </a:solidFill>
              </a:rPr>
              <a:t>InterestRatePayout</a:t>
            </a:r>
            <a:r>
              <a:rPr lang="en-GB" dirty="0"/>
              <a:t>, which operates on both.</a:t>
            </a:r>
          </a:p>
          <a:p>
            <a:pPr lvl="1"/>
            <a:r>
              <a:rPr lang="en-GB" dirty="0"/>
              <a:t>Consistent with the name </a:t>
            </a:r>
            <a:r>
              <a:rPr lang="en-GB" dirty="0" err="1">
                <a:solidFill>
                  <a:srgbClr val="984807"/>
                </a:solidFill>
              </a:rPr>
              <a:t>FloatingRateIndexEnum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Consistent with how "floating rate option" or "FRO" is understood in other places in the model.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91EBAD-F30E-5FB8-0610-01B82B7EA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CC4BD6-ADF8-CF72-C462-BED93FB9E81B}"/>
              </a:ext>
            </a:extLst>
          </p:cNvPr>
          <p:cNvSpPr txBox="1"/>
          <p:nvPr/>
        </p:nvSpPr>
        <p:spPr>
          <a:xfrm>
            <a:off x="463306" y="3501595"/>
            <a:ext cx="3392002" cy="29492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  <a:tabLst>
                <a:tab pos="260350" algn="l"/>
              </a:tabLst>
            </a:pPr>
            <a:r>
              <a:rPr lang="en-GB" sz="1200" dirty="0">
                <a:solidFill>
                  <a:srgbClr val="3A4A6A"/>
                </a:solidFill>
              </a:rPr>
              <a:t>Current</a:t>
            </a:r>
            <a:br>
              <a:rPr lang="en-GB" sz="1200" dirty="0">
                <a:solidFill>
                  <a:srgbClr val="3A4A6A"/>
                </a:solidFill>
              </a:rPr>
            </a:br>
            <a:endParaRPr lang="en-GB" sz="1200" dirty="0">
              <a:solidFill>
                <a:srgbClr val="3A4A6A"/>
              </a:solidFill>
            </a:endParaRPr>
          </a:p>
          <a:p>
            <a:pPr>
              <a:lnSpc>
                <a:spcPts val="1350"/>
              </a:lnSpc>
              <a:tabLst>
                <a:tab pos="260350" algn="l"/>
              </a:tabLst>
            </a:pP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choice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Index: </a:t>
            </a:r>
          </a:p>
          <a:p>
            <a:pPr marL="266700" lvl="1">
              <a:lnSpc>
                <a:spcPts val="1350"/>
              </a:lnSpc>
              <a:tabLst>
                <a:tab pos="260350" algn="l"/>
              </a:tabLst>
            </a:pP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CreditIndex</a:t>
            </a:r>
            <a:endParaRPr lang="en-GB" sz="800" b="0" dirty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pPr marL="266700" lvl="1">
              <a:lnSpc>
                <a:spcPts val="1350"/>
              </a:lnSpc>
              <a:tabLst>
                <a:tab pos="260350" algn="l"/>
              </a:tabLst>
            </a:pP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EquityIndex</a:t>
            </a:r>
            <a:endParaRPr lang="en-GB" sz="800" b="0" dirty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pPr marL="266700" lvl="1">
              <a:lnSpc>
                <a:spcPts val="1350"/>
              </a:lnSpc>
              <a:tabLst>
                <a:tab pos="260350" algn="l"/>
              </a:tabLst>
            </a:pP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FloatingRateIndex</a:t>
            </a:r>
            <a:endParaRPr lang="en-GB" sz="800" b="0" dirty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pPr marL="266700" lvl="1">
              <a:lnSpc>
                <a:spcPts val="1350"/>
              </a:lnSpc>
              <a:tabLst>
                <a:tab pos="260350" algn="l"/>
              </a:tabLst>
            </a:pP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ForeignExchangeRateIndex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</a:p>
          <a:p>
            <a:pPr marL="266700" lvl="1">
              <a:lnSpc>
                <a:spcPts val="1350"/>
              </a:lnSpc>
              <a:tabLst>
                <a:tab pos="260350" algn="l"/>
              </a:tabLst>
            </a:pP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OtherIndex</a:t>
            </a:r>
            <a:endParaRPr lang="en-GB" sz="800" b="0" dirty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pPr>
              <a:lnSpc>
                <a:spcPts val="1350"/>
              </a:lnSpc>
              <a:tabLst>
                <a:tab pos="260350" algn="l"/>
              </a:tabLst>
            </a:pPr>
            <a:b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choice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FloatingRateIndex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:</a:t>
            </a:r>
          </a:p>
          <a:p>
            <a:pPr marL="266700" lvl="1">
              <a:lnSpc>
                <a:spcPts val="1350"/>
              </a:lnSpc>
              <a:tabLst>
                <a:tab pos="260350" algn="l"/>
              </a:tabLst>
            </a:pPr>
            <a:r>
              <a:rPr lang="en-GB" sz="800" dirty="0" err="1">
                <a:solidFill>
                  <a:srgbClr val="0D0D0D"/>
                </a:solidFill>
                <a:latin typeface="Lucida Console" panose="020B0609040504020204" pitchFamily="49" charset="0"/>
              </a:rPr>
              <a:t>InterestRateIndex</a:t>
            </a:r>
            <a:endParaRPr lang="en-GB" sz="800" dirty="0">
              <a:solidFill>
                <a:srgbClr val="0D0D0D"/>
              </a:solidFill>
              <a:latin typeface="Lucida Console" panose="020B0609040504020204" pitchFamily="49" charset="0"/>
            </a:endParaRPr>
          </a:p>
          <a:p>
            <a:pPr marL="266700" lvl="1">
              <a:lnSpc>
                <a:spcPts val="1350"/>
              </a:lnSpc>
              <a:tabLst>
                <a:tab pos="260350" algn="l"/>
              </a:tabLst>
            </a:pPr>
            <a:r>
              <a:rPr lang="en-GB" sz="800" dirty="0" err="1">
                <a:solidFill>
                  <a:srgbClr val="0D0D0D"/>
                </a:solidFill>
                <a:latin typeface="Lucida Console" panose="020B0609040504020204" pitchFamily="49" charset="0"/>
              </a:rPr>
              <a:t>InflationIndex</a:t>
            </a:r>
            <a:endParaRPr lang="en-GB" sz="800" dirty="0">
              <a:solidFill>
                <a:srgbClr val="0D0D0D"/>
              </a:solidFill>
              <a:latin typeface="Lucida Console" panose="020B0609040504020204" pitchFamily="49" charset="0"/>
            </a:endParaRPr>
          </a:p>
          <a:p>
            <a:pPr>
              <a:lnSpc>
                <a:spcPts val="1350"/>
              </a:lnSpc>
              <a:tabLst>
                <a:tab pos="260350" algn="l"/>
              </a:tabLst>
            </a:pPr>
            <a:b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type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InterestRateIndex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extends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IndexBase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:</a:t>
            </a:r>
          </a:p>
          <a:p>
            <a:pPr marL="266700" lvl="1">
              <a:lnSpc>
                <a:spcPts val="1350"/>
              </a:lnSpc>
              <a:tabLst>
                <a:tab pos="260350" algn="l"/>
              </a:tabLst>
            </a:pPr>
            <a:r>
              <a:rPr lang="en-GB" sz="800" dirty="0" err="1">
                <a:solidFill>
                  <a:srgbClr val="0D0D0D"/>
                </a:solidFill>
                <a:latin typeface="Lucida Console" panose="020B0609040504020204" pitchFamily="49" charset="0"/>
              </a:rPr>
              <a:t>floatingRateIndex</a:t>
            </a:r>
            <a:r>
              <a:rPr lang="en-GB" sz="800" dirty="0">
                <a:solidFill>
                  <a:srgbClr val="0D0D0D"/>
                </a:solidFill>
                <a:latin typeface="Lucida Console" panose="020B0609040504020204" pitchFamily="49" charset="0"/>
              </a:rPr>
              <a:t> </a:t>
            </a:r>
            <a:r>
              <a:rPr lang="en-GB" sz="800" dirty="0" err="1">
                <a:solidFill>
                  <a:srgbClr val="0D0D0D"/>
                </a:solidFill>
                <a:latin typeface="Lucida Console" panose="020B0609040504020204" pitchFamily="49" charset="0"/>
              </a:rPr>
              <a:t>FloatingRateIndexEnum</a:t>
            </a:r>
            <a:r>
              <a:rPr lang="en-GB" sz="800" dirty="0">
                <a:solidFill>
                  <a:srgbClr val="0D0D0D"/>
                </a:solidFill>
                <a:latin typeface="Lucida Console" panose="020B0609040504020204" pitchFamily="49" charset="0"/>
              </a:rPr>
              <a:t> (1..1)</a:t>
            </a:r>
          </a:p>
          <a:p>
            <a:pPr marL="266700" lvl="1">
              <a:lnSpc>
                <a:spcPts val="1350"/>
              </a:lnSpc>
              <a:tabLst>
                <a:tab pos="260350" algn="l"/>
              </a:tabLst>
            </a:pPr>
            <a:r>
              <a:rPr lang="en-GB" sz="800" dirty="0" err="1">
                <a:solidFill>
                  <a:srgbClr val="0D0D0D"/>
                </a:solidFill>
                <a:latin typeface="Lucida Console" panose="020B0609040504020204" pitchFamily="49" charset="0"/>
              </a:rPr>
              <a:t>indexTenor</a:t>
            </a:r>
            <a:r>
              <a:rPr lang="en-GB" sz="800" dirty="0">
                <a:solidFill>
                  <a:srgbClr val="0D0D0D"/>
                </a:solidFill>
                <a:latin typeface="Lucida Console" panose="020B0609040504020204" pitchFamily="49" charset="0"/>
              </a:rPr>
              <a:t> Period (0..1)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892E3CE-9D43-418A-D0B6-08CAD3C74FC9}"/>
              </a:ext>
            </a:extLst>
          </p:cNvPr>
          <p:cNvSpPr txBox="1"/>
          <p:nvPr/>
        </p:nvSpPr>
        <p:spPr>
          <a:xfrm>
            <a:off x="4267024" y="3499542"/>
            <a:ext cx="3348331" cy="29492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  <a:tabLst>
                <a:tab pos="260350" algn="l"/>
              </a:tabLst>
            </a:pPr>
            <a:r>
              <a:rPr lang="en-GB" sz="1200" dirty="0">
                <a:solidFill>
                  <a:srgbClr val="3A4A6A"/>
                </a:solidFill>
              </a:rPr>
              <a:t>Proposed</a:t>
            </a:r>
            <a:br>
              <a:rPr lang="en-GB" sz="1200" dirty="0">
                <a:solidFill>
                  <a:srgbClr val="3A4A6A"/>
                </a:solidFill>
              </a:rPr>
            </a:br>
            <a:endParaRPr lang="en-GB" sz="1200" dirty="0">
              <a:solidFill>
                <a:srgbClr val="3A4A6A"/>
              </a:solidFill>
            </a:endParaRPr>
          </a:p>
          <a:p>
            <a:pPr>
              <a:lnSpc>
                <a:spcPts val="1350"/>
              </a:lnSpc>
              <a:tabLst>
                <a:tab pos="260350" algn="l"/>
              </a:tabLst>
            </a:pP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choice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Index: </a:t>
            </a:r>
          </a:p>
          <a:p>
            <a:pPr marL="266700" lvl="1">
              <a:lnSpc>
                <a:spcPts val="1350"/>
              </a:lnSpc>
              <a:tabLst>
                <a:tab pos="260350" algn="l"/>
              </a:tabLst>
            </a:pP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CreditIndex</a:t>
            </a:r>
            <a:endParaRPr lang="en-GB" sz="800" b="0" dirty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pPr marL="266700" lvl="1">
              <a:lnSpc>
                <a:spcPts val="1350"/>
              </a:lnSpc>
              <a:tabLst>
                <a:tab pos="260350" algn="l"/>
              </a:tabLst>
            </a:pP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EquityIndex</a:t>
            </a:r>
            <a:endParaRPr lang="en-GB" sz="800" b="0" dirty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pPr marL="266700" lvl="1">
              <a:lnSpc>
                <a:spcPts val="1350"/>
              </a:lnSpc>
              <a:tabLst>
                <a:tab pos="260350" algn="l"/>
              </a:tabLst>
            </a:pPr>
            <a:r>
              <a:rPr lang="en-GB" sz="800" dirty="0" err="1">
                <a:solidFill>
                  <a:srgbClr val="0D0D0D"/>
                </a:solidFill>
                <a:highlight>
                  <a:srgbClr val="FFFF00"/>
                </a:highlight>
                <a:latin typeface="Lucida Console" panose="020B0609040504020204" pitchFamily="49" charset="0"/>
              </a:rPr>
              <a:t>InterestRateIndex</a:t>
            </a:r>
            <a:endParaRPr lang="en-GB" sz="800" b="0" dirty="0">
              <a:solidFill>
                <a:srgbClr val="0D0D0D"/>
              </a:solidFill>
              <a:effectLst/>
              <a:highlight>
                <a:srgbClr val="FFFF00"/>
              </a:highlight>
              <a:latin typeface="Lucida Console" panose="020B0609040504020204" pitchFamily="49" charset="0"/>
            </a:endParaRPr>
          </a:p>
          <a:p>
            <a:pPr marL="266700" lvl="1">
              <a:lnSpc>
                <a:spcPts val="1350"/>
              </a:lnSpc>
              <a:tabLst>
                <a:tab pos="260350" algn="l"/>
              </a:tabLst>
            </a:pP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ForeignExchangeRateIndex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</a:p>
          <a:p>
            <a:pPr marL="266700" lvl="1">
              <a:lnSpc>
                <a:spcPts val="1350"/>
              </a:lnSpc>
              <a:tabLst>
                <a:tab pos="260350" algn="l"/>
              </a:tabLst>
            </a:pP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OtherIndex</a:t>
            </a:r>
            <a:endParaRPr lang="en-GB" sz="800" b="0" dirty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pPr>
              <a:lnSpc>
                <a:spcPts val="1350"/>
              </a:lnSpc>
              <a:tabLst>
                <a:tab pos="260350" algn="l"/>
              </a:tabLst>
            </a:pPr>
            <a:b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choice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dirty="0" err="1">
                <a:solidFill>
                  <a:srgbClr val="0D0D0D"/>
                </a:solidFill>
                <a:highlight>
                  <a:srgbClr val="FFFF00"/>
                </a:highlight>
                <a:latin typeface="Lucida Console" panose="020B0609040504020204" pitchFamily="49" charset="0"/>
              </a:rPr>
              <a:t>InterestRateIndex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:</a:t>
            </a:r>
          </a:p>
          <a:p>
            <a:pPr marL="266700" lvl="1">
              <a:lnSpc>
                <a:spcPts val="1350"/>
              </a:lnSpc>
              <a:tabLst>
                <a:tab pos="260350" algn="l"/>
              </a:tabLst>
            </a:pP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FloatingRateIndex</a:t>
            </a:r>
            <a:endParaRPr lang="en-GB" sz="800" dirty="0">
              <a:solidFill>
                <a:srgbClr val="0D0D0D"/>
              </a:solidFill>
              <a:latin typeface="Lucida Console" panose="020B0609040504020204" pitchFamily="49" charset="0"/>
            </a:endParaRPr>
          </a:p>
          <a:p>
            <a:pPr marL="266700" lvl="1">
              <a:lnSpc>
                <a:spcPts val="1350"/>
              </a:lnSpc>
              <a:tabLst>
                <a:tab pos="260350" algn="l"/>
              </a:tabLst>
            </a:pPr>
            <a:r>
              <a:rPr lang="en-GB" sz="800" dirty="0" err="1">
                <a:solidFill>
                  <a:srgbClr val="0D0D0D"/>
                </a:solidFill>
                <a:latin typeface="Lucida Console" panose="020B0609040504020204" pitchFamily="49" charset="0"/>
              </a:rPr>
              <a:t>InflationIndex</a:t>
            </a:r>
            <a:endParaRPr lang="en-GB" sz="800" dirty="0">
              <a:solidFill>
                <a:srgbClr val="0D0D0D"/>
              </a:solidFill>
              <a:latin typeface="Lucida Console" panose="020B0609040504020204" pitchFamily="49" charset="0"/>
            </a:endParaRPr>
          </a:p>
          <a:p>
            <a:pPr>
              <a:lnSpc>
                <a:spcPts val="1350"/>
              </a:lnSpc>
              <a:tabLst>
                <a:tab pos="260350" algn="l"/>
              </a:tabLst>
            </a:pPr>
            <a:b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type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D0D0D"/>
                </a:solidFill>
                <a:effectLst/>
                <a:highlight>
                  <a:srgbClr val="FFFF00"/>
                </a:highlight>
                <a:latin typeface="Lucida Console" panose="020B0609040504020204" pitchFamily="49" charset="0"/>
              </a:rPr>
              <a:t>FloatingRateIndex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extends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IndexBase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:</a:t>
            </a:r>
          </a:p>
          <a:p>
            <a:pPr marL="266700" lvl="1">
              <a:lnSpc>
                <a:spcPts val="1350"/>
              </a:lnSpc>
              <a:tabLst>
                <a:tab pos="260350" algn="l"/>
              </a:tabLst>
            </a:pPr>
            <a:r>
              <a:rPr lang="en-GB" sz="800" dirty="0" err="1">
                <a:solidFill>
                  <a:srgbClr val="0D0D0D"/>
                </a:solidFill>
                <a:latin typeface="Lucida Console" panose="020B0609040504020204" pitchFamily="49" charset="0"/>
              </a:rPr>
              <a:t>floatingRateIndex</a:t>
            </a:r>
            <a:r>
              <a:rPr lang="en-GB" sz="800" dirty="0">
                <a:solidFill>
                  <a:srgbClr val="0D0D0D"/>
                </a:solidFill>
                <a:latin typeface="Lucida Console" panose="020B0609040504020204" pitchFamily="49" charset="0"/>
              </a:rPr>
              <a:t> </a:t>
            </a:r>
            <a:r>
              <a:rPr lang="en-GB" sz="800" dirty="0" err="1">
                <a:solidFill>
                  <a:srgbClr val="0D0D0D"/>
                </a:solidFill>
                <a:latin typeface="Lucida Console" panose="020B0609040504020204" pitchFamily="49" charset="0"/>
              </a:rPr>
              <a:t>FloatingRateIndexEnum</a:t>
            </a:r>
            <a:r>
              <a:rPr lang="en-GB" sz="800" dirty="0">
                <a:solidFill>
                  <a:srgbClr val="0D0D0D"/>
                </a:solidFill>
                <a:latin typeface="Lucida Console" panose="020B0609040504020204" pitchFamily="49" charset="0"/>
              </a:rPr>
              <a:t> (1..1)</a:t>
            </a:r>
          </a:p>
          <a:p>
            <a:pPr marL="266700" lvl="1">
              <a:lnSpc>
                <a:spcPts val="1350"/>
              </a:lnSpc>
              <a:tabLst>
                <a:tab pos="260350" algn="l"/>
              </a:tabLst>
            </a:pPr>
            <a:r>
              <a:rPr lang="en-GB" sz="800" dirty="0" err="1">
                <a:solidFill>
                  <a:srgbClr val="0D0D0D"/>
                </a:solidFill>
                <a:latin typeface="Lucida Console" panose="020B0609040504020204" pitchFamily="49" charset="0"/>
              </a:rPr>
              <a:t>indexTenor</a:t>
            </a:r>
            <a:r>
              <a:rPr lang="en-GB" sz="800" dirty="0">
                <a:solidFill>
                  <a:srgbClr val="0D0D0D"/>
                </a:solidFill>
                <a:latin typeface="Lucida Console" panose="020B0609040504020204" pitchFamily="49" charset="0"/>
              </a:rPr>
              <a:t> Period (0..1)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A1D401-D22D-0CF4-2D1B-360A883F98CC}"/>
              </a:ext>
            </a:extLst>
          </p:cNvPr>
          <p:cNvSpPr txBox="1"/>
          <p:nvPr/>
        </p:nvSpPr>
        <p:spPr>
          <a:xfrm>
            <a:off x="8027071" y="3501594"/>
            <a:ext cx="3608525" cy="29471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  <a:tabLst>
                <a:tab pos="260350" algn="l"/>
              </a:tabLst>
            </a:pPr>
            <a:r>
              <a:rPr lang="en-GB" sz="1200" dirty="0">
                <a:solidFill>
                  <a:srgbClr val="3A4A6A"/>
                </a:solidFill>
              </a:rPr>
              <a:t>Related Changes</a:t>
            </a:r>
            <a:br>
              <a:rPr lang="en-GB" sz="1200" dirty="0">
                <a:solidFill>
                  <a:srgbClr val="3A4A6A"/>
                </a:solidFill>
              </a:rPr>
            </a:br>
            <a:r>
              <a:rPr lang="en-GB" sz="1200" dirty="0">
                <a:solidFill>
                  <a:srgbClr val="3A4A6A"/>
                </a:solidFill>
              </a:rPr>
              <a:t>Flip between the two choices implemented:</a:t>
            </a:r>
          </a:p>
          <a:p>
            <a:pPr marL="171450" indent="-171450">
              <a:lnSpc>
                <a:spcPts val="1425"/>
              </a:lnSpc>
              <a:buFont typeface="Arial" panose="020B0604020202020204" pitchFamily="34" charset="0"/>
              <a:buChar char="•"/>
            </a:pP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type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PriceQuantity</a:t>
            </a:r>
            <a:endParaRPr lang="en-GB" sz="800" b="0" dirty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pPr marL="171450" indent="-171450">
              <a:lnSpc>
                <a:spcPts val="1425"/>
              </a:lnSpc>
              <a:buFont typeface="Arial" panose="020B0604020202020204" pitchFamily="34" charset="0"/>
              <a:buChar char="•"/>
            </a:pP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type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IndexTransitionInstruction</a:t>
            </a:r>
            <a:endParaRPr lang="en-GB" sz="800" b="0" dirty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pPr marL="171450" indent="-171450">
              <a:lnSpc>
                <a:spcPts val="1425"/>
              </a:lnSpc>
              <a:buFont typeface="Arial" panose="020B0604020202020204" pitchFamily="34" charset="0"/>
              <a:buChar char="•"/>
            </a:pPr>
            <a:r>
              <a:rPr lang="en-GB" sz="800" b="0" dirty="0" err="1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func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FindMatchingIndexTransitionInstruction</a:t>
            </a:r>
            <a:endParaRPr lang="en-GB" sz="800" b="0" dirty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pPr marL="171450" indent="-171450">
              <a:lnSpc>
                <a:spcPts val="1425"/>
              </a:lnSpc>
              <a:buFont typeface="Arial" panose="020B0604020202020204" pitchFamily="34" charset="0"/>
              <a:buChar char="•"/>
            </a:pPr>
            <a:r>
              <a:rPr lang="en-GB" sz="800" b="0" dirty="0" err="1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func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Qualify_IndexTransition</a:t>
            </a:r>
            <a:endParaRPr lang="en-GB" sz="800" b="0" dirty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pPr marL="171450" indent="-171450">
              <a:lnSpc>
                <a:spcPts val="1425"/>
              </a:lnSpc>
              <a:buFont typeface="Arial" panose="020B0604020202020204" pitchFamily="34" charset="0"/>
              <a:buChar char="•"/>
            </a:pPr>
            <a:r>
              <a:rPr lang="en-GB" sz="800" b="0" dirty="0" err="1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func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UpdateIndexTransitionPriceAndRateOption</a:t>
            </a:r>
            <a:endParaRPr lang="en-GB" sz="800" b="0" dirty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pPr marL="171450" indent="-171450">
              <a:lnSpc>
                <a:spcPts val="1425"/>
              </a:lnSpc>
              <a:buFont typeface="Arial" panose="020B0604020202020204" pitchFamily="34" charset="0"/>
              <a:buChar char="•"/>
            </a:pPr>
            <a:r>
              <a:rPr lang="en-GB" sz="800" b="0" dirty="0" err="1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func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InterestRateObservableCondition</a:t>
            </a:r>
            <a:endParaRPr lang="en-GB" sz="800" b="0" dirty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pPr marL="171450" indent="-171450">
              <a:lnSpc>
                <a:spcPts val="1425"/>
              </a:lnSpc>
              <a:buFont typeface="Arial" panose="020B0604020202020204" pitchFamily="34" charset="0"/>
              <a:buChar char="•"/>
            </a:pPr>
            <a:r>
              <a:rPr lang="en-GB" sz="800" b="0" dirty="0" err="1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func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EvaluateCalculatedRate</a:t>
            </a:r>
            <a:endParaRPr lang="en-GB" sz="800" b="0" dirty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pPr marL="171450" indent="-171450">
              <a:lnSpc>
                <a:spcPts val="1425"/>
              </a:lnSpc>
              <a:buFont typeface="Arial" panose="020B0604020202020204" pitchFamily="34" charset="0"/>
              <a:buChar char="•"/>
            </a:pPr>
            <a:r>
              <a:rPr lang="en-GB" sz="800" b="0" dirty="0" err="1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func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IndexValueObservation</a:t>
            </a:r>
            <a:endParaRPr lang="en-GB" sz="800" b="0" dirty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pPr marL="171450" indent="-171450">
              <a:lnSpc>
                <a:spcPts val="1425"/>
              </a:lnSpc>
              <a:buFont typeface="Arial" panose="020B0604020202020204" pitchFamily="34" charset="0"/>
              <a:buChar char="•"/>
            </a:pPr>
            <a:r>
              <a:rPr lang="en-GB" sz="800" b="0" dirty="0" err="1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func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IndexValueObservationMultiple</a:t>
            </a:r>
            <a:endParaRPr lang="en-GB" sz="800" b="0" dirty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pPr marL="171450" indent="-171450">
              <a:lnSpc>
                <a:spcPts val="1425"/>
              </a:lnSpc>
              <a:buFont typeface="Arial" panose="020B0604020202020204" pitchFamily="34" charset="0"/>
              <a:buChar char="•"/>
            </a:pPr>
            <a:r>
              <a:rPr lang="en-GB" sz="800" b="0" dirty="0" err="1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func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GetFloatingRateProcessingType</a:t>
            </a:r>
            <a:endParaRPr lang="en-GB" sz="800" b="0" dirty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pPr marL="171450" indent="-171450">
              <a:lnSpc>
                <a:spcPts val="1425"/>
              </a:lnSpc>
              <a:buFont typeface="Arial" panose="020B0604020202020204" pitchFamily="34" charset="0"/>
              <a:buChar char="•"/>
            </a:pPr>
            <a:r>
              <a:rPr lang="en-GB" sz="800" b="0" dirty="0" err="1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func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Qualify_Transaction_OIS</a:t>
            </a:r>
            <a:endParaRPr lang="en-GB" sz="800" b="0" dirty="0">
              <a:solidFill>
                <a:srgbClr val="0D0D0D"/>
              </a:solidFill>
              <a:effectLst/>
              <a:latin typeface="Lucida Console" panose="020B0609040504020204" pitchFamily="49" charset="0"/>
            </a:endParaRPr>
          </a:p>
          <a:p>
            <a:pPr marL="171450" indent="-171450">
              <a:lnSpc>
                <a:spcPts val="1425"/>
              </a:lnSpc>
              <a:buFont typeface="Arial" panose="020B0604020202020204" pitchFamily="34" charset="0"/>
              <a:buChar char="•"/>
            </a:pPr>
            <a:r>
              <a:rPr lang="en-GB" sz="800" b="0" i="0" dirty="0" err="1">
                <a:effectLst/>
                <a:latin typeface="Lucida Console" panose="020B0609040504020204" pitchFamily="49" charset="0"/>
              </a:rPr>
              <a:t>cdm.mapping.fpml.confirmation.tradestate</a:t>
            </a:r>
            <a:r>
              <a:rPr lang="en-GB" sz="800" b="1" i="0" dirty="0" err="1">
                <a:effectLst/>
                <a:latin typeface="Lucida Console" panose="020B0609040504020204" pitchFamily="49" charset="0"/>
              </a:rPr>
              <a:t>:synonym</a:t>
            </a:r>
            <a:endParaRPr lang="en-GB" sz="800" b="1" i="0" dirty="0">
              <a:effectLst/>
              <a:latin typeface="Lucida Console" panose="020B0609040504020204" pitchFamily="49" charset="0"/>
            </a:endParaRPr>
          </a:p>
          <a:p>
            <a:pPr marL="171450" indent="-171450">
              <a:lnSpc>
                <a:spcPts val="1425"/>
              </a:lnSpc>
              <a:buFont typeface="Arial" panose="020B0604020202020204" pitchFamily="34" charset="0"/>
              <a:buChar char="•"/>
            </a:pPr>
            <a:r>
              <a:rPr lang="en-GB" sz="800" b="0" i="0" dirty="0" err="1">
                <a:effectLst/>
                <a:latin typeface="Lucida Console" panose="020B0609040504020204" pitchFamily="49" charset="0"/>
              </a:rPr>
              <a:t>cdm.mapping.ore</a:t>
            </a:r>
            <a:r>
              <a:rPr lang="en-GB" sz="800" b="1" i="0" dirty="0" err="1">
                <a:effectLst/>
                <a:latin typeface="Lucida Console" panose="020B0609040504020204" pitchFamily="49" charset="0"/>
              </a:rPr>
              <a:t>:synonym</a:t>
            </a:r>
            <a:endParaRPr lang="en-GB" sz="800" b="1" i="0" dirty="0">
              <a:effectLst/>
              <a:latin typeface="Lucida Console" panose="020B0609040504020204" pitchFamily="49" charset="0"/>
            </a:endParaRPr>
          </a:p>
          <a:p>
            <a:pPr>
              <a:lnSpc>
                <a:spcPts val="1425"/>
              </a:lnSpc>
            </a:pPr>
            <a:endParaRPr lang="en-GB" sz="800" b="0" dirty="0">
              <a:solidFill>
                <a:srgbClr val="0D0D0D"/>
              </a:solidFill>
              <a:effectLst/>
              <a:latin typeface="Menlo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554029-44E0-1643-C932-40D5EF85BEE2}"/>
              </a:ext>
            </a:extLst>
          </p:cNvPr>
          <p:cNvSpPr txBox="1"/>
          <p:nvPr/>
        </p:nvSpPr>
        <p:spPr>
          <a:xfrm>
            <a:off x="8612402" y="900198"/>
            <a:ext cx="3023194" cy="2249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en-GB" sz="1400" b="1" dirty="0">
                <a:solidFill>
                  <a:srgbClr val="3A4A6A"/>
                </a:solidFill>
              </a:rPr>
              <a:t>Contribution Details</a:t>
            </a:r>
          </a:p>
          <a:p>
            <a:pPr>
              <a:lnSpc>
                <a:spcPts val="1350"/>
              </a:lnSpc>
            </a:pPr>
            <a:endParaRPr lang="en-GB" sz="1400" b="1" dirty="0">
              <a:solidFill>
                <a:srgbClr val="3A4A6A"/>
              </a:solidFill>
            </a:endParaRPr>
          </a:p>
          <a:p>
            <a:pPr>
              <a:lnSpc>
                <a:spcPts val="1350"/>
              </a:lnSpc>
            </a:pPr>
            <a:r>
              <a:rPr lang="en-GB" sz="1400" dirty="0">
                <a:solidFill>
                  <a:srgbClr val="3A4A6A"/>
                </a:solidFill>
              </a:rPr>
              <a:t>Rosetta:</a:t>
            </a:r>
          </a:p>
          <a:p>
            <a:pPr>
              <a:lnSpc>
                <a:spcPts val="1350"/>
              </a:lnSpc>
            </a:pPr>
            <a:endParaRPr lang="en-GB" sz="900" b="0" dirty="0">
              <a:solidFill>
                <a:srgbClr val="CC1598"/>
              </a:solidFill>
              <a:effectLst/>
              <a:latin typeface="Lucida Console" panose="020B0609040504020204" pitchFamily="49" charset="0"/>
            </a:endParaRPr>
          </a:p>
          <a:p>
            <a:pPr marL="6350">
              <a:lnSpc>
                <a:spcPts val="1350"/>
              </a:lnSpc>
            </a:pPr>
            <a:endParaRPr lang="en-GB" sz="1400" b="1" dirty="0">
              <a:solidFill>
                <a:srgbClr val="3A4A6A"/>
              </a:solidFill>
            </a:endParaRPr>
          </a:p>
          <a:p>
            <a:pPr marL="6350">
              <a:lnSpc>
                <a:spcPts val="1350"/>
              </a:lnSpc>
            </a:pPr>
            <a:endParaRPr lang="en-GB" sz="1400" b="1" dirty="0">
              <a:solidFill>
                <a:srgbClr val="3A4A6A"/>
              </a:solidFill>
            </a:endParaRPr>
          </a:p>
          <a:p>
            <a:pPr marL="6350">
              <a:lnSpc>
                <a:spcPts val="1350"/>
              </a:lnSpc>
            </a:pPr>
            <a:endParaRPr lang="en-GB" sz="1400" b="1" dirty="0">
              <a:solidFill>
                <a:srgbClr val="3A4A6A"/>
              </a:solidFill>
            </a:endParaRPr>
          </a:p>
          <a:p>
            <a:pPr marL="6350">
              <a:lnSpc>
                <a:spcPts val="1350"/>
              </a:lnSpc>
            </a:pPr>
            <a:endParaRPr lang="en-GB" sz="1400" b="1" dirty="0">
              <a:solidFill>
                <a:srgbClr val="3A4A6A"/>
              </a:solidFill>
            </a:endParaRPr>
          </a:p>
          <a:p>
            <a:pPr marL="6350">
              <a:lnSpc>
                <a:spcPts val="1350"/>
              </a:lnSpc>
            </a:pPr>
            <a:r>
              <a:rPr lang="en-GB" sz="1400" dirty="0">
                <a:solidFill>
                  <a:srgbClr val="3A4A6A"/>
                </a:solidFill>
              </a:rPr>
              <a:t>GitHub:</a:t>
            </a:r>
          </a:p>
          <a:p>
            <a:pPr marL="6350">
              <a:lnSpc>
                <a:spcPts val="1350"/>
              </a:lnSpc>
            </a:pPr>
            <a:endParaRPr lang="en-GB" sz="1400" b="1" i="0" dirty="0">
              <a:solidFill>
                <a:srgbClr val="3A4A6A"/>
              </a:solidFill>
              <a:effectLst/>
              <a:latin typeface="-apple-system"/>
            </a:endParaRPr>
          </a:p>
          <a:p>
            <a:pPr marL="6350">
              <a:lnSpc>
                <a:spcPts val="1350"/>
              </a:lnSpc>
            </a:pPr>
            <a:r>
              <a:rPr lang="en-GB" sz="1400" i="0" dirty="0">
                <a:solidFill>
                  <a:srgbClr val="1F2328"/>
                </a:solidFill>
                <a:effectLst/>
                <a:latin typeface="-apple-system"/>
              </a:rPr>
              <a:t>Floating Rate Flip #3267</a:t>
            </a:r>
          </a:p>
          <a:p>
            <a:pPr marL="6350">
              <a:lnSpc>
                <a:spcPts val="1350"/>
              </a:lnSpc>
            </a:pPr>
            <a:endParaRPr lang="en-GB" sz="1400" dirty="0">
              <a:solidFill>
                <a:srgbClr val="3A4A6A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18D76D0-D9B5-D6CC-6FAE-9F1F6B0BC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4773" y="1580598"/>
            <a:ext cx="2505425" cy="533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16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42E9B3-EEF7-1BED-70B5-2CC6ECD43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5B6E3-5231-A0B8-8737-258D512BD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#9 Mappings for Price in </a:t>
            </a:r>
            <a:r>
              <a:rPr lang="en-GB" dirty="0" err="1"/>
              <a:t>SettlementPayout</a:t>
            </a:r>
            <a:r>
              <a:rPr lang="en-GB" dirty="0"/>
              <a:t> – Defect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3F45F-35EA-7912-6898-3C443506E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4" y="675118"/>
            <a:ext cx="5862776" cy="560211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175895" indent="-175895"/>
            <a:endParaRPr lang="en-GB" dirty="0">
              <a:cs typeface="Calibri" panose="020F0502020204030204"/>
            </a:endParaRPr>
          </a:p>
          <a:p>
            <a:pPr marL="175895" indent="-175895"/>
            <a:r>
              <a:rPr lang="en-GB" dirty="0"/>
              <a:t>In CDM release </a:t>
            </a:r>
            <a:r>
              <a:rPr lang="en-GB" i="0" u="none" strike="noStrike" dirty="0">
                <a:effectLst/>
                <a:latin typeface="-apple-system"/>
                <a:hlinkClick r:id="rId2"/>
              </a:rPr>
              <a:t>6.0.0-dev.77</a:t>
            </a:r>
            <a:r>
              <a:rPr lang="en-GB" dirty="0">
                <a:latin typeface="-apple-system"/>
              </a:rPr>
              <a:t>, we added the </a:t>
            </a:r>
            <a:r>
              <a:rPr lang="en-GB" err="1">
                <a:solidFill>
                  <a:srgbClr val="984807"/>
                </a:solidFill>
              </a:rPr>
              <a:t>fixedPrice</a:t>
            </a:r>
            <a:r>
              <a:rPr lang="en-GB" dirty="0">
                <a:latin typeface="-apple-system"/>
              </a:rPr>
              <a:t> attribute to </a:t>
            </a:r>
            <a:r>
              <a:rPr lang="en-GB" err="1">
                <a:solidFill>
                  <a:srgbClr val="984807"/>
                </a:solidFill>
              </a:rPr>
              <a:t>SettlementPayout</a:t>
            </a:r>
            <a:r>
              <a:rPr lang="en-GB" dirty="0">
                <a:latin typeface="-apple-system"/>
              </a:rPr>
              <a:t>:</a:t>
            </a:r>
          </a:p>
          <a:p>
            <a:pPr marL="184150" lvl="1" indent="0">
              <a:lnSpc>
                <a:spcPts val="1425"/>
              </a:lnSpc>
              <a:buNone/>
            </a:pP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type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SettlementPayout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extends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PayoutBase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: </a:t>
            </a:r>
            <a:b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underlier </a:t>
            </a:r>
            <a:r>
              <a:rPr lang="en-GB" sz="900" b="0" dirty="0" err="1">
                <a:solidFill>
                  <a:srgbClr val="008080"/>
                </a:solidFill>
                <a:effectLst/>
                <a:latin typeface="Lucida Console" panose="020B0609040504020204" pitchFamily="49" charset="0"/>
              </a:rPr>
              <a:t>Underlier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</a:t>
            </a:r>
            <a:b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</a:t>
            </a:r>
            <a:r>
              <a:rPr lang="en-GB" sz="9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deliveryTerm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string (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0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 </a:t>
            </a:r>
            <a:b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delivery </a:t>
            </a:r>
            <a:r>
              <a:rPr lang="en-GB" sz="900" b="0" dirty="0" err="1">
                <a:solidFill>
                  <a:srgbClr val="008080"/>
                </a:solidFill>
                <a:effectLst/>
                <a:latin typeface="Lucida Console" panose="020B0609040504020204" pitchFamily="49" charset="0"/>
              </a:rPr>
              <a:t>AssetDeliveryInformation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0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</a:t>
            </a:r>
            <a:b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schedule </a:t>
            </a:r>
            <a:r>
              <a:rPr lang="en-GB" sz="900" b="0" dirty="0" err="1">
                <a:solidFill>
                  <a:srgbClr val="008080"/>
                </a:solidFill>
                <a:effectLst/>
                <a:latin typeface="Lucida Console" panose="020B0609040504020204" pitchFamily="49" charset="0"/>
              </a:rPr>
              <a:t>CalculationSchedule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0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 </a:t>
            </a:r>
            <a:b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</a:t>
            </a:r>
            <a:r>
              <a:rPr lang="en-GB" sz="900" b="0" dirty="0" err="1">
                <a:solidFill>
                  <a:srgbClr val="0D0D0D"/>
                </a:solidFill>
                <a:effectLst/>
                <a:highlight>
                  <a:srgbClr val="FFFF00"/>
                </a:highlight>
                <a:latin typeface="Lucida Console" panose="020B0609040504020204" pitchFamily="49" charset="0"/>
              </a:rPr>
              <a:t>fixedPrice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 err="1">
                <a:solidFill>
                  <a:srgbClr val="008080"/>
                </a:solidFill>
                <a:effectLst/>
                <a:latin typeface="Lucida Console" panose="020B0609040504020204" pitchFamily="49" charset="0"/>
              </a:rPr>
              <a:t>PriceSchedule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0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*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 </a:t>
            </a:r>
            <a:r>
              <a:rPr lang="en-GB" sz="900" b="0" dirty="0">
                <a:solidFill>
                  <a:srgbClr val="0096AD"/>
                </a:solidFill>
                <a:effectLst/>
                <a:latin typeface="Lucida Console" panose="020B0609040504020204" pitchFamily="49" charset="0"/>
              </a:rPr>
              <a:t>&lt;"Specifies the price of the settlement."&gt;</a:t>
            </a:r>
            <a:br>
              <a:rPr lang="en-GB" sz="900" b="0" dirty="0">
                <a:solidFill>
                  <a:srgbClr val="0096AD"/>
                </a:solidFill>
                <a:effectLst/>
                <a:latin typeface="Lucida Console" panose="020B0609040504020204" pitchFamily="49" charset="0"/>
              </a:rPr>
            </a:b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    [metadata address </a:t>
            </a:r>
            <a:r>
              <a:rPr lang="en-GB" sz="900" b="0" dirty="0">
                <a:solidFill>
                  <a:srgbClr val="23974A"/>
                </a:solidFill>
                <a:effectLst/>
                <a:latin typeface="Lucida Console" panose="020B0609040504020204" pitchFamily="49" charset="0"/>
              </a:rPr>
              <a:t>"</a:t>
            </a:r>
            <a:r>
              <a:rPr lang="en-GB" sz="900" b="0" dirty="0" err="1">
                <a:solidFill>
                  <a:srgbClr val="23974A"/>
                </a:solidFill>
                <a:effectLst/>
                <a:latin typeface="Lucida Console" panose="020B0609040504020204" pitchFamily="49" charset="0"/>
              </a:rPr>
              <a:t>pointsTo</a:t>
            </a:r>
            <a:r>
              <a:rPr lang="en-GB" sz="900" b="0" dirty="0">
                <a:solidFill>
                  <a:srgbClr val="23974A"/>
                </a:solidFill>
                <a:effectLst/>
                <a:latin typeface="Lucida Console" panose="020B0609040504020204" pitchFamily="49" charset="0"/>
              </a:rPr>
              <a:t>"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=</a:t>
            </a:r>
            <a:r>
              <a:rPr lang="en-GB" sz="9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PriceQuantity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price]</a:t>
            </a:r>
            <a:endParaRPr lang="en-GB" dirty="0">
              <a:latin typeface="-apple-system"/>
            </a:endParaRPr>
          </a:p>
          <a:p>
            <a:pPr marL="175895" indent="-175895"/>
            <a:r>
              <a:rPr lang="en-GB" dirty="0">
                <a:latin typeface="-apple-system"/>
              </a:rPr>
              <a:t>However, this price attribute was already present in </a:t>
            </a:r>
            <a:r>
              <a:rPr lang="en-GB" dirty="0" err="1">
                <a:solidFill>
                  <a:srgbClr val="984807"/>
                </a:solidFill>
              </a:rPr>
              <a:t>PayoutBase</a:t>
            </a:r>
            <a:r>
              <a:rPr lang="en-GB" dirty="0">
                <a:latin typeface="-apple-system"/>
              </a:rPr>
              <a:t> -&gt; </a:t>
            </a:r>
            <a:r>
              <a:rPr lang="en-GB" dirty="0" err="1">
                <a:solidFill>
                  <a:srgbClr val="984807"/>
                </a:solidFill>
              </a:rPr>
              <a:t>priceQuantity</a:t>
            </a:r>
          </a:p>
          <a:p>
            <a:pPr marL="175895" indent="-175895"/>
            <a:r>
              <a:rPr lang="en-GB">
                <a:latin typeface="-apple-system"/>
              </a:rPr>
              <a:t>Also, no mappings were in place to populate this attribute when </a:t>
            </a:r>
            <a:r>
              <a:rPr lang="en-GB" dirty="0">
                <a:latin typeface="-apple-system"/>
              </a:rPr>
              <a:t>ingesting data from </a:t>
            </a:r>
            <a:r>
              <a:rPr lang="en-GB">
                <a:latin typeface="-apple-system"/>
              </a:rPr>
              <a:t>FpML.</a:t>
            </a:r>
            <a:endParaRPr lang="en-GB"/>
          </a:p>
          <a:p>
            <a:pPr marL="175895" indent="-175895"/>
            <a:r>
              <a:rPr lang="en-GB">
                <a:latin typeface="-apple-system"/>
              </a:rPr>
              <a:t>Therefore, the </a:t>
            </a:r>
            <a:r>
              <a:rPr lang="en-GB">
                <a:solidFill>
                  <a:srgbClr val="984807"/>
                </a:solidFill>
                <a:latin typeface="Calibri"/>
                <a:cs typeface="Calibri"/>
              </a:rPr>
              <a:t>fixedPrice</a:t>
            </a:r>
            <a:r>
              <a:rPr lang="en-GB">
                <a:latin typeface="-apple-system"/>
              </a:rPr>
              <a:t> attribute has been removed. Mappings have been added and all the sample files updated to populate </a:t>
            </a:r>
            <a:r>
              <a:rPr lang="en-GB">
                <a:solidFill>
                  <a:srgbClr val="984807"/>
                </a:solidFill>
                <a:latin typeface="Calibri"/>
                <a:cs typeface="Calibri"/>
              </a:rPr>
              <a:t>PayoutBase</a:t>
            </a:r>
            <a:r>
              <a:rPr lang="en-GB">
                <a:latin typeface="-apple-system"/>
              </a:rPr>
              <a:t> -&gt; </a:t>
            </a:r>
            <a:r>
              <a:rPr lang="en-GB">
                <a:solidFill>
                  <a:srgbClr val="984807"/>
                </a:solidFill>
                <a:latin typeface="Calibri"/>
                <a:cs typeface="Calibri"/>
              </a:rPr>
              <a:t>priceQuantity </a:t>
            </a:r>
            <a:r>
              <a:rPr lang="en-GB">
                <a:latin typeface="-apple-system"/>
              </a:rPr>
              <a:t>for</a:t>
            </a:r>
            <a:r>
              <a:rPr lang="en-GB" dirty="0">
                <a:solidFill>
                  <a:srgbClr val="984807"/>
                </a:solidFill>
                <a:latin typeface="Calibri"/>
                <a:cs typeface="Calibri"/>
              </a:rPr>
              <a:t> </a:t>
            </a:r>
            <a:r>
              <a:rPr lang="en-GB">
                <a:solidFill>
                  <a:srgbClr val="984807"/>
                </a:solidFill>
                <a:latin typeface="Calibri"/>
                <a:cs typeface="Calibri"/>
              </a:rPr>
              <a:t>SettlementPayout</a:t>
            </a:r>
            <a:r>
              <a:rPr lang="en-GB" dirty="0">
                <a:latin typeface="-apple-system"/>
              </a:rPr>
              <a:t>.</a:t>
            </a:r>
            <a:endParaRPr lang="en-GB" dirty="0">
              <a:latin typeface="Calibri"/>
              <a:cs typeface="Calibri"/>
            </a:endParaRPr>
          </a:p>
          <a:p>
            <a:pPr marL="175895" indent="-175895"/>
            <a:r>
              <a:rPr lang="en-GB" dirty="0">
                <a:latin typeface="-apple-system"/>
              </a:rPr>
              <a:t>Example for FX Spot shown here.</a:t>
            </a:r>
            <a:endParaRPr lang="en-GB">
              <a:cs typeface="Calibri" panose="020F050202020403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34A523-0DEC-ACB7-A19C-2FCB2CA84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E62D67-A91B-5F37-76E2-D9ECE245EBEC}"/>
              </a:ext>
            </a:extLst>
          </p:cNvPr>
          <p:cNvSpPr txBox="1"/>
          <p:nvPr/>
        </p:nvSpPr>
        <p:spPr>
          <a:xfrm>
            <a:off x="8612402" y="900198"/>
            <a:ext cx="3023194" cy="15311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en-GB" sz="1400" b="1" dirty="0">
                <a:solidFill>
                  <a:srgbClr val="3A4A6A"/>
                </a:solidFill>
              </a:rPr>
              <a:t>Contribution Details</a:t>
            </a:r>
          </a:p>
          <a:p>
            <a:pPr>
              <a:lnSpc>
                <a:spcPts val="1350"/>
              </a:lnSpc>
            </a:pPr>
            <a:endParaRPr lang="en-GB" sz="1400" b="1" dirty="0">
              <a:solidFill>
                <a:srgbClr val="3A4A6A"/>
              </a:solidFill>
            </a:endParaRPr>
          </a:p>
          <a:p>
            <a:pPr marL="6350">
              <a:lnSpc>
                <a:spcPts val="1350"/>
              </a:lnSpc>
            </a:pPr>
            <a:r>
              <a:rPr lang="en-GB" sz="1400" dirty="0">
                <a:solidFill>
                  <a:srgbClr val="3A4A6A"/>
                </a:solidFill>
              </a:rPr>
              <a:t>GitHub:  (only)</a:t>
            </a:r>
          </a:p>
          <a:p>
            <a:pPr marL="6350">
              <a:lnSpc>
                <a:spcPts val="1350"/>
              </a:lnSpc>
            </a:pPr>
            <a:endParaRPr lang="en-GB" sz="1400" b="1" i="0" dirty="0">
              <a:solidFill>
                <a:srgbClr val="3A4A6A"/>
              </a:solidFill>
              <a:effectLst/>
              <a:latin typeface="-apple-system"/>
            </a:endParaRPr>
          </a:p>
          <a:p>
            <a:pPr marL="6350">
              <a:lnSpc>
                <a:spcPts val="1350"/>
              </a:lnSpc>
            </a:pPr>
            <a:r>
              <a:rPr lang="en-GB" sz="1400" i="0" dirty="0">
                <a:solidFill>
                  <a:srgbClr val="1F2328"/>
                </a:solidFill>
                <a:effectLst/>
                <a:latin typeface="-apple-system"/>
              </a:rPr>
              <a:t>Add price reference mapping for </a:t>
            </a:r>
            <a:r>
              <a:rPr lang="en-GB" sz="1400" i="0" dirty="0" err="1">
                <a:solidFill>
                  <a:srgbClr val="1F2328"/>
                </a:solidFill>
                <a:effectLst/>
                <a:latin typeface="-apple-system"/>
              </a:rPr>
              <a:t>SettlementPayout.priceSchedule</a:t>
            </a:r>
            <a:endParaRPr lang="en-GB" sz="1400" i="0" dirty="0">
              <a:solidFill>
                <a:srgbClr val="1F2328"/>
              </a:solidFill>
              <a:effectLst/>
              <a:latin typeface="-apple-system"/>
            </a:endParaRPr>
          </a:p>
          <a:p>
            <a:pPr marL="6350">
              <a:lnSpc>
                <a:spcPts val="1350"/>
              </a:lnSpc>
            </a:pPr>
            <a:r>
              <a:rPr lang="en-GB" sz="1400" i="0" dirty="0">
                <a:solidFill>
                  <a:srgbClr val="1F2328"/>
                </a:solidFill>
                <a:effectLst/>
                <a:latin typeface="-apple-system"/>
              </a:rPr>
              <a:t>#3250</a:t>
            </a:r>
          </a:p>
          <a:p>
            <a:pPr marL="6350">
              <a:lnSpc>
                <a:spcPts val="1350"/>
              </a:lnSpc>
            </a:pPr>
            <a:endParaRPr lang="en-GB" sz="1400" dirty="0">
              <a:solidFill>
                <a:srgbClr val="3A4A6A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E04D189-6AEF-040A-7351-684670797B0E}"/>
              </a:ext>
            </a:extLst>
          </p:cNvPr>
          <p:cNvSpPr txBox="1"/>
          <p:nvPr/>
        </p:nvSpPr>
        <p:spPr>
          <a:xfrm>
            <a:off x="7336989" y="2654027"/>
            <a:ext cx="4298607" cy="383181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sz="900" dirty="0">
                <a:latin typeface="Lucida Console" panose="020B0609040504020204" pitchFamily="49" charset="0"/>
              </a:rPr>
              <a:t>{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"trade" : {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"product" : {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"taxonomy" : [ {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"source" : "ISDA",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"</a:t>
            </a:r>
            <a:r>
              <a:rPr lang="en-GB" sz="900" dirty="0" err="1">
                <a:latin typeface="Lucida Console" panose="020B0609040504020204" pitchFamily="49" charset="0"/>
              </a:rPr>
              <a:t>productQualifier</a:t>
            </a:r>
            <a:r>
              <a:rPr lang="en-GB" sz="900" dirty="0">
                <a:latin typeface="Lucida Console" panose="020B0609040504020204" pitchFamily="49" charset="0"/>
              </a:rPr>
              <a:t>" : "</a:t>
            </a:r>
            <a:r>
              <a:rPr lang="en-GB" sz="900" dirty="0" err="1">
                <a:latin typeface="Lucida Console" panose="020B0609040504020204" pitchFamily="49" charset="0"/>
              </a:rPr>
              <a:t>ForeignExchange_Spot_Forward</a:t>
            </a:r>
            <a:r>
              <a:rPr lang="en-GB" sz="900" dirty="0">
                <a:latin typeface="Lucida Console" panose="020B0609040504020204" pitchFamily="49" charset="0"/>
              </a:rPr>
              <a:t>"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} ],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"</a:t>
            </a:r>
            <a:r>
              <a:rPr lang="en-GB" sz="900" dirty="0" err="1">
                <a:latin typeface="Lucida Console" panose="020B0609040504020204" pitchFamily="49" charset="0"/>
              </a:rPr>
              <a:t>economicTerms</a:t>
            </a:r>
            <a:r>
              <a:rPr lang="en-GB" sz="900" dirty="0">
                <a:latin typeface="Lucida Console" panose="020B0609040504020204" pitchFamily="49" charset="0"/>
              </a:rPr>
              <a:t>" : {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"payout" : [ {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  "</a:t>
            </a:r>
            <a:r>
              <a:rPr lang="en-GB" sz="900" dirty="0" err="1">
                <a:latin typeface="Lucida Console" panose="020B0609040504020204" pitchFamily="49" charset="0"/>
              </a:rPr>
              <a:t>SettlementPayout</a:t>
            </a:r>
            <a:r>
              <a:rPr lang="en-GB" sz="900" dirty="0">
                <a:latin typeface="Lucida Console" panose="020B0609040504020204" pitchFamily="49" charset="0"/>
              </a:rPr>
              <a:t>" : {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    "</a:t>
            </a:r>
            <a:r>
              <a:rPr lang="en-GB" sz="900" dirty="0" err="1">
                <a:latin typeface="Lucida Console" panose="020B0609040504020204" pitchFamily="49" charset="0"/>
              </a:rPr>
              <a:t>payerReceiver</a:t>
            </a:r>
            <a:r>
              <a:rPr lang="en-GB" sz="900" dirty="0">
                <a:latin typeface="Lucida Console" panose="020B0609040504020204" pitchFamily="49" charset="0"/>
              </a:rPr>
              <a:t>" : {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      "payer" : "Party1",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      "receiver" : "Party2"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    },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    "</a:t>
            </a:r>
            <a:r>
              <a:rPr lang="en-GB" sz="900" dirty="0" err="1">
                <a:latin typeface="Lucida Console" panose="020B0609040504020204" pitchFamily="49" charset="0"/>
              </a:rPr>
              <a:t>priceQuantity</a:t>
            </a:r>
            <a:r>
              <a:rPr lang="en-GB" sz="900" dirty="0">
                <a:latin typeface="Lucida Console" panose="020B0609040504020204" pitchFamily="49" charset="0"/>
              </a:rPr>
              <a:t>" : {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      "</a:t>
            </a:r>
            <a:r>
              <a:rPr lang="en-GB" sz="900" dirty="0" err="1">
                <a:latin typeface="Lucida Console" panose="020B0609040504020204" pitchFamily="49" charset="0"/>
              </a:rPr>
              <a:t>quantitySchedule</a:t>
            </a:r>
            <a:r>
              <a:rPr lang="en-GB" sz="900" dirty="0">
                <a:latin typeface="Lucida Console" panose="020B0609040504020204" pitchFamily="49" charset="0"/>
              </a:rPr>
              <a:t>" : {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        "address" : {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          "scope" : "DOCUMENT",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          "value" : "quantity-2"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        }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      },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      "</a:t>
            </a:r>
            <a:r>
              <a:rPr lang="en-GB" sz="900" dirty="0" err="1">
                <a:highlight>
                  <a:srgbClr val="FFFF00"/>
                </a:highlight>
                <a:latin typeface="Lucida Console" panose="020B0609040504020204" pitchFamily="49" charset="0"/>
              </a:rPr>
              <a:t>priceSchedule</a:t>
            </a:r>
            <a:r>
              <a:rPr lang="en-GB" sz="900" dirty="0">
                <a:latin typeface="Lucida Console" panose="020B0609040504020204" pitchFamily="49" charset="0"/>
              </a:rPr>
              <a:t>" : [ {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        "address" : {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          "scope" : "DOCUMENT",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          "value" : "price-1"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        }</a:t>
            </a:r>
          </a:p>
          <a:p>
            <a:r>
              <a:rPr lang="en-GB" sz="900" dirty="0">
                <a:latin typeface="Lucida Console" panose="020B0609040504020204" pitchFamily="49" charset="0"/>
              </a:rPr>
              <a:t>              } ],</a:t>
            </a:r>
          </a:p>
        </p:txBody>
      </p:sp>
    </p:spTree>
    <p:extLst>
      <p:ext uri="{BB962C8B-B14F-4D97-AF65-F5344CB8AC3E}">
        <p14:creationId xmlns:p14="http://schemas.microsoft.com/office/powerpoint/2010/main" val="1475840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96D131-8F8F-D986-3BF3-3D145CD16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2A5A9-7A6C-93B8-B10B-F13BE1E4D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#10 Underlier on </a:t>
            </a:r>
            <a:r>
              <a:rPr lang="en-GB" dirty="0" err="1"/>
              <a:t>CommodityPayout</a:t>
            </a:r>
            <a:r>
              <a:rPr lang="en-GB" dirty="0"/>
              <a:t> – Defect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B574F-B3C1-4210-60A8-2F7A63FFA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3" y="675118"/>
            <a:ext cx="11382201" cy="549880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175895" indent="-175895"/>
            <a:endParaRPr lang="en-GB" dirty="0">
              <a:cs typeface="Calibri" panose="020F0502020204030204"/>
            </a:endParaRPr>
          </a:p>
          <a:p>
            <a:pPr marL="175895" indent="-175895"/>
            <a:r>
              <a:rPr lang="en-GB" dirty="0"/>
              <a:t>In the original Asset Refactoring scope, the underlier on </a:t>
            </a:r>
            <a:r>
              <a:rPr lang="en-GB" dirty="0" err="1">
                <a:solidFill>
                  <a:srgbClr val="984807"/>
                </a:solidFill>
              </a:rPr>
              <a:t>CommodityPayout</a:t>
            </a:r>
            <a:r>
              <a:rPr lang="en-GB" dirty="0"/>
              <a:t> was changed from being </a:t>
            </a:r>
            <a:br>
              <a:rPr lang="en-GB" dirty="0"/>
            </a:br>
            <a:r>
              <a:rPr lang="en-GB" dirty="0"/>
              <a:t>type </a:t>
            </a:r>
            <a:r>
              <a:rPr lang="en-GB" dirty="0">
                <a:solidFill>
                  <a:srgbClr val="984807"/>
                </a:solidFill>
              </a:rPr>
              <a:t>Product</a:t>
            </a:r>
            <a:r>
              <a:rPr lang="en-GB" dirty="0"/>
              <a:t> to type </a:t>
            </a:r>
            <a:r>
              <a:rPr lang="en-GB" dirty="0">
                <a:solidFill>
                  <a:srgbClr val="984807"/>
                </a:solidFill>
              </a:rPr>
              <a:t>Commodity</a:t>
            </a:r>
            <a:r>
              <a:rPr lang="en-GB" dirty="0"/>
              <a:t>.</a:t>
            </a:r>
            <a:endParaRPr lang="en-GB" dirty="0">
              <a:cs typeface="Calibri" panose="020F0502020204030204"/>
            </a:endParaRPr>
          </a:p>
          <a:p>
            <a:pPr marL="175895" indent="-175895"/>
            <a:r>
              <a:rPr lang="en-GB" dirty="0"/>
              <a:t>This has proven to be too restrictive in DRR, where </a:t>
            </a:r>
            <a:r>
              <a:rPr lang="en-GB" dirty="0" err="1">
                <a:solidFill>
                  <a:srgbClr val="984807"/>
                </a:solidFill>
              </a:rPr>
              <a:t>CommodityPayout</a:t>
            </a:r>
            <a:r>
              <a:rPr lang="en-GB" dirty="0"/>
              <a:t> can operate on a basket or index. </a:t>
            </a:r>
            <a:br>
              <a:rPr lang="en-GB" dirty="0"/>
            </a:br>
            <a:r>
              <a:rPr lang="en-GB" dirty="0"/>
              <a:t>Therefore, we propose to change it to </a:t>
            </a:r>
            <a:r>
              <a:rPr lang="en-GB" dirty="0">
                <a:solidFill>
                  <a:srgbClr val="984807"/>
                </a:solidFill>
              </a:rPr>
              <a:t>Underlier</a:t>
            </a:r>
            <a:r>
              <a:rPr lang="en-GB" dirty="0"/>
              <a:t>, which will have the benefit of making it consistent with </a:t>
            </a:r>
            <a:br>
              <a:rPr lang="en-GB" dirty="0"/>
            </a:br>
            <a:r>
              <a:rPr lang="en-GB" dirty="0"/>
              <a:t>the other payouts:</a:t>
            </a:r>
            <a:endParaRPr lang="en-GB" dirty="0">
              <a:cs typeface="Calibri"/>
            </a:endParaRPr>
          </a:p>
          <a:p>
            <a:pPr marL="184150" lvl="1" indent="0">
              <a:lnSpc>
                <a:spcPts val="1425"/>
              </a:lnSpc>
              <a:buNone/>
            </a:pP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type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CommodityPayout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extends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PayoutBase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: </a:t>
            </a:r>
            <a:b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averagingFeature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08080"/>
                </a:solidFill>
                <a:effectLst/>
                <a:latin typeface="Lucida Console" panose="020B0609040504020204" pitchFamily="49" charset="0"/>
              </a:rPr>
              <a:t>AveragingCalculation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0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</a:t>
            </a:r>
            <a:b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commodityPriceReturnTerms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08080"/>
                </a:solidFill>
                <a:effectLst/>
                <a:latin typeface="Lucida Console" panose="020B0609040504020204" pitchFamily="49" charset="0"/>
              </a:rPr>
              <a:t>CommodityPriceReturnTerms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0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</a:t>
            </a:r>
            <a:b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pricingDates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08080"/>
                </a:solidFill>
                <a:effectLst/>
                <a:latin typeface="Lucida Console" panose="020B0609040504020204" pitchFamily="49" charset="0"/>
              </a:rPr>
              <a:t>PricingDates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</a:t>
            </a:r>
            <a:b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schedule </a:t>
            </a:r>
            <a:r>
              <a:rPr lang="en-GB" sz="800" b="0" dirty="0" err="1">
                <a:solidFill>
                  <a:srgbClr val="008080"/>
                </a:solidFill>
                <a:effectLst/>
                <a:latin typeface="Lucida Console" panose="020B0609040504020204" pitchFamily="49" charset="0"/>
              </a:rPr>
              <a:t>CalculationSchedule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0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</a:t>
            </a:r>
            <a:b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calculationPeriodDates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08080"/>
                </a:solidFill>
                <a:effectLst/>
                <a:latin typeface="Lucida Console" panose="020B0609040504020204" pitchFamily="49" charset="0"/>
              </a:rPr>
              <a:t>CalculationPeriodDates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0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</a:t>
            </a:r>
            <a:b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paymentDates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08080"/>
                </a:solidFill>
                <a:effectLst/>
                <a:latin typeface="Lucida Console" panose="020B0609040504020204" pitchFamily="49" charset="0"/>
              </a:rPr>
              <a:t>PaymentDates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</a:t>
            </a:r>
            <a:b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underlier </a:t>
            </a:r>
            <a:r>
              <a:rPr lang="en-GB" sz="800" b="0" dirty="0" err="1">
                <a:solidFill>
                  <a:srgbClr val="008080"/>
                </a:solidFill>
                <a:effectLst/>
                <a:highlight>
                  <a:srgbClr val="FFFF00"/>
                </a:highlight>
                <a:latin typeface="Lucida Console" panose="020B0609040504020204" pitchFamily="49" charset="0"/>
              </a:rPr>
              <a:t>Underlier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 </a:t>
            </a:r>
            <a:r>
              <a:rPr lang="en-GB" sz="800" b="0" dirty="0">
                <a:solidFill>
                  <a:srgbClr val="0096AD"/>
                </a:solidFill>
                <a:effectLst/>
                <a:latin typeface="Lucida Console" panose="020B0609040504020204" pitchFamily="49" charset="0"/>
              </a:rPr>
              <a:t>&lt;"Identifies the underlying product that is referenced for pricing of the </a:t>
            </a:r>
            <a:br>
              <a:rPr lang="en-GB" sz="800" b="0" dirty="0">
                <a:solidFill>
                  <a:srgbClr val="0096AD"/>
                </a:solidFill>
                <a:effectLst/>
                <a:latin typeface="Lucida Console" panose="020B0609040504020204" pitchFamily="49" charset="0"/>
              </a:rPr>
            </a:br>
            <a:r>
              <a:rPr lang="en-GB" sz="800" b="0" dirty="0">
                <a:solidFill>
                  <a:srgbClr val="0096AD"/>
                </a:solidFill>
                <a:effectLst/>
                <a:latin typeface="Lucida Console" panose="020B0609040504020204" pitchFamily="49" charset="0"/>
              </a:rPr>
              <a:t>      applicable leg in a swap.  Referenced in the '2018 ISDA CDM Equity Confirmation for Security Equity </a:t>
            </a:r>
            <a:br>
              <a:rPr lang="en-GB" sz="800" b="0" dirty="0">
                <a:solidFill>
                  <a:srgbClr val="0096AD"/>
                </a:solidFill>
                <a:effectLst/>
                <a:latin typeface="Lucida Console" panose="020B0609040504020204" pitchFamily="49" charset="0"/>
              </a:rPr>
            </a:br>
            <a:r>
              <a:rPr lang="en-GB" sz="800" b="0" dirty="0">
                <a:solidFill>
                  <a:srgbClr val="0096AD"/>
                </a:solidFill>
                <a:effectLst/>
                <a:latin typeface="Lucida Console" panose="020B0609040504020204" pitchFamily="49" charset="0"/>
              </a:rPr>
              <a:t>      Swap' as Security."&gt;</a:t>
            </a:r>
            <a:b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</a:t>
            </a:r>
            <a:r>
              <a:rPr lang="en-GB" sz="8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fxFeature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800" b="0" dirty="0" err="1">
                <a:solidFill>
                  <a:srgbClr val="008080"/>
                </a:solidFill>
                <a:effectLst/>
                <a:latin typeface="Lucida Console" panose="020B0609040504020204" pitchFamily="49" charset="0"/>
              </a:rPr>
              <a:t>FxFeature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0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</a:t>
            </a:r>
            <a:br>
              <a:rPr lang="en-GB" sz="800" b="0" dirty="0">
                <a:solidFill>
                  <a:srgbClr val="0096AD"/>
                </a:solidFill>
                <a:effectLst/>
                <a:latin typeface="Lucida Console" panose="020B0609040504020204" pitchFamily="49" charset="0"/>
              </a:rPr>
            </a:b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delivery </a:t>
            </a:r>
            <a:r>
              <a:rPr lang="en-GB" sz="800" b="0" dirty="0" err="1">
                <a:solidFill>
                  <a:srgbClr val="008080"/>
                </a:solidFill>
                <a:effectLst/>
                <a:latin typeface="Lucida Console" panose="020B0609040504020204" pitchFamily="49" charset="0"/>
              </a:rPr>
              <a:t>AssetDeliveryInformation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(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0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..</a:t>
            </a:r>
            <a:r>
              <a:rPr lang="en-GB" sz="8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1</a:t>
            </a:r>
            <a:r>
              <a:rPr lang="en-GB" sz="8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)</a:t>
            </a:r>
          </a:p>
          <a:p>
            <a:pPr marL="175895" indent="-175895"/>
            <a:r>
              <a:rPr lang="en-GB" dirty="0"/>
              <a:t>To ensure that the underlier is actually a commodity, a condition will be added:</a:t>
            </a:r>
            <a:endParaRPr lang="en-GB" dirty="0">
              <a:cs typeface="Calibri"/>
            </a:endParaRPr>
          </a:p>
          <a:p>
            <a:pPr marL="0" indent="0">
              <a:lnSpc>
                <a:spcPts val="1425"/>
              </a:lnSpc>
              <a:buNone/>
            </a:pP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   condition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CommodityUnderlier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: </a:t>
            </a:r>
            <a:r>
              <a:rPr lang="en-GB" sz="900" b="0" dirty="0">
                <a:solidFill>
                  <a:srgbClr val="0096AD"/>
                </a:solidFill>
                <a:effectLst/>
                <a:latin typeface="Lucida Console" panose="020B0609040504020204" pitchFamily="49" charset="0"/>
              </a:rPr>
              <a:t>&lt;"The underlier should be a commodity."&gt;</a:t>
            </a:r>
            <a:br>
              <a:rPr lang="en-GB" sz="900" b="0" dirty="0">
                <a:solidFill>
                  <a:srgbClr val="0096AD"/>
                </a:solidFill>
                <a:effectLst/>
                <a:latin typeface="Lucida Console" panose="020B0609040504020204" pitchFamily="49" charset="0"/>
              </a:rPr>
            </a:b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    underlier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Observable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Asset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Commodity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exists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b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   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or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underlier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Observable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Index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assetClass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=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Commodity</a:t>
            </a:r>
            <a:b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   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or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underlier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Observable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Basket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basketConstituent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Asset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Commodity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only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exists</a:t>
            </a:r>
            <a:b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</a:b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   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or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underlier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Product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TransferableProduct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economicTerms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payout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OptionPayout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underlier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Observable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Asset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Commodity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exists</a:t>
            </a:r>
            <a:b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</a:b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   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or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underlier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Product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TransferableProduct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economicTerms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payout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OptionPayout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underlier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Observable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Index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assetClass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all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=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Commodity</a:t>
            </a:r>
            <a:b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       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or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underlier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Product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TransferableProduct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economicTerms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payout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OptionPayout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underlier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Observable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Basket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 err="1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basketConstituent</a:t>
            </a:r>
            <a:b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</a:b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          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Asset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-&gt;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Commodity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only</a:t>
            </a:r>
            <a:r>
              <a:rPr lang="en-GB" sz="900" b="0" dirty="0">
                <a:solidFill>
                  <a:srgbClr val="0D0D0D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en-GB" sz="900" b="0" dirty="0">
                <a:solidFill>
                  <a:srgbClr val="CC1598"/>
                </a:solidFill>
                <a:effectLst/>
                <a:latin typeface="Lucida Console" panose="020B0609040504020204" pitchFamily="49" charset="0"/>
              </a:rPr>
              <a:t>exists</a:t>
            </a:r>
            <a:endParaRPr lang="en-GB" sz="900" dirty="0">
              <a:latin typeface="Lucida Console" panose="020B0609040504020204" pitchFamily="49" charset="0"/>
              <a:cs typeface="Calibri" panose="020F0502020204030204"/>
            </a:endParaRPr>
          </a:p>
          <a:p>
            <a:pPr marL="175895" indent="-175895"/>
            <a:endParaRPr lang="en-GB" dirty="0">
              <a:cs typeface="Calibri" panose="020F0502020204030204"/>
            </a:endParaRPr>
          </a:p>
          <a:p>
            <a:pPr marL="175895" indent="-175895"/>
            <a:endParaRPr lang="en-GB" dirty="0">
              <a:cs typeface="Calibri" panose="020F050202020403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317120-160E-76CC-4FC7-406B9992E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1887BA-5019-B5B3-E71B-2BAA800DF111}"/>
              </a:ext>
            </a:extLst>
          </p:cNvPr>
          <p:cNvSpPr txBox="1"/>
          <p:nvPr/>
        </p:nvSpPr>
        <p:spPr>
          <a:xfrm>
            <a:off x="8612402" y="900198"/>
            <a:ext cx="3023194" cy="22492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en-GB" sz="1400" b="1" dirty="0">
                <a:solidFill>
                  <a:srgbClr val="3A4A6A"/>
                </a:solidFill>
              </a:rPr>
              <a:t>Contribution Details</a:t>
            </a:r>
          </a:p>
          <a:p>
            <a:pPr>
              <a:lnSpc>
                <a:spcPts val="1350"/>
              </a:lnSpc>
            </a:pPr>
            <a:endParaRPr lang="en-GB" sz="1400" b="1" dirty="0">
              <a:solidFill>
                <a:srgbClr val="3A4A6A"/>
              </a:solidFill>
            </a:endParaRPr>
          </a:p>
          <a:p>
            <a:pPr>
              <a:lnSpc>
                <a:spcPts val="1350"/>
              </a:lnSpc>
            </a:pPr>
            <a:r>
              <a:rPr lang="en-GB" sz="1400" dirty="0">
                <a:solidFill>
                  <a:srgbClr val="3A4A6A"/>
                </a:solidFill>
              </a:rPr>
              <a:t>Rosetta:</a:t>
            </a:r>
          </a:p>
          <a:p>
            <a:pPr>
              <a:lnSpc>
                <a:spcPts val="1350"/>
              </a:lnSpc>
            </a:pPr>
            <a:endParaRPr lang="en-GB" sz="900" b="0" dirty="0">
              <a:solidFill>
                <a:srgbClr val="CC1598"/>
              </a:solidFill>
              <a:effectLst/>
              <a:latin typeface="Lucida Console" panose="020B0609040504020204" pitchFamily="49" charset="0"/>
            </a:endParaRPr>
          </a:p>
          <a:p>
            <a:pPr marL="6350">
              <a:lnSpc>
                <a:spcPts val="1350"/>
              </a:lnSpc>
            </a:pPr>
            <a:endParaRPr lang="en-GB" sz="1400" b="1" dirty="0">
              <a:solidFill>
                <a:srgbClr val="3A4A6A"/>
              </a:solidFill>
            </a:endParaRPr>
          </a:p>
          <a:p>
            <a:pPr marL="6350">
              <a:lnSpc>
                <a:spcPts val="1350"/>
              </a:lnSpc>
            </a:pPr>
            <a:endParaRPr lang="en-GB" sz="1400" b="1" dirty="0">
              <a:solidFill>
                <a:srgbClr val="3A4A6A"/>
              </a:solidFill>
            </a:endParaRPr>
          </a:p>
          <a:p>
            <a:pPr marL="6350">
              <a:lnSpc>
                <a:spcPts val="1350"/>
              </a:lnSpc>
            </a:pPr>
            <a:endParaRPr lang="en-GB" sz="1400" b="1" dirty="0">
              <a:solidFill>
                <a:srgbClr val="3A4A6A"/>
              </a:solidFill>
            </a:endParaRPr>
          </a:p>
          <a:p>
            <a:pPr marL="6350">
              <a:lnSpc>
                <a:spcPts val="1350"/>
              </a:lnSpc>
            </a:pPr>
            <a:endParaRPr lang="en-GB" sz="1400" b="1" dirty="0">
              <a:solidFill>
                <a:srgbClr val="3A4A6A"/>
              </a:solidFill>
            </a:endParaRPr>
          </a:p>
          <a:p>
            <a:pPr marL="6350">
              <a:lnSpc>
                <a:spcPts val="1350"/>
              </a:lnSpc>
            </a:pPr>
            <a:r>
              <a:rPr lang="en-GB" sz="1400" dirty="0">
                <a:solidFill>
                  <a:srgbClr val="3A4A6A"/>
                </a:solidFill>
              </a:rPr>
              <a:t>GitHub:</a:t>
            </a:r>
          </a:p>
          <a:p>
            <a:pPr marL="6350">
              <a:lnSpc>
                <a:spcPts val="1350"/>
              </a:lnSpc>
            </a:pPr>
            <a:endParaRPr lang="en-GB" sz="1400" b="1" i="0" dirty="0">
              <a:solidFill>
                <a:srgbClr val="3A4A6A"/>
              </a:solidFill>
              <a:effectLst/>
              <a:latin typeface="-apple-system"/>
            </a:endParaRPr>
          </a:p>
          <a:p>
            <a:pPr marL="6350">
              <a:lnSpc>
                <a:spcPts val="1350"/>
              </a:lnSpc>
            </a:pPr>
            <a:r>
              <a:rPr lang="en-GB" sz="1400" i="0" dirty="0" err="1">
                <a:solidFill>
                  <a:srgbClr val="1F2328"/>
                </a:solidFill>
                <a:effectLst/>
                <a:latin typeface="-apple-system"/>
              </a:rPr>
              <a:t>CommodityPayoutUnderlier</a:t>
            </a:r>
            <a:r>
              <a:rPr lang="en-GB" sz="1400" i="0" dirty="0">
                <a:solidFill>
                  <a:srgbClr val="1F2328"/>
                </a:solidFill>
                <a:effectLst/>
                <a:latin typeface="-apple-system"/>
              </a:rPr>
              <a:t> </a:t>
            </a:r>
            <a:r>
              <a:rPr lang="en-GB" sz="1400" dirty="0">
                <a:solidFill>
                  <a:srgbClr val="1F2328"/>
                </a:solidFill>
                <a:latin typeface="-apple-system"/>
              </a:rPr>
              <a:t> </a:t>
            </a:r>
            <a:r>
              <a:rPr lang="en-GB" sz="1400" i="0" dirty="0">
                <a:solidFill>
                  <a:srgbClr val="1F2328"/>
                </a:solidFill>
                <a:effectLst/>
                <a:latin typeface="-apple-system"/>
              </a:rPr>
              <a:t>#3271</a:t>
            </a:r>
          </a:p>
          <a:p>
            <a:pPr marL="6350">
              <a:lnSpc>
                <a:spcPts val="1350"/>
              </a:lnSpc>
            </a:pPr>
            <a:endParaRPr lang="en-GB" sz="1400" dirty="0">
              <a:solidFill>
                <a:srgbClr val="3A4A6A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D74986E-3B74-34DE-3B89-E968880A6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30766" y="1683480"/>
            <a:ext cx="2087575" cy="37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289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559A0A-6EAF-4578-4E70-A078EFDE3F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820BD-E707-8F26-A8A0-1C47B9C8D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#11 Cashflow function for Foreign Exchange – Enhancement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AC2E9-95B0-1CCF-90DE-D13D8A39B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494" y="675118"/>
            <a:ext cx="11382200" cy="5806001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As a consequence of the Asset Refactoring work, foreign exchange is no longer represented as a </a:t>
            </a:r>
            <a:r>
              <a:rPr lang="en-GB" dirty="0">
                <a:solidFill>
                  <a:srgbClr val="984807"/>
                </a:solidFill>
              </a:rPr>
              <a:t>Product</a:t>
            </a:r>
            <a:r>
              <a:rPr lang="en-GB" dirty="0"/>
              <a:t> combining two </a:t>
            </a:r>
            <a:r>
              <a:rPr lang="en-GB" dirty="0">
                <a:solidFill>
                  <a:srgbClr val="984807"/>
                </a:solidFill>
              </a:rPr>
              <a:t>Cashflow</a:t>
            </a:r>
            <a:r>
              <a:rPr lang="en-GB" dirty="0"/>
              <a:t> payouts. Instead, a foreign exchange transaction is represented as a single </a:t>
            </a:r>
            <a:r>
              <a:rPr lang="en-GB" dirty="0" err="1">
                <a:solidFill>
                  <a:srgbClr val="984807"/>
                </a:solidFill>
              </a:rPr>
              <a:t>SettlementPayout</a:t>
            </a:r>
            <a:r>
              <a:rPr lang="en-GB" dirty="0"/>
              <a:t>.</a:t>
            </a:r>
          </a:p>
          <a:p>
            <a:r>
              <a:rPr lang="en-GB" dirty="0"/>
              <a:t>However, for downstream purposes like reporting, there is a need to continue to use the </a:t>
            </a:r>
            <a:r>
              <a:rPr lang="en-GB" dirty="0">
                <a:solidFill>
                  <a:srgbClr val="984807"/>
                </a:solidFill>
              </a:rPr>
              <a:t>Cashflow</a:t>
            </a:r>
            <a:r>
              <a:rPr lang="en-GB" dirty="0"/>
              <a:t> objects that are implied by a foreign exchange transaction.  In addition, the </a:t>
            </a:r>
            <a:r>
              <a:rPr lang="en-GB" dirty="0">
                <a:solidFill>
                  <a:srgbClr val="984807"/>
                </a:solidFill>
              </a:rPr>
              <a:t>Cashflow</a:t>
            </a:r>
            <a:r>
              <a:rPr lang="en-GB" dirty="0"/>
              <a:t> type itself would benefit from a review to assess:	</a:t>
            </a:r>
          </a:p>
          <a:p>
            <a:pPr lvl="1"/>
            <a:r>
              <a:rPr lang="en-GB" dirty="0"/>
              <a:t>Whether it is still required as a type of </a:t>
            </a:r>
            <a:r>
              <a:rPr lang="en-GB" dirty="0">
                <a:solidFill>
                  <a:srgbClr val="984807"/>
                </a:solidFill>
              </a:rPr>
              <a:t>Payout</a:t>
            </a:r>
          </a:p>
          <a:p>
            <a:pPr lvl="1"/>
            <a:r>
              <a:rPr lang="en-GB" dirty="0"/>
              <a:t>Whether it could be generalised to represent the flow of any asset, not just cash</a:t>
            </a:r>
          </a:p>
          <a:p>
            <a:pPr lvl="1"/>
            <a:r>
              <a:rPr lang="en-GB" dirty="0"/>
              <a:t>Its relationship with the </a:t>
            </a:r>
            <a:r>
              <a:rPr lang="en-GB" dirty="0">
                <a:solidFill>
                  <a:srgbClr val="984807"/>
                </a:solidFill>
              </a:rPr>
              <a:t>Transfer</a:t>
            </a:r>
            <a:r>
              <a:rPr lang="en-GB" dirty="0"/>
              <a:t> event</a:t>
            </a:r>
          </a:p>
          <a:p>
            <a:r>
              <a:rPr lang="en-GB" dirty="0"/>
              <a:t>Proposal</a:t>
            </a:r>
          </a:p>
          <a:p>
            <a:pPr lvl="1"/>
            <a:r>
              <a:rPr lang="en-GB" dirty="0"/>
              <a:t>Refactor the </a:t>
            </a:r>
            <a:r>
              <a:rPr lang="en-GB" dirty="0">
                <a:solidFill>
                  <a:srgbClr val="984807"/>
                </a:solidFill>
              </a:rPr>
              <a:t>Cashflow</a:t>
            </a:r>
            <a:r>
              <a:rPr lang="en-GB" dirty="0"/>
              <a:t> component to harmonise with </a:t>
            </a:r>
            <a:r>
              <a:rPr lang="en-GB" dirty="0">
                <a:solidFill>
                  <a:srgbClr val="984807"/>
                </a:solidFill>
              </a:rPr>
              <a:t>Transfer</a:t>
            </a:r>
            <a:r>
              <a:rPr lang="en-GB" dirty="0"/>
              <a:t>, leveraging the new </a:t>
            </a:r>
            <a:r>
              <a:rPr lang="en-GB" dirty="0">
                <a:solidFill>
                  <a:srgbClr val="984807"/>
                </a:solidFill>
              </a:rPr>
              <a:t>Asset</a:t>
            </a:r>
            <a:r>
              <a:rPr lang="en-GB" dirty="0"/>
              <a:t> type as an attribute.</a:t>
            </a:r>
          </a:p>
          <a:p>
            <a:pPr lvl="1"/>
            <a:r>
              <a:rPr lang="en-GB" dirty="0"/>
              <a:t>Implement a function that returns one or more </a:t>
            </a:r>
            <a:r>
              <a:rPr lang="en-GB" dirty="0">
                <a:solidFill>
                  <a:srgbClr val="984807"/>
                </a:solidFill>
              </a:rPr>
              <a:t>Cashflow</a:t>
            </a:r>
            <a:r>
              <a:rPr lang="en-GB" dirty="0"/>
              <a:t> from a </a:t>
            </a:r>
            <a:r>
              <a:rPr lang="en-GB" dirty="0" err="1">
                <a:solidFill>
                  <a:srgbClr val="984807"/>
                </a:solidFill>
              </a:rPr>
              <a:t>SettlementPayout</a:t>
            </a:r>
            <a:r>
              <a:rPr lang="en-GB" dirty="0"/>
              <a:t>. The function is designed to be generic and should work regardless of the type of asset underlying the settlement payout.</a:t>
            </a:r>
          </a:p>
          <a:p>
            <a:pPr lvl="1"/>
            <a:r>
              <a:rPr lang="en-GB" dirty="0"/>
              <a:t>Remove the </a:t>
            </a:r>
            <a:r>
              <a:rPr lang="en-GB" dirty="0">
                <a:solidFill>
                  <a:srgbClr val="984807"/>
                </a:solidFill>
              </a:rPr>
              <a:t>Cashflow</a:t>
            </a:r>
            <a:r>
              <a:rPr lang="en-GB" dirty="0"/>
              <a:t> option from the </a:t>
            </a:r>
            <a:r>
              <a:rPr lang="en-GB" dirty="0">
                <a:solidFill>
                  <a:srgbClr val="984807"/>
                </a:solidFill>
              </a:rPr>
              <a:t>Payout</a:t>
            </a:r>
            <a:r>
              <a:rPr lang="en-GB" dirty="0"/>
              <a:t> choice, on the basis that this type of payout is no longer populated or used.</a:t>
            </a:r>
          </a:p>
          <a:p>
            <a:r>
              <a:rPr lang="en-GB" dirty="0"/>
              <a:t>This change would refactor existing components and therefore contains backward incompatible changes. The change would only be built in the current development version (i.e. 6-dev.x) of the CDM.</a:t>
            </a:r>
          </a:p>
          <a:p>
            <a:r>
              <a:rPr lang="en-GB" dirty="0"/>
              <a:t>Raised as issue #3269: </a:t>
            </a:r>
            <a:r>
              <a:rPr lang="en-GB" dirty="0">
                <a:hlinkClick r:id="rId2"/>
              </a:rPr>
              <a:t>Generating Cashflow from </a:t>
            </a:r>
            <a:r>
              <a:rPr lang="en-GB" dirty="0" err="1">
                <a:hlinkClick r:id="rId2"/>
              </a:rPr>
              <a:t>SettlementPayout</a:t>
            </a:r>
            <a:r>
              <a:rPr lang="en-GB" dirty="0"/>
              <a:t>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EC4BE-3594-3538-648E-E6A1356B0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fld id="{BF689438-0CE8-CD40-AC3D-D8BB5199B61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12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7A35441192504E941916A6BB7CAB60" ma:contentTypeVersion="18" ma:contentTypeDescription="Create a new document." ma:contentTypeScope="" ma:versionID="9d5642e2e5d9a1db5aa1ec2cd007cf72">
  <xsd:schema xmlns:xsd="http://www.w3.org/2001/XMLSchema" xmlns:xs="http://www.w3.org/2001/XMLSchema" xmlns:p="http://schemas.microsoft.com/office/2006/metadata/properties" xmlns:ns2="c447c792-83e2-45dd-ac7e-1702c34990c0" xmlns:ns3="00be556b-07be-406f-b6a0-42029f950c34" targetNamespace="http://schemas.microsoft.com/office/2006/metadata/properties" ma:root="true" ma:fieldsID="84ff2ce93eca1962f2cb0e3d986edde0" ns2:_="" ns3:_="">
    <xsd:import namespace="c447c792-83e2-45dd-ac7e-1702c34990c0"/>
    <xsd:import namespace="00be556b-07be-406f-b6a0-42029f950c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47c792-83e2-45dd-ac7e-1702c34990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7f26cd1-54e8-4988-9c8a-88507d19a8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be556b-07be-406f-b6a0-42029f950c3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fcda107-6db4-485d-b4c8-2411fe9ed099}" ma:internalName="TaxCatchAll" ma:showField="CatchAllData" ma:web="00be556b-07be-406f-b6a0-42029f950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0be556b-07be-406f-b6a0-42029f950c34" xsi:nil="true"/>
    <lcf76f155ced4ddcb4097134ff3c332f xmlns="c447c792-83e2-45dd-ac7e-1702c34990c0">
      <Terms xmlns="http://schemas.microsoft.com/office/infopath/2007/PartnerControls"/>
    </lcf76f155ced4ddcb4097134ff3c332f>
    <SharedWithUsers xmlns="00be556b-07be-406f-b6a0-42029f950c34">
      <UserInfo>
        <DisplayName>Lionel Smith-Gordon</DisplayName>
        <AccountId>571</AccountId>
        <AccountType/>
      </UserInfo>
      <UserInfo>
        <DisplayName>Lionel Smith-Gordon</DisplayName>
        <AccountId>589</AccountId>
        <AccountType/>
      </UserInfo>
      <UserInfo>
        <DisplayName>Leo Labeis</DisplayName>
        <AccountId>11</AccountId>
        <AccountType/>
      </UserInfo>
      <UserInfo>
        <DisplayName>Hugo Hills</DisplayName>
        <AccountId>20</AccountId>
        <AccountType/>
      </UserInfo>
      <UserInfo>
        <DisplayName>Simon Cockx</DisplayName>
        <AccountId>524</AccountId>
        <AccountType/>
      </UserInfo>
      <UserInfo>
        <DisplayName>Minesh Patel</DisplayName>
        <AccountId>19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47BAF8B-F9D2-48C0-B409-DF7A80D824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65D741-6703-44CB-A5FE-5540034C97BC}">
  <ds:schemaRefs>
    <ds:schemaRef ds:uri="00be556b-07be-406f-b6a0-42029f950c34"/>
    <ds:schemaRef ds:uri="c447c792-83e2-45dd-ac7e-1702c34990c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426F0FF-69F7-4DAB-962B-83F74312FC0C}">
  <ds:schemaRefs>
    <ds:schemaRef ds:uri="http://schemas.microsoft.com/office/infopath/2007/PartnerControls"/>
    <ds:schemaRef ds:uri="http://schemas.microsoft.com/office/2006/metadata/properties"/>
    <ds:schemaRef ds:uri="http://purl.org/dc/elements/1.1/"/>
    <ds:schemaRef ds:uri="00be556b-07be-406f-b6a0-42029f950c34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c447c792-83e2-45dd-ac7e-1702c34990c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1560</Words>
  <Application>Microsoft Office PowerPoint</Application>
  <PresentationFormat>Widescreen</PresentationFormat>
  <Paragraphs>227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-apple-system</vt:lpstr>
      <vt:lpstr>Arial</vt:lpstr>
      <vt:lpstr>Calibri</vt:lpstr>
      <vt:lpstr>Lucida Console</vt:lpstr>
      <vt:lpstr>Menlo</vt:lpstr>
      <vt:lpstr>Office Theme</vt:lpstr>
      <vt:lpstr>PowerPoint Presentation</vt:lpstr>
      <vt:lpstr>Asset Refactoring Recap</vt:lpstr>
      <vt:lpstr>#7 Securities Finance – Defect &amp; Enhancement</vt:lpstr>
      <vt:lpstr>#8 Refactor FloatingRateIndex – Defect </vt:lpstr>
      <vt:lpstr>#9 Mappings for Price in SettlementPayout – Defect </vt:lpstr>
      <vt:lpstr>#10 Underlier on CommodityPayout – Defect </vt:lpstr>
      <vt:lpstr>#11 Cashflow function for Foreign Exchange – Enhancement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 Labeis</dc:creator>
  <cp:lastModifiedBy>Lionel Smith-Gordon</cp:lastModifiedBy>
  <cp:revision>51</cp:revision>
  <dcterms:created xsi:type="dcterms:W3CDTF">2023-03-16T16:18:28Z</dcterms:created>
  <dcterms:modified xsi:type="dcterms:W3CDTF">2024-11-20T12:21:11Z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0x010100F97A35441192504E941916A6BB7CAB60</vt:lpwstr>
  </property>
  <property fmtid="{D5CDD505-2E9C-101B-9397-08002B2CF9AE}" pid="3" name="MediaServiceImageTags">
    <vt:lpwstr/>
  </property>
</Properties>
</file>